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9"/>
  </p:notesMasterIdLst>
  <p:sldIdLst>
    <p:sldId id="286" r:id="rId2"/>
    <p:sldId id="260" r:id="rId3"/>
    <p:sldId id="281" r:id="rId4"/>
    <p:sldId id="275" r:id="rId5"/>
    <p:sldId id="279" r:id="rId6"/>
    <p:sldId id="278" r:id="rId7"/>
    <p:sldId id="280" r:id="rId8"/>
    <p:sldId id="288" r:id="rId9"/>
    <p:sldId id="261" r:id="rId10"/>
    <p:sldId id="258" r:id="rId11"/>
    <p:sldId id="287" r:id="rId12"/>
    <p:sldId id="284" r:id="rId13"/>
    <p:sldId id="292" r:id="rId14"/>
    <p:sldId id="285" r:id="rId15"/>
    <p:sldId id="293" r:id="rId16"/>
    <p:sldId id="259" r:id="rId17"/>
    <p:sldId id="265" r:id="rId1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9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1284826575321E-2"/>
          <c:y val="6.6365403983486296E-2"/>
          <c:w val="0.90098415340440097"/>
          <c:h val="0.7792523901773766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Order No.
2009-104(A)*</c:v>
                </c:pt>
                <c:pt idx="1">
                  <c:v>Order No.
2010-12*</c:v>
                </c:pt>
                <c:pt idx="2">
                  <c:v>Order No.
2011-345</c:v>
                </c:pt>
                <c:pt idx="3">
                  <c:v>Order No.
2012-884</c:v>
                </c:pt>
                <c:pt idx="4">
                  <c:v>Order No.
2015-661</c:v>
                </c:pt>
                <c:pt idx="5">
                  <c:v>Order No. 
2016-794
Fixed Price Option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6.3129999999999997</c:v>
                </c:pt>
                <c:pt idx="1">
                  <c:v>6.875</c:v>
                </c:pt>
                <c:pt idx="2">
                  <c:v>5.7869999999999999</c:v>
                </c:pt>
                <c:pt idx="3">
                  <c:v>5.7549999999999999</c:v>
                </c:pt>
                <c:pt idx="4">
                  <c:v>6.827</c:v>
                </c:pt>
                <c:pt idx="5">
                  <c:v>7.6580000000000004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45120920"/>
        <c:axId val="245121312"/>
      </c:barChart>
      <c:catAx>
        <c:axId val="24512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121312"/>
        <c:crosses val="autoZero"/>
        <c:auto val="1"/>
        <c:lblAlgn val="ctr"/>
        <c:lblOffset val="100"/>
        <c:noMultiLvlLbl val="0"/>
      </c:catAx>
      <c:valAx>
        <c:axId val="2451213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512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($ in billions)</a:t>
            </a:r>
          </a:p>
        </c:rich>
      </c:tx>
      <c:layout>
        <c:manualLayout>
          <c:xMode val="edge"/>
          <c:yMode val="edge"/>
          <c:x val="0.42980533987685765"/>
          <c:y val="3.2958391976491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156565488501039E-2"/>
          <c:y val="0.15691499070504145"/>
          <c:w val="0.78453367588676959"/>
          <c:h val="0.686563789194318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SCE&amp;G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Fixed Price Contract</c:v>
                </c:pt>
                <c:pt idx="1">
                  <c:v>Westinghouse Bankruptcy (March 2017)</c:v>
                </c:pt>
                <c:pt idx="2">
                  <c:v>SCE&amp;G Analysis (July 2017)</c:v>
                </c:pt>
              </c:strCache>
            </c:str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7.7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Santee Cooper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Fixed Price Contract</c:v>
                </c:pt>
                <c:pt idx="1">
                  <c:v>Westinghouse Bankruptcy (March 2017)</c:v>
                </c:pt>
                <c:pt idx="2">
                  <c:v>SCE&amp;G Analysis (July 2017)</c:v>
                </c:pt>
              </c:strCache>
            </c:strRef>
          </c:cat>
          <c:val>
            <c:numRef>
              <c:f>Sheet1!$C$2:$C$4</c:f>
              <c:numCache>
                <c:formatCode>_("$"* #,##0.00_);_("$"* \(#,##0.00\);_("$"* "-"??_);_(@_)</c:formatCode>
                <c:ptCount val="3"/>
                <c:pt idx="0">
                  <c:v>6.3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Westinghouse Estimate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Fixed Price Contract</c:v>
                </c:pt>
                <c:pt idx="1">
                  <c:v>Westinghouse Bankruptcy (March 2017)</c:v>
                </c:pt>
                <c:pt idx="2">
                  <c:v>SCE&amp;G Analysis (July 2017)</c:v>
                </c:pt>
              </c:strCache>
            </c:strRef>
          </c:cat>
          <c:val>
            <c:numRef>
              <c:f>Sheet1!$D$2:$D$4</c:f>
              <c:numCache>
                <c:formatCode>_("$"* #,##0.00_);_("$"* \(#,##0.00\);_("$"* "-"??_);_(@_)</c:formatCode>
                <c:ptCount val="3"/>
                <c:pt idx="0">
                  <c:v>0</c:v>
                </c:pt>
                <c:pt idx="1">
                  <c:v>1.5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SCE&amp;G Estimate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Fixed Price Contract</c:v>
                </c:pt>
                <c:pt idx="1">
                  <c:v>Westinghouse Bankruptcy (March 2017)</c:v>
                </c:pt>
                <c:pt idx="2">
                  <c:v>SCE&amp;G Analysis (July 2017)</c:v>
                </c:pt>
              </c:strCache>
            </c:strRef>
          </c:cat>
          <c:val>
            <c:numRef>
              <c:f>Sheet1!$E$2:$E$4</c:f>
              <c:numCache>
                <c:formatCode>_("$"* #,##0.00_);_("$"* \(#,##0.00\);_("$"* "-"??_);_(@_)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439253048"/>
        <c:axId val="439253440"/>
      </c:barChart>
      <c:catAx>
        <c:axId val="43925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253440"/>
        <c:crosses val="autoZero"/>
        <c:auto val="1"/>
        <c:lblAlgn val="ctr"/>
        <c:lblOffset val="100"/>
        <c:noMultiLvlLbl val="0"/>
      </c:catAx>
      <c:valAx>
        <c:axId val="439253440"/>
        <c:scaling>
          <c:orientation val="minMax"/>
          <c:max val="10"/>
        </c:scaling>
        <c:delete val="0"/>
        <c:axPos val="l"/>
        <c:numFmt formatCode="&quot;$&quot;#,##0" sourceLinked="0"/>
        <c:majorTickMark val="none"/>
        <c:minorTickMark val="none"/>
        <c:tickLblPos val="nextTo"/>
        <c:spPr>
          <a:noFill/>
          <a:ln w="349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25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946768982929002E-2"/>
          <c:y val="0.9418527460568874"/>
          <c:w val="0.72439122841965775"/>
          <c:h val="5.0358173810967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($ in billions)</a:t>
            </a:r>
          </a:p>
        </c:rich>
      </c:tx>
      <c:layout>
        <c:manualLayout>
          <c:xMode val="edge"/>
          <c:yMode val="edge"/>
          <c:x val="0.41533221407827153"/>
          <c:y val="3.2958391976491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156565488501039E-2"/>
          <c:y val="0.15691499070504145"/>
          <c:w val="0.88729286905673055"/>
          <c:h val="0.686563789194318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to Abandon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Abandon Project</c:v>
                </c:pt>
                <c:pt idx="1">
                  <c:v>Current Spend (55%)</c:v>
                </c:pt>
                <c:pt idx="2">
                  <c:v>Complete One Unit With A Partner (55%)</c:v>
                </c:pt>
                <c:pt idx="3">
                  <c:v>Complete One Unit Without A Partner (100%)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0</c:v>
                </c:pt>
                <c:pt idx="1">
                  <c:v>4.9000000000000004</c:v>
                </c:pt>
                <c:pt idx="2">
                  <c:v>4.9000000000000004</c:v>
                </c:pt>
                <c:pt idx="3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Spent to Date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Abandon Project</c:v>
                </c:pt>
                <c:pt idx="1">
                  <c:v>Current Spend (55%)</c:v>
                </c:pt>
                <c:pt idx="2">
                  <c:v>Complete One Unit With A Partner (55%)</c:v>
                </c:pt>
                <c:pt idx="3">
                  <c:v>Complete One Unit Without A Partner (100%)</c:v>
                </c:pt>
              </c:strCache>
            </c:strRef>
          </c:cat>
          <c:val>
            <c:numRef>
              <c:f>Sheet1!$C$2:$C$5</c:f>
              <c:numCache>
                <c:formatCode>_("$"* #,##0.00_);_("$"* \(#,##0.00\);_("$"* "-"??_);_(@_)</c:formatCode>
                <c:ptCount val="4"/>
                <c:pt idx="0">
                  <c:v>2.2000000000000002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Cost to Complete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Abandon Project</c:v>
                </c:pt>
                <c:pt idx="1">
                  <c:v>Current Spend (55%)</c:v>
                </c:pt>
                <c:pt idx="2">
                  <c:v>Complete One Unit With A Partner (55%)</c:v>
                </c:pt>
                <c:pt idx="3">
                  <c:v>Complete One Unit Without A Partner (100%)</c:v>
                </c:pt>
              </c:strCache>
            </c:strRef>
          </c:cat>
          <c:val>
            <c:numRef>
              <c:f>Sheet1!$D$2:$D$5</c:f>
              <c:numCache>
                <c:formatCode>_("$"* #,##0.00_);_("$"* \(#,##0.00\);_("$"* "-"??_);_(@_)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440195696"/>
        <c:axId val="440196088"/>
      </c:barChart>
      <c:catAx>
        <c:axId val="44019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96088"/>
        <c:crosses val="autoZero"/>
        <c:auto val="1"/>
        <c:lblAlgn val="ctr"/>
        <c:lblOffset val="100"/>
        <c:noMultiLvlLbl val="0"/>
      </c:catAx>
      <c:valAx>
        <c:axId val="44019608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9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946768982929002E-2"/>
          <c:y val="0.9418527460568874"/>
          <c:w val="0.86276228836757274"/>
          <c:h val="4.4963897152516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($ in billions)</a:t>
            </a:r>
          </a:p>
        </c:rich>
      </c:tx>
      <c:layout>
        <c:manualLayout>
          <c:xMode val="edge"/>
          <c:yMode val="edge"/>
          <c:x val="0.41533221407827153"/>
          <c:y val="3.2958391976491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156565488501039E-2"/>
          <c:y val="0.15691499070504145"/>
          <c:w val="0.93215955903234737"/>
          <c:h val="0.686563789194318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to Abandon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Abandon Project</c:v>
                </c:pt>
                <c:pt idx="1">
                  <c:v>Current Spend (55%)</c:v>
                </c:pt>
                <c:pt idx="2">
                  <c:v>Complete One Unit With A Partner (55%)</c:v>
                </c:pt>
                <c:pt idx="3">
                  <c:v>Complete One Unit Without A Partner (100%)</c:v>
                </c:pt>
              </c:strCache>
            </c:strRef>
          </c:cat>
          <c:val>
            <c:numRef>
              <c:f>Sheet1!$B$2:$B$5</c:f>
              <c:numCache>
                <c:formatCode>_("$"* #,##0.00_);_("$"* \(#,##0.00\);_("$"* "-"??_);_(@_)</c:formatCode>
                <c:ptCount val="4"/>
                <c:pt idx="0">
                  <c:v>0</c:v>
                </c:pt>
                <c:pt idx="1">
                  <c:v>4.9000000000000004</c:v>
                </c:pt>
                <c:pt idx="2">
                  <c:v>4.9000000000000004</c:v>
                </c:pt>
                <c:pt idx="3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Spent to Date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Abandon Project</c:v>
                </c:pt>
                <c:pt idx="1">
                  <c:v>Current Spend (55%)</c:v>
                </c:pt>
                <c:pt idx="2">
                  <c:v>Complete One Unit With A Partner (55%)</c:v>
                </c:pt>
                <c:pt idx="3">
                  <c:v>Complete One Unit Without A Partner (100%)</c:v>
                </c:pt>
              </c:strCache>
            </c:strRef>
          </c:cat>
          <c:val>
            <c:numRef>
              <c:f>Sheet1!$C$2:$C$5</c:f>
              <c:numCache>
                <c:formatCode>_("$"* #,##0.00_);_("$"* \(#,##0.00\);_("$"* "-"??_);_(@_)</c:formatCode>
                <c:ptCount val="4"/>
                <c:pt idx="0">
                  <c:v>2.2000000000000002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Cost to Complete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Abandon Project</c:v>
                </c:pt>
                <c:pt idx="1">
                  <c:v>Current Spend (55%)</c:v>
                </c:pt>
                <c:pt idx="2">
                  <c:v>Complete One Unit With A Partner (55%)</c:v>
                </c:pt>
                <c:pt idx="3">
                  <c:v>Complete One Unit Without A Partner (100%)</c:v>
                </c:pt>
              </c:strCache>
            </c:strRef>
          </c:cat>
          <c:val>
            <c:numRef>
              <c:f>Sheet1!$D$2:$D$5</c:f>
              <c:numCache>
                <c:formatCode>_("$"* #,##0.00_);_("$"* \(#,##0.00\);_("$"* "-"??_);_(@_)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440197264"/>
        <c:axId val="440197656"/>
      </c:barChart>
      <c:catAx>
        <c:axId val="44019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97656"/>
        <c:crosses val="autoZero"/>
        <c:auto val="1"/>
        <c:lblAlgn val="ctr"/>
        <c:lblOffset val="100"/>
        <c:noMultiLvlLbl val="0"/>
      </c:catAx>
      <c:valAx>
        <c:axId val="44019765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19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946768982929002E-2"/>
          <c:y val="0.9418527460568874"/>
          <c:w val="0.86276228836757274"/>
          <c:h val="4.4963897152516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0.33163</cdr:x>
      <cdr:y>0.97658</cdr:y>
    </cdr:from>
    <cdr:to>
      <cdr:x>0.38705</cdr:x>
      <cdr:y>0.97779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2920816" y="5873218"/>
          <a:ext cx="488113" cy="72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0.10877</cdr:x>
      <cdr:y>0.95394</cdr:y>
    </cdr:from>
    <cdr:to>
      <cdr:x>0.39927</cdr:x>
      <cdr:y>1</cdr:y>
    </cdr:to>
    <cdr:sp macro="" textlink="">
      <cdr:nvSpPr>
        <cdr:cNvPr id="8" name="TextBox 10"/>
        <cdr:cNvSpPr txBox="1"/>
      </cdr:nvSpPr>
      <cdr:spPr>
        <a:xfrm xmlns:a="http://schemas.openxmlformats.org/drawingml/2006/main">
          <a:off x="957957" y="6475338"/>
          <a:ext cx="255861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* Includes contingency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86E56A1-DC4B-418C-8614-E795457CC05A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EFDC193-7125-43C7-8C00-B8CEB7520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E3E2-ABA0-4091-9DC0-97C8B66ABA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1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31900" y="704850"/>
            <a:ext cx="4702175" cy="3527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6A01BD-D980-4321-91E4-A4EB69161176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9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9050" y="722313"/>
            <a:ext cx="4816475" cy="3611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4834" indent="-298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2052" indent="-2384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8872" indent="-2384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5693" indent="-23841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2514" indent="-238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9334" indent="-238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6156" indent="-238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2976" indent="-2384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6A01BD-D980-4321-91E4-A4EB69161176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6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31900" y="704850"/>
            <a:ext cx="4702175" cy="3527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6A01BD-D980-4321-91E4-A4EB69161176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8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31900" y="704850"/>
            <a:ext cx="4702175" cy="3527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6A01BD-D980-4321-91E4-A4EB69161176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2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A blue &amp; blac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6434279"/>
            <a:ext cx="1283920" cy="3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29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4AF7ACC-1465-4B6C-81CD-43605620CAC6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51453" y="6504660"/>
            <a:ext cx="390769" cy="3550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7005"/>
            <a:ext cx="9144000" cy="7690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7"/>
          <p:cNvSpPr txBox="1"/>
          <p:nvPr userDrawn="1"/>
        </p:nvSpPr>
        <p:spPr>
          <a:xfrm>
            <a:off x="7108824" y="6540068"/>
            <a:ext cx="1595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rgbClr val="000000"/>
                </a:solidFill>
                <a:cs typeface="Arial"/>
              </a:rPr>
              <a:t>December 2013</a:t>
            </a:r>
            <a:endParaRPr lang="en-US" sz="9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34400" y="6513725"/>
            <a:ext cx="571500" cy="25717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fld id="{2754ED01-E2A0-4C1E-8E21-014B99041579}" type="slidenum">
              <a:rPr lang="en-US" sz="1400" b="1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reholder Retu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A blue &amp; blac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6434279"/>
            <a:ext cx="1283920" cy="3063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751453" y="6504660"/>
            <a:ext cx="390769" cy="3550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587" y="0"/>
            <a:ext cx="9144000" cy="7815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34400" y="6513725"/>
            <a:ext cx="571500" cy="25717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fld id="{2754ED01-E2A0-4C1E-8E21-014B99041579}" type="slidenum">
              <a:rPr lang="en-US" sz="1400" b="1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9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RA &amp; Nuclear Co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751453" y="6504660"/>
            <a:ext cx="390769" cy="3550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7005"/>
            <a:ext cx="9144000" cy="7690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34400" y="6513725"/>
            <a:ext cx="571500" cy="25717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fld id="{2754ED01-E2A0-4C1E-8E21-014B99041579}" type="slidenum">
              <a:rPr lang="en-US" sz="1400" b="1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1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November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A69D866-F76B-4070-A251-7A0C5963DB86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9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Overvi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587" y="0"/>
            <a:ext cx="9144000" cy="7815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4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eholder Retu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A blue &amp; blac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6434279"/>
            <a:ext cx="1283920" cy="3063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751453" y="6504660"/>
            <a:ext cx="390769" cy="3550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587" y="0"/>
            <a:ext cx="9144000" cy="7815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34400" y="6513725"/>
            <a:ext cx="571500" cy="25717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fld id="{2754ED01-E2A0-4C1E-8E21-014B99041579}" type="slidenum">
              <a:rPr lang="en-US" sz="1400" b="1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2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EX &amp; Financing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751453" y="6504660"/>
            <a:ext cx="390769" cy="3550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587" y="0"/>
            <a:ext cx="9144000" cy="7815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34400" y="6513725"/>
            <a:ext cx="571500" cy="25717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fld id="{2754ED01-E2A0-4C1E-8E21-014B99041579}" type="slidenum">
              <a:rPr lang="en-US" sz="1400" b="1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3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ncial Update &amp; Econo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A blue &amp; blac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6434279"/>
            <a:ext cx="1283920" cy="30633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751453" y="6504660"/>
            <a:ext cx="390769" cy="3550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90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34400" y="6513725"/>
            <a:ext cx="571500" cy="25717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fld id="{2754ED01-E2A0-4C1E-8E21-014B99041579}" type="slidenum">
              <a:rPr lang="en-US" sz="1400" b="1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7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 Gen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751453" y="6504660"/>
            <a:ext cx="390769" cy="3550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52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34400" y="6513725"/>
            <a:ext cx="571500" cy="25717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fld id="{2754ED01-E2A0-4C1E-8E21-014B99041579}" type="slidenum">
              <a:rPr lang="en-US" sz="1400" b="1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1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98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November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>
              <a:defRPr/>
            </a:pPr>
            <a:fld id="{215BD30E-6ACD-49B6-8BF2-CF90F75C5E50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1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RA &amp; Nuclear Co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751453" y="6504660"/>
            <a:ext cx="390769" cy="3550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7005"/>
            <a:ext cx="9144000" cy="7690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34400" y="6513725"/>
            <a:ext cx="571500" cy="25717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>
              <a:defRPr/>
            </a:pPr>
            <a:fld id="{2754ED01-E2A0-4C1E-8E21-014B99041579}" type="slidenum">
              <a:rPr lang="en-US" sz="1400" b="1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8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 txBox="1">
            <a:spLocks/>
          </p:cNvSpPr>
          <p:nvPr/>
        </p:nvSpPr>
        <p:spPr>
          <a:xfrm>
            <a:off x="8609924" y="6539475"/>
            <a:ext cx="493615" cy="287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algn="r" defTabSz="457200">
              <a:defRPr/>
            </a:pPr>
            <a:fld id="{3BADC6C1-BED0-5F4B-AB58-038F1CEE1D48}" type="slidenum">
              <a:rPr lang="en-US" smtClean="0">
                <a:solidFill>
                  <a:prstClr val="white"/>
                </a:solidFill>
              </a:rPr>
              <a:pPr algn="r"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00104238_5884b6c9fe_b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t="21025" r="245" b="21930"/>
          <a:stretch/>
        </p:blipFill>
        <p:spPr>
          <a:xfrm>
            <a:off x="-1586" y="2119923"/>
            <a:ext cx="9144000" cy="3263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38077"/>
            <a:ext cx="9144000" cy="2119923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outerShdw blurRad="508000" dist="38100" dir="14220000" sx="102000" sy="102000" algn="t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Kevin B. Marsh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SCANA Corporation, Chairman and Chief Executive Officer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August 22, 2017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119923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outerShdw blurRad="508000" dist="254000" dir="5400000" sx="102000" sy="102000" algn="t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Presentation to V.C. Summer Nuclear Project Review Committee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23622" y="11995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Project Evaluation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906" y="1327475"/>
            <a:ext cx="87858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/>
              </a:rPr>
              <a:t>SCE&amp;G and Santee Cooper conducted a 4 month comprehensive evaluation.</a:t>
            </a:r>
          </a:p>
          <a:p>
            <a:pPr marL="742950" lvl="1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The cost and risk to customers was the key focus area of this evaluation.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/>
              </a:rPr>
              <a:t>The evaluation was conducted by an internal team and experienced, independent external consultants.</a:t>
            </a:r>
          </a:p>
          <a:p>
            <a:pPr marL="742950" lvl="1" indent="-285750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The evaluation analyzed the cost </a:t>
            </a:r>
            <a:r>
              <a:rPr lang="en-US" sz="2000" b="1" dirty="0"/>
              <a:t>impact to customers and level of risk involved with each </a:t>
            </a:r>
            <a:r>
              <a:rPr lang="en-US" sz="2000" b="1" dirty="0" smtClean="0"/>
              <a:t>option.</a:t>
            </a:r>
          </a:p>
          <a:p>
            <a:pPr lvl="1" defTabSz="457200">
              <a:spcAft>
                <a:spcPts val="600"/>
              </a:spcAft>
            </a:pPr>
            <a:endParaRPr lang="en-US" sz="2000" b="1" dirty="0" smtClean="0">
              <a:latin typeface="Calibri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 smtClean="0">
              <a:latin typeface="Calibri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Calibri"/>
            </a:endParaRP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6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23622" y="11995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Project Evaluation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567" y="742639"/>
            <a:ext cx="878580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b="1" u="sng" dirty="0" smtClean="0">
                <a:solidFill>
                  <a:prstClr val="black"/>
                </a:solidFill>
              </a:rPr>
              <a:t>Key </a:t>
            </a:r>
            <a:r>
              <a:rPr lang="en-US" b="1" u="sng" dirty="0">
                <a:solidFill>
                  <a:prstClr val="black"/>
                </a:solidFill>
              </a:rPr>
              <a:t>Considerations: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Public Service Commission of South Carolina approved the Fixed Price Option of $7.7 billion for SCE&amp;G’s 55% </a:t>
            </a:r>
            <a:r>
              <a:rPr lang="en-US" b="1" dirty="0" smtClean="0">
                <a:solidFill>
                  <a:prstClr val="black"/>
                </a:solidFill>
              </a:rPr>
              <a:t>share.</a:t>
            </a:r>
          </a:p>
          <a:p>
            <a:pPr defTabSz="457200" fontAlgn="auto">
              <a:spcBef>
                <a:spcPts val="0"/>
              </a:spcBef>
            </a:pPr>
            <a:endParaRPr lang="en-US" sz="1200" b="1" dirty="0" smtClean="0">
              <a:solidFill>
                <a:prstClr val="black"/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b="1" u="sng" dirty="0" smtClean="0">
                <a:solidFill>
                  <a:prstClr val="black"/>
                </a:solidFill>
              </a:rPr>
              <a:t>Per Westinghouse / Toshiba:</a:t>
            </a:r>
            <a:endParaRPr lang="en-US" b="1" u="sng" dirty="0">
              <a:solidFill>
                <a:prstClr val="black"/>
              </a:solidFill>
            </a:endParaRP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At the time of bankruptcy, Westinghouse provided an estimate to complete construction of $1.5 billion ($800 million SCE&amp;G share) over the Fixed Price Contract.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But, parental guarantee was $1.7 billion per contract ($900 million SCE&amp;G share).</a:t>
            </a:r>
          </a:p>
          <a:p>
            <a:pPr defTabSz="457200"/>
            <a:endParaRPr lang="en-US" sz="1200" b="1" dirty="0" smtClean="0"/>
          </a:p>
          <a:p>
            <a:pPr defTabSz="457200">
              <a:spcAft>
                <a:spcPts val="600"/>
              </a:spcAft>
            </a:pPr>
            <a:r>
              <a:rPr lang="en-US" b="1" u="sng" dirty="0" smtClean="0"/>
              <a:t>Our Results: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SCE&amp;G’s review determined that the additional cost to complete is almost 3 times more than Westinghouse’s estimate.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Although Toshiba Guarantee of $2.2 billion ($1.1 billion for SCE&amp;G’s 55% share net of liens) is $500 million higher than contract, this does not offset the additional cost to complete.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Guarantee is payable regardless of project outcome.</a:t>
            </a:r>
          </a:p>
          <a:p>
            <a:pPr defTabSz="457200"/>
            <a:endParaRPr lang="en-US" sz="1200" b="1" dirty="0" smtClean="0"/>
          </a:p>
          <a:p>
            <a:pPr defTabSz="457200">
              <a:spcAft>
                <a:spcPts val="600"/>
              </a:spcAft>
            </a:pPr>
            <a:r>
              <a:rPr lang="en-US" b="1" u="sng" dirty="0" smtClean="0"/>
              <a:t>In-Service Dates:</a:t>
            </a:r>
          </a:p>
          <a:p>
            <a:pPr marL="285750" indent="-285750" defTabSz="457200" fontAlgn="auto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Projected In-Service Dates: Unit 2 – December 2022; Unit 3 – March 2024</a:t>
            </a:r>
          </a:p>
          <a:p>
            <a:pPr marL="742950" lvl="1" indent="-285750" defTabSz="457200" fontAlgn="auto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Last approved in-service dates: Unit 2 – August 2019; Unit 3 – August </a:t>
            </a:r>
            <a:r>
              <a:rPr lang="en-US" b="1" dirty="0" smtClean="0"/>
              <a:t>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61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268448" y="625761"/>
          <a:ext cx="8774884" cy="578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SCE&amp;G Two Unit Cost (55%)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408" y="2077714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$7.7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40744" y="1760067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$8.5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0018" y="1242158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$9.9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2992" y="2403419"/>
            <a:ext cx="1089252" cy="30933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99530" y="2403420"/>
            <a:ext cx="1089252" cy="31181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73743" y="2403420"/>
            <a:ext cx="1089252" cy="30952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743" y="1585292"/>
            <a:ext cx="1089252" cy="8175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7220" y="6269989"/>
            <a:ext cx="182880" cy="1828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3884" y="6221437"/>
            <a:ext cx="2013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Westinghouse Estimate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8750" y="6221437"/>
            <a:ext cx="1500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SCE&amp;G Estimate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448" y="3796224"/>
            <a:ext cx="84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SCE&amp;G 55%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8190" y="3796224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$7.7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12517" y="3810971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$7.7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771" y="5525551"/>
            <a:ext cx="146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Fixed Price Contract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9282" y="5534259"/>
            <a:ext cx="185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Westinghouse Bankruptcy (March 2017)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66068" y="5500932"/>
            <a:ext cx="129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SCE&amp;G Analysis (July 2017)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99530" y="2111942"/>
            <a:ext cx="1089252" cy="2950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77396" y="6269989"/>
            <a:ext cx="182880" cy="1828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74060" y="6221437"/>
            <a:ext cx="175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Fixed Price Contract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10314" y="6265615"/>
            <a:ext cx="182880" cy="182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69057" y="5499094"/>
            <a:ext cx="6903720" cy="357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55087" y="2096792"/>
            <a:ext cx="1522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$ 0.8 Over</a:t>
            </a:r>
          </a:p>
          <a:p>
            <a:r>
              <a:rPr lang="en-US" sz="1400" b="1" dirty="0" smtClean="0"/>
              <a:t>  (0.9) Guarantee</a:t>
            </a:r>
          </a:p>
          <a:p>
            <a:r>
              <a:rPr lang="en-US" sz="1400" b="1" dirty="0" smtClean="0"/>
              <a:t>$(0.1)</a:t>
            </a:r>
            <a:endParaRPr lang="en-US" sz="14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918686" y="2571374"/>
            <a:ext cx="5593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32596" y="1809937"/>
            <a:ext cx="1457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$2.2 Over</a:t>
            </a:r>
          </a:p>
          <a:p>
            <a:r>
              <a:rPr lang="en-US" sz="1400" b="1" dirty="0" smtClean="0"/>
              <a:t>(1.1) Guarantee</a:t>
            </a:r>
          </a:p>
          <a:p>
            <a:r>
              <a:rPr lang="en-US" sz="1400" b="1" dirty="0" smtClean="0"/>
              <a:t>$1.1</a:t>
            </a:r>
            <a:endParaRPr lang="en-US" sz="1400" b="1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755097" y="2292908"/>
            <a:ext cx="51173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>
            <a:off x="7485677" y="1596330"/>
            <a:ext cx="178960" cy="785988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>
            <a:off x="4702038" y="2131278"/>
            <a:ext cx="171959" cy="283035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4909977" y="2818939"/>
            <a:ext cx="568034" cy="0"/>
          </a:xfrm>
          <a:prstGeom prst="line">
            <a:avLst/>
          </a:prstGeom>
          <a:ln w="66675" cmpd="dbl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772515" y="2519144"/>
            <a:ext cx="494314" cy="0"/>
          </a:xfrm>
          <a:prstGeom prst="line">
            <a:avLst/>
          </a:prstGeom>
          <a:ln w="66675" cmpd="dbl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90775" y="2060936"/>
            <a:ext cx="1385169" cy="87921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696710" y="1809937"/>
            <a:ext cx="1322828" cy="81770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/>
      <p:bldP spid="12" grpId="0" animBg="1"/>
      <p:bldP spid="14" grpId="0" animBg="1"/>
      <p:bldP spid="16" grpId="0" animBg="1"/>
      <p:bldP spid="18" grpId="0" animBg="1"/>
      <p:bldP spid="22" grpId="0"/>
      <p:bldP spid="23" grpId="0"/>
      <p:bldP spid="25" grpId="0"/>
      <p:bldP spid="26" grpId="0"/>
      <p:bldP spid="31" grpId="0"/>
      <p:bldP spid="32" grpId="0"/>
      <p:bldP spid="39" grpId="0" animBg="1"/>
      <p:bldP spid="42" grpId="0" animBg="1"/>
      <p:bldP spid="24" grpId="0"/>
      <p:bldP spid="52" grpId="0"/>
      <p:bldP spid="47" grpId="0" animBg="1"/>
      <p:bldP spid="55" grpId="0" animBg="1"/>
      <p:bldP spid="20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268448" y="625761"/>
          <a:ext cx="8774884" cy="578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One Unit Option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10718" y="3221425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$4.9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27470" y="2314841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$7.1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54771" y="1463373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$9.5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2812602" y="2661015"/>
            <a:ext cx="1142813" cy="878926"/>
          </a:xfrm>
          <a:prstGeom prst="straightConnector1">
            <a:avLst/>
          </a:prstGeom>
          <a:ln>
            <a:headEnd w="med" len="lg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5118065" y="1801927"/>
            <a:ext cx="1100922" cy="832350"/>
          </a:xfrm>
          <a:prstGeom prst="straightConnector1">
            <a:avLst/>
          </a:prstGeom>
          <a:ln>
            <a:headEnd w="med" len="lg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69504" y="3570820"/>
            <a:ext cx="1089252" cy="1950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1194" y="3550687"/>
            <a:ext cx="1089252" cy="19708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11058" y="3550687"/>
            <a:ext cx="1089252" cy="19708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1194" y="2664496"/>
            <a:ext cx="1089252" cy="897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5627" y="1759776"/>
            <a:ext cx="1089252" cy="18024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75846" y="6186866"/>
            <a:ext cx="182880" cy="1828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93277" y="6191244"/>
            <a:ext cx="18288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6330" y="6138314"/>
            <a:ext cx="2013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Cost Spent to Date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51881" y="6138313"/>
            <a:ext cx="2013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Cost to Complete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3216" y="4382227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$4.9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91198" y="4393384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$4.9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9340" y="4382227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$4.9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57270" y="2476621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$</a:t>
            </a:r>
            <a:r>
              <a:rPr lang="en-US" sz="1400" b="1" dirty="0">
                <a:solidFill>
                  <a:prstClr val="black"/>
                </a:solidFill>
              </a:rPr>
              <a:t>4</a:t>
            </a:r>
            <a:r>
              <a:rPr lang="en-US" sz="1400" b="1" dirty="0" smtClean="0">
                <a:solidFill>
                  <a:prstClr val="black"/>
                </a:solidFill>
              </a:rPr>
              <a:t>.6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9854" y="2953703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$2.2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66766" y="5476848"/>
            <a:ext cx="129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Current Spend (55%)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3519" y="5523763"/>
            <a:ext cx="129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Complete One Unit With A Partner (55</a:t>
            </a:r>
            <a:r>
              <a:rPr lang="en-US" sz="1200" b="1" dirty="0" smtClean="0">
                <a:solidFill>
                  <a:prstClr val="black"/>
                </a:solidFill>
              </a:rPr>
              <a:t>%)</a:t>
            </a:r>
            <a:r>
              <a:rPr lang="en-US" sz="1200" b="1" baseline="30000" dirty="0" smtClean="0">
                <a:solidFill>
                  <a:prstClr val="black"/>
                </a:solidFill>
              </a:rPr>
              <a:t>1</a:t>
            </a:r>
            <a:endParaRPr lang="en-US" sz="1200" b="1" baseline="30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0820" y="5523763"/>
            <a:ext cx="129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Complete One Unit Without A Partner (100%)</a:t>
            </a:r>
            <a:r>
              <a:rPr lang="en-US" sz="1200" b="1" baseline="30000" dirty="0">
                <a:solidFill>
                  <a:prstClr val="black"/>
                </a:solidFill>
              </a:rPr>
              <a:t> </a:t>
            </a:r>
            <a:r>
              <a:rPr lang="en-US" sz="1200" b="1" baseline="30000" dirty="0" smtClean="0">
                <a:solidFill>
                  <a:prstClr val="black"/>
                </a:solidFill>
              </a:rPr>
              <a:t>1</a:t>
            </a:r>
            <a:endParaRPr lang="en-US" sz="1200" b="1" baseline="30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0784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Note 1: </a:t>
            </a:r>
            <a:r>
              <a:rPr lang="en-US" sz="1200" b="1" dirty="0">
                <a:solidFill>
                  <a:prstClr val="black"/>
                </a:solidFill>
              </a:rPr>
              <a:t>Includes the offset from the Toshiba </a:t>
            </a:r>
            <a:r>
              <a:rPr lang="en-US" sz="1200" b="1" dirty="0" smtClean="0">
                <a:solidFill>
                  <a:prstClr val="black"/>
                </a:solidFill>
              </a:rPr>
              <a:t>Guarantee </a:t>
            </a:r>
            <a:r>
              <a:rPr lang="en-US" sz="1200" b="1" dirty="0">
                <a:solidFill>
                  <a:prstClr val="black"/>
                </a:solidFill>
              </a:rPr>
              <a:t>of $1.1B (net of liens) 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6946" y="3570819"/>
            <a:ext cx="792031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4467" y="5499451"/>
            <a:ext cx="7832793" cy="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5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14" grpId="0" animBg="1"/>
      <p:bldP spid="15" grpId="0" animBg="1"/>
      <p:bldP spid="16" grpId="0" animBg="1"/>
      <p:bldP spid="17" grpId="0" animBg="1"/>
      <p:bldP spid="20" grpId="0" animBg="1"/>
      <p:bldP spid="23" grpId="0"/>
      <p:bldP spid="26" grpId="0"/>
      <p:bldP spid="27" grpId="0"/>
      <p:bldP spid="28" grpId="0"/>
      <p:bldP spid="29" grpId="0"/>
      <p:bldP spid="32" grpId="0"/>
      <p:bldP spid="3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23622" y="11995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Abandonment Analysis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749" y="1761457"/>
            <a:ext cx="8899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2125" algn="dec"/>
              </a:tabLst>
            </a:pPr>
            <a:r>
              <a:rPr lang="en-US" sz="2000" b="1" dirty="0" smtClean="0">
                <a:solidFill>
                  <a:prstClr val="black"/>
                </a:solidFill>
              </a:rPr>
              <a:t>Unit 2 &amp; Unit 3 Costs Incurred Plus Wind Down Costs</a:t>
            </a:r>
            <a:r>
              <a:rPr lang="en-US" b="1" dirty="0" smtClean="0">
                <a:solidFill>
                  <a:prstClr val="black"/>
                </a:solidFill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</a:rPr>
              <a:t>$4.9</a:t>
            </a:r>
          </a:p>
          <a:p>
            <a:pPr>
              <a:tabLst>
                <a:tab pos="8112125" algn="dec"/>
              </a:tabLst>
            </a:pPr>
            <a:endParaRPr lang="en-US" sz="2000" b="1" dirty="0" smtClean="0">
              <a:solidFill>
                <a:prstClr val="black"/>
              </a:solidFill>
            </a:endParaRPr>
          </a:p>
          <a:p>
            <a:pPr>
              <a:tabLst>
                <a:tab pos="8112125" algn="dec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>
              <a:tabLst>
                <a:tab pos="7197725" algn="r"/>
                <a:tab pos="8112125" algn="dec"/>
              </a:tabLst>
            </a:pPr>
            <a:r>
              <a:rPr lang="en-US" sz="2000" b="1" dirty="0" smtClean="0">
                <a:solidFill>
                  <a:prstClr val="black"/>
                </a:solidFill>
              </a:rPr>
              <a:t>Anticipated Toshiba Guarantee (net of liens) 	Pre-tax      (1.1)</a:t>
            </a:r>
          </a:p>
          <a:p>
            <a:pPr>
              <a:tabLst>
                <a:tab pos="7143750" algn="r"/>
                <a:tab pos="8112125" algn="dec"/>
              </a:tabLst>
            </a:pPr>
            <a:r>
              <a:rPr lang="en-US" b="1" dirty="0" smtClean="0">
                <a:solidFill>
                  <a:prstClr val="black"/>
                </a:solidFill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</a:rPr>
              <a:t>Tax               0.4 </a:t>
            </a:r>
            <a:r>
              <a:rPr lang="en-US" b="1" dirty="0" smtClean="0">
                <a:solidFill>
                  <a:prstClr val="black"/>
                </a:solidFill>
              </a:rPr>
              <a:t>	</a:t>
            </a:r>
          </a:p>
          <a:p>
            <a:pPr>
              <a:tabLst>
                <a:tab pos="6970713" algn="r"/>
                <a:tab pos="8112125" algn="dec"/>
              </a:tabLst>
            </a:pPr>
            <a:r>
              <a:rPr lang="en-US" b="1" dirty="0">
                <a:solidFill>
                  <a:prstClr val="black"/>
                </a:solidFill>
              </a:rPr>
              <a:t>	</a:t>
            </a:r>
            <a:r>
              <a:rPr lang="en-US" b="1" dirty="0" smtClean="0">
                <a:solidFill>
                  <a:prstClr val="black"/>
                </a:solidFill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</a:rPr>
              <a:t>(0.7)</a:t>
            </a:r>
          </a:p>
          <a:p>
            <a:pPr>
              <a:tabLst>
                <a:tab pos="8112125" algn="dec"/>
              </a:tabLst>
            </a:pPr>
            <a:endParaRPr lang="en-US" sz="2000" b="1" dirty="0" smtClean="0">
              <a:solidFill>
                <a:prstClr val="black"/>
              </a:solidFill>
            </a:endParaRPr>
          </a:p>
          <a:p>
            <a:pPr>
              <a:tabLst>
                <a:tab pos="8112125" algn="dec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>
              <a:tabLst>
                <a:tab pos="8112125" algn="dec"/>
              </a:tabLst>
            </a:pPr>
            <a:r>
              <a:rPr lang="en-US" sz="2000" b="1" dirty="0" smtClean="0">
                <a:solidFill>
                  <a:prstClr val="black"/>
                </a:solidFill>
              </a:rPr>
              <a:t>Tax Deduction on Abandonment	(2.0)</a:t>
            </a:r>
            <a:endParaRPr lang="en-US" sz="2000" b="1" dirty="0">
              <a:solidFill>
                <a:prstClr val="black"/>
              </a:solidFill>
            </a:endParaRPr>
          </a:p>
          <a:p>
            <a:pPr>
              <a:tabLst>
                <a:tab pos="8112125" algn="dec"/>
              </a:tabLst>
            </a:pPr>
            <a:endParaRPr lang="en-US" sz="2000" b="1" dirty="0">
              <a:solidFill>
                <a:prstClr val="black"/>
              </a:solidFill>
            </a:endParaRPr>
          </a:p>
          <a:p>
            <a:pPr>
              <a:tabLst>
                <a:tab pos="8112125" algn="dec"/>
              </a:tabLst>
            </a:pPr>
            <a:endParaRPr lang="en-US" sz="2000" b="1" dirty="0" smtClean="0">
              <a:solidFill>
                <a:prstClr val="black"/>
              </a:solidFill>
            </a:endParaRPr>
          </a:p>
          <a:p>
            <a:pPr>
              <a:tabLst>
                <a:tab pos="8112125" algn="dec"/>
              </a:tabLst>
            </a:pPr>
            <a:r>
              <a:rPr lang="en-US" sz="2000" b="1" dirty="0" smtClean="0">
                <a:solidFill>
                  <a:prstClr val="black"/>
                </a:solidFill>
              </a:rPr>
              <a:t>Estimated Net Amount	$2.2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1715" y="863442"/>
            <a:ext cx="162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($ in billions)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880853" y="4649493"/>
            <a:ext cx="86913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0852" y="5503181"/>
            <a:ext cx="869133" cy="0"/>
          </a:xfrm>
          <a:prstGeom prst="line">
            <a:avLst/>
          </a:prstGeom>
          <a:ln w="63500" cmpd="dbl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90158" y="3313702"/>
            <a:ext cx="1622323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268448" y="625761"/>
          <a:ext cx="8774884" cy="578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One Unit Option vs. Abandonment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5742" y="4283465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$2.2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83549" y="3224230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$4.9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30387" y="2364329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$7.1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84493" y="1472756"/>
            <a:ext cx="80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$9.5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4361329" y="2710837"/>
            <a:ext cx="883517" cy="835851"/>
          </a:xfrm>
          <a:prstGeom prst="straightConnector1">
            <a:avLst/>
          </a:prstGeom>
          <a:ln>
            <a:headEnd w="med" len="lg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405373" y="1811310"/>
            <a:ext cx="847046" cy="862641"/>
          </a:xfrm>
          <a:prstGeom prst="straightConnector1">
            <a:avLst/>
          </a:prstGeom>
          <a:ln>
            <a:headEnd w="med" len="lg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05713" y="4593220"/>
            <a:ext cx="1089252" cy="9283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7444" y="3587004"/>
            <a:ext cx="1089252" cy="19345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4112" y="3587003"/>
            <a:ext cx="1089252" cy="19345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40780" y="3587003"/>
            <a:ext cx="1089252" cy="19345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4112" y="2688772"/>
            <a:ext cx="1089252" cy="8977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5349" y="1772156"/>
            <a:ext cx="1089252" cy="1814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47398" y="6186866"/>
            <a:ext cx="182880" cy="1828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1235" y="6186866"/>
            <a:ext cx="182880" cy="1828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5373" y="6191244"/>
            <a:ext cx="18288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4115" y="6138314"/>
            <a:ext cx="2013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Cost to Abandon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7882" y="6138314"/>
            <a:ext cx="2013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Cost Spent to Date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63977" y="6138313"/>
            <a:ext cx="2013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Cost to Complete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2290" y="4882908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$2.2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91158" y="4400385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$4.9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2886" y="4398168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$4.9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9062" y="4398168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$4.9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90702" y="2524270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$4.6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2772" y="2873177"/>
            <a:ext cx="6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$2.2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02975" y="5538352"/>
            <a:ext cx="129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Abandon </a:t>
            </a:r>
            <a:r>
              <a:rPr lang="en-US" sz="1200" b="1" dirty="0" smtClean="0">
                <a:solidFill>
                  <a:prstClr val="black"/>
                </a:solidFill>
              </a:rPr>
              <a:t>Project</a:t>
            </a:r>
            <a:r>
              <a:rPr lang="en-US" sz="1200" b="1" baseline="30000" dirty="0" smtClean="0">
                <a:solidFill>
                  <a:prstClr val="black"/>
                </a:solidFill>
              </a:rPr>
              <a:t>1</a:t>
            </a:r>
            <a:endParaRPr lang="en-US" sz="1200" b="1" baseline="300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4706" y="5476848"/>
            <a:ext cx="129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Current Spend (55%)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6437" y="5523763"/>
            <a:ext cx="129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Complete One Unit With A Partner (55</a:t>
            </a:r>
            <a:r>
              <a:rPr lang="en-US" sz="1200" b="1" dirty="0" smtClean="0">
                <a:solidFill>
                  <a:prstClr val="black"/>
                </a:solidFill>
              </a:rPr>
              <a:t>%)</a:t>
            </a:r>
            <a:r>
              <a:rPr lang="en-US" sz="1200" b="1" baseline="30000" dirty="0" smtClean="0">
                <a:solidFill>
                  <a:prstClr val="black"/>
                </a:solidFill>
              </a:rPr>
              <a:t>1</a:t>
            </a:r>
            <a:endParaRPr lang="en-US" sz="1200" b="1" baseline="30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40542" y="5523763"/>
            <a:ext cx="129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Complete One Unit Without A Partner (100%)</a:t>
            </a:r>
            <a:r>
              <a:rPr lang="en-US" sz="1200" b="1" baseline="30000" dirty="0">
                <a:solidFill>
                  <a:prstClr val="black"/>
                </a:solidFill>
              </a:rPr>
              <a:t> </a:t>
            </a:r>
            <a:r>
              <a:rPr lang="en-US" sz="1200" b="1" baseline="30000" dirty="0" smtClean="0">
                <a:solidFill>
                  <a:prstClr val="black"/>
                </a:solidFill>
              </a:rPr>
              <a:t>1</a:t>
            </a:r>
            <a:endParaRPr lang="en-US" sz="1200" b="1" baseline="30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0784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Note 1: </a:t>
            </a:r>
            <a:r>
              <a:rPr lang="en-US" sz="1200" b="1" dirty="0">
                <a:solidFill>
                  <a:prstClr val="black"/>
                </a:solidFill>
              </a:rPr>
              <a:t>Includes the offset from the Toshiba </a:t>
            </a:r>
            <a:r>
              <a:rPr lang="en-US" sz="1200" b="1" dirty="0" smtClean="0">
                <a:solidFill>
                  <a:prstClr val="black"/>
                </a:solidFill>
              </a:rPr>
              <a:t>Guarantee </a:t>
            </a:r>
            <a:r>
              <a:rPr lang="en-US" sz="1200" b="1" dirty="0">
                <a:solidFill>
                  <a:prstClr val="black"/>
                </a:solidFill>
              </a:rPr>
              <a:t>of $1.1B (net of liens) 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6946" y="3587003"/>
            <a:ext cx="83281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69057" y="5499451"/>
            <a:ext cx="8216044" cy="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23622" y="11995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Project Evaluation Results and Conclusion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802" y="886618"/>
            <a:ext cx="862691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Pursuit of Government Grant/Support to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educe Costs was Unsuccessful.</a:t>
            </a:r>
          </a:p>
          <a:p>
            <a:pPr marL="285750" indent="-285750" defTabSz="457200" fontAlgn="auto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Cost To Complete Both Units Is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oo Expensive For Customers.</a:t>
            </a:r>
          </a:p>
          <a:p>
            <a:pPr marL="285750" indent="-285750" defTabSz="457200" fontAlgn="auto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Unresolved Risks to Customers of Completing Unit 2 And Abandoning Unit 3 include: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Availability of production tax credits,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Potential for future unanticipated cost increases and schedule delays due to lack of Fixed Price Contract, and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Absence of replacement partner.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Conclusion: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he most prudent path forward to manage risks and costs to customers is to cease construction of both new nuclear units.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auto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7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0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965" y="1377735"/>
            <a:ext cx="87413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We negotiated fixed price protection for our customers.  The Westinghouse bankruptcy took that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additional cost to complete the units is significantly higher than Westinghouse projected at the time of bankruptcy.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construction schedule to complete the units would extend to 2022 and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Continuing alone is not economic for our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Without the fixed price contract, construction and cost risks remain a factor (including PTCs).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Given the Westinghouse bankruptcy, the decision to abandon the project is in the best interest of SCE&amp;G’s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4436" y="83127"/>
            <a:ext cx="527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Key Points to Remember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Why Did We Choose Nuclear in </a:t>
            </a: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2008?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85" y="917912"/>
            <a:ext cx="901211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Growing customer demand required the addition of new base load generation.</a:t>
            </a:r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Nuclear generation is non-emitting and aided compliance with increasingly stringent environmental regulations.</a:t>
            </a:r>
          </a:p>
          <a:p>
            <a:pPr marL="800100" lvl="1" indent="-342900">
              <a:buFont typeface="Calibri" panose="020F0502020204030204" pitchFamily="34" charset="0"/>
              <a:buChar char="-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No Carbon Dioxide (CO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)</a:t>
            </a:r>
          </a:p>
          <a:p>
            <a:pPr marL="800100" lvl="1" indent="-342900">
              <a:buFont typeface="Calibri" panose="020F0502020204030204" pitchFamily="34" charset="0"/>
              <a:buChar char="-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No Sulfur Dioxide (SO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)</a:t>
            </a:r>
          </a:p>
          <a:p>
            <a:pPr marL="800100" lvl="1" indent="-342900">
              <a:buFont typeface="Calibri" panose="020F0502020204030204" pitchFamily="34" charset="0"/>
              <a:buChar char="-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No Nitrogen Dioxide (NO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)</a:t>
            </a:r>
          </a:p>
          <a:p>
            <a:pPr marL="800100" lvl="1" indent="-342900">
              <a:buFont typeface="Calibri" panose="020F0502020204030204" pitchFamily="34" charset="0"/>
              <a:buChar char="-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No Mercury (Hg)</a:t>
            </a:r>
          </a:p>
          <a:p>
            <a:pPr marL="800100" lvl="1" indent="-342900">
              <a:buFont typeface="Calibri" panose="020F0502020204030204" pitchFamily="34" charset="0"/>
              <a:buChar char="-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No Particulate Matter</a:t>
            </a:r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Nuclear generation provided SCE&amp;G with a balanced generation portfolio.</a:t>
            </a:r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Nuclear generation provided a hedge against volatile natural gas prices.</a:t>
            </a:r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Santee Cooper, our partner for over 30+ years in Unit 1, desired to join with us in new nuclear construction.</a:t>
            </a:r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Federal government provided certain </a:t>
            </a:r>
            <a:r>
              <a:rPr lang="en-US" sz="2000" b="1" dirty="0"/>
              <a:t>incentives </a:t>
            </a:r>
            <a:r>
              <a:rPr lang="en-US" sz="2000" b="1" dirty="0" smtClean="0"/>
              <a:t>to encourage nuclear construction (Production </a:t>
            </a:r>
            <a:r>
              <a:rPr lang="en-US" sz="2000" b="1" dirty="0"/>
              <a:t>Tax Credits</a:t>
            </a:r>
            <a:r>
              <a:rPr lang="en-US" sz="2000" b="1" dirty="0" smtClean="0"/>
              <a:t>).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54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Initial Project Approval and Prudency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85" y="1239406"/>
            <a:ext cx="90121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The Company presented testimony to the Commission to support: 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628650" lvl="1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The need for base load generation</a:t>
            </a:r>
          </a:p>
          <a:p>
            <a:pPr marL="628650" lvl="1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Selection </a:t>
            </a:r>
            <a:r>
              <a:rPr lang="en-US" sz="2000" b="1" dirty="0"/>
              <a:t>of </a:t>
            </a:r>
            <a:r>
              <a:rPr lang="en-US" sz="2000" b="1" dirty="0" smtClean="0"/>
              <a:t>nuclear generation</a:t>
            </a:r>
            <a:endParaRPr lang="en-US" sz="2000" b="1" dirty="0"/>
          </a:p>
          <a:p>
            <a:pPr marL="628650" lvl="1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/>
              <a:t>Selection </a:t>
            </a:r>
            <a:r>
              <a:rPr lang="en-US" sz="2000" b="1" dirty="0" smtClean="0"/>
              <a:t>of contractor </a:t>
            </a:r>
          </a:p>
          <a:p>
            <a:pPr marL="628650" lvl="1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Risk </a:t>
            </a:r>
            <a:r>
              <a:rPr lang="en-US" sz="2000" b="1" dirty="0"/>
              <a:t>factors</a:t>
            </a:r>
          </a:p>
          <a:p>
            <a:pPr marL="628650" lvl="1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Cost projection for the project</a:t>
            </a:r>
          </a:p>
          <a:p>
            <a:pPr lvl="1"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The proceeding involved testimony from more than 20 experts, both for and against, over a three week period.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The Commission issued an order granting SCE&amp;G’s request for a Certificate to construct and operate the new nuclear units.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606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Initial Project Approval and Prudency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507" y="1239406"/>
            <a:ext cx="90121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South Carolina Supreme Court affirmed the Commission’s 2009 decision that the Company’s decision to construct new nuclear generation was prudent: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r>
              <a:rPr lang="en-US" sz="2000" dirty="0" smtClean="0"/>
              <a:t>	“[B]</a:t>
            </a:r>
            <a:r>
              <a:rPr lang="en-US" sz="2000" dirty="0" err="1" smtClean="0"/>
              <a:t>ased</a:t>
            </a:r>
            <a:r>
              <a:rPr lang="en-US" sz="2000" dirty="0" smtClean="0"/>
              <a:t> on the overwhelming amount of evidence in the record, the 	Commission’s determination that SCE&amp;G considered all forms of viable 	energy generation, and concluded that nuclear energy was the least costly 	alternative source, is supported by substantial evidence.”</a:t>
            </a:r>
          </a:p>
          <a:p>
            <a:endParaRPr lang="en-US" sz="2000" dirty="0" smtClean="0"/>
          </a:p>
          <a:p>
            <a:r>
              <a:rPr lang="en-US" sz="2000" i="1" dirty="0" smtClean="0"/>
              <a:t>	Friends </a:t>
            </a:r>
            <a:r>
              <a:rPr lang="en-US" sz="2000" i="1" dirty="0"/>
              <a:t>of Earth v. Pub. Serv. </a:t>
            </a:r>
            <a:r>
              <a:rPr lang="en-US" sz="2000" i="1" dirty="0" err="1"/>
              <a:t>Comm’n</a:t>
            </a:r>
            <a:r>
              <a:rPr lang="en-US" sz="2000" i="1" dirty="0"/>
              <a:t> of S.C</a:t>
            </a:r>
            <a:r>
              <a:rPr lang="en-US" sz="2000" dirty="0"/>
              <a:t>., 387 S.C. 360, </a:t>
            </a:r>
            <a:r>
              <a:rPr lang="en-US" sz="2000" dirty="0" smtClean="0"/>
              <a:t>369 (</a:t>
            </a:r>
            <a:r>
              <a:rPr lang="en-US" sz="2000" dirty="0"/>
              <a:t>2010).  </a:t>
            </a:r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126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Five Subsequent Prudency Reviews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85" y="1239406"/>
            <a:ext cx="90121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Five subsequent fully litigated reviews were conducted, and the PSC issued orders in 2010, 2011, 2012, 2015, and 2016 concluding that the updates to cost and construction schedules were prudent.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Mr. Byrne appeared in each of these proceedings, and I appeared in all but the first subsequent review; along with other witnesses, we gave evidence and were subject to cross examination.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In 2012</a:t>
            </a:r>
            <a:r>
              <a:rPr lang="en-US" sz="2000" b="1" dirty="0"/>
              <a:t>, 2015 and </a:t>
            </a:r>
            <a:r>
              <a:rPr lang="en-US" sz="2000" b="1" dirty="0" smtClean="0"/>
              <a:t>2016, we again put detailed studies in the record establishing that it was prudent to continue constructing the Units.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These reviews were in addition to the 34 detailed </a:t>
            </a:r>
            <a:r>
              <a:rPr lang="en-US" sz="2000" b="1" dirty="0"/>
              <a:t>quarterly </a:t>
            </a:r>
            <a:r>
              <a:rPr lang="en-US" sz="2000" b="1" dirty="0" smtClean="0"/>
              <a:t>updates we have filed </a:t>
            </a:r>
            <a:r>
              <a:rPr lang="en-US" sz="2000" b="1" dirty="0"/>
              <a:t>since </a:t>
            </a:r>
            <a:r>
              <a:rPr lang="en-US" sz="2000" b="1" dirty="0" smtClean="0"/>
              <a:t>2009 that identified construction progress, cost forecast updates, and areas of focus for the project.</a:t>
            </a:r>
          </a:p>
          <a:p>
            <a:pPr marL="628650" lvl="1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847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Challenges Overcome or Mitigated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53" y="1201947"/>
            <a:ext cx="90121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Delay in obtaining Nuclear Regulatory Commission (NRC) licenses</a:t>
            </a:r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First project under new NRC regulatory oversight structure (10 CFR Part 52)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Module fabrication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Nuclear supply chain</a:t>
            </a:r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AP1000 </a:t>
            </a:r>
            <a:r>
              <a:rPr lang="en-US" sz="2000" b="1" dirty="0"/>
              <a:t>d</a:t>
            </a:r>
            <a:r>
              <a:rPr lang="en-US" sz="2000" b="1" dirty="0" smtClean="0"/>
              <a:t>esign modifications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Productivity of Consortium on-site construction</a:t>
            </a:r>
          </a:p>
        </p:txBody>
      </p:sp>
    </p:spTree>
    <p:extLst>
      <p:ext uri="{BB962C8B-B14F-4D97-AF65-F5344CB8AC3E}">
        <p14:creationId xmlns:p14="http://schemas.microsoft.com/office/powerpoint/2010/main" val="14747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2017 Status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53" y="1201947"/>
            <a:ext cx="9012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Total Project is approximately 67% complete.</a:t>
            </a:r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03264"/>
              </p:ext>
            </p:extLst>
          </p:nvPr>
        </p:nvGraphicFramePr>
        <p:xfrm>
          <a:off x="1810716" y="2088443"/>
          <a:ext cx="5237198" cy="380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8599"/>
                <a:gridCol w="2618599"/>
              </a:tblGrid>
              <a:tr h="6788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>
                          <a:effectLst/>
                        </a:rPr>
                        <a:t>Completion Percentages</a:t>
                      </a:r>
                      <a:endParaRPr lang="en-US" sz="20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88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Phase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</a:t>
                      </a:r>
                      <a:r>
                        <a:rPr lang="en-US" sz="2000" dirty="0" smtClean="0">
                          <a:effectLst/>
                        </a:rPr>
                        <a:t>Complete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2nd Quarter 2017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4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Engineering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97%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Procurement/Modules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Construction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36%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Start-up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67%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148774" y="5331652"/>
            <a:ext cx="1139484" cy="647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SCE&amp;G New Nuclear Projected Costs (55%)</a:t>
            </a:r>
            <a:endParaRPr lang="en-US" sz="1600" i="1" dirty="0" smtClean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81155" y="682577"/>
          <a:ext cx="8807570" cy="6014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2570" y="2171789"/>
            <a:ext cx="845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$6.313</a:t>
            </a:r>
            <a:endParaRPr lang="en-US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346028" y="2437071"/>
            <a:ext cx="882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$5.787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43015" y="2452671"/>
            <a:ext cx="88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$5.755</a:t>
            </a:r>
            <a:endParaRPr lang="en-US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327207" y="1474287"/>
            <a:ext cx="860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$7.658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46480" y="1869692"/>
            <a:ext cx="845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$6.875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95009" y="1896587"/>
            <a:ext cx="88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$6.827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61715" y="863442"/>
            <a:ext cx="162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($ in billions)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1145" y="2473641"/>
            <a:ext cx="76912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214905" y="1782064"/>
            <a:ext cx="104343" cy="69157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23585" y="1973964"/>
            <a:ext cx="860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21%</a:t>
            </a:r>
            <a:endParaRPr lang="en-US" sz="1400" b="1" dirty="0"/>
          </a:p>
        </p:txBody>
      </p:sp>
      <p:sp>
        <p:nvSpPr>
          <p:cNvPr id="27" name="Right Brace 26"/>
          <p:cNvSpPr/>
          <p:nvPr/>
        </p:nvSpPr>
        <p:spPr>
          <a:xfrm>
            <a:off x="6861230" y="2225334"/>
            <a:ext cx="112459" cy="23002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41185" y="2186456"/>
            <a:ext cx="860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8%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6293" y="6415774"/>
            <a:ext cx="2558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Original Approved Cost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399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4620"/>
            <a:ext cx="9167622" cy="55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50000"/>
                    </a:srgbClr>
                  </a:outerShdw>
                </a:effectLst>
              </a:rPr>
              <a:t>Westinghouse Bankruptcy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53" y="1530767"/>
            <a:ext cx="90121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 smtClean="0"/>
              <a:t>Westinghouse filed for bankruptcy on March 29, 2017, and told us that they would not honor our Fixed Price Contract.</a:t>
            </a:r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/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27463" algn="dec"/>
                <a:tab pos="5033963" algn="dec"/>
              </a:tabLst>
            </a:pPr>
            <a:r>
              <a:rPr lang="en-US" sz="2000" b="1" dirty="0"/>
              <a:t>SCE&amp;G and Santee Cooper began transition and evaluation period to determine the most prudent path forward for the project:</a:t>
            </a:r>
          </a:p>
          <a:p>
            <a:pPr marL="747713" lvl="2" indent="-285750"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-"/>
              <a:tabLst>
                <a:tab pos="3827463" algn="dec"/>
                <a:tab pos="5033963" algn="dec"/>
              </a:tabLst>
            </a:pPr>
            <a:r>
              <a:rPr lang="en-US" sz="2000" b="1" dirty="0"/>
              <a:t>Complete both new </a:t>
            </a:r>
            <a:r>
              <a:rPr lang="en-US" sz="2000" b="1" dirty="0" smtClean="0"/>
              <a:t>units,</a:t>
            </a:r>
            <a:endParaRPr lang="en-US" sz="2000" b="1" dirty="0"/>
          </a:p>
          <a:p>
            <a:pPr marL="747713" lvl="2" indent="-285750"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-"/>
              <a:tabLst>
                <a:tab pos="3827463" algn="dec"/>
                <a:tab pos="5033963" algn="dec"/>
              </a:tabLst>
            </a:pPr>
            <a:r>
              <a:rPr lang="en-US" sz="2000" b="1" dirty="0"/>
              <a:t>Complete one unit and delay construction of the </a:t>
            </a:r>
            <a:r>
              <a:rPr lang="en-US" sz="2000" b="1" dirty="0" smtClean="0"/>
              <a:t>other,</a:t>
            </a:r>
            <a:endParaRPr lang="en-US" sz="2000" b="1" dirty="0"/>
          </a:p>
          <a:p>
            <a:pPr marL="747713" lvl="2" indent="-285750"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-"/>
              <a:tabLst>
                <a:tab pos="3827463" algn="dec"/>
                <a:tab pos="5033963" algn="dec"/>
              </a:tabLst>
            </a:pPr>
            <a:r>
              <a:rPr lang="en-US" sz="2000" b="1" dirty="0"/>
              <a:t>Complete one unit and abandon the </a:t>
            </a:r>
            <a:r>
              <a:rPr lang="en-US" sz="2000" b="1" dirty="0" smtClean="0"/>
              <a:t>other, or</a:t>
            </a:r>
            <a:endParaRPr lang="en-US" sz="2000" b="1" dirty="0"/>
          </a:p>
          <a:p>
            <a:pPr marL="747713" lvl="2" indent="-285750"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-"/>
              <a:tabLst>
                <a:tab pos="3827463" algn="dec"/>
                <a:tab pos="5033963" algn="dec"/>
              </a:tabLst>
            </a:pPr>
            <a:r>
              <a:rPr lang="en-US" sz="2000" b="1" dirty="0"/>
              <a:t>Abandon both </a:t>
            </a:r>
            <a:r>
              <a:rPr lang="en-US" sz="2000" b="1" dirty="0" smtClean="0"/>
              <a:t>units.</a:t>
            </a:r>
            <a:endParaRPr lang="en-US" sz="2000" b="1" dirty="0"/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1450" indent="-171450">
              <a:buFont typeface="Arial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>
              <a:tabLst>
                <a:tab pos="3827463" algn="dec"/>
                <a:tab pos="5033963" algn="dec"/>
              </a:tabLst>
            </a:pPr>
            <a:endParaRPr lang="en-US" sz="2000" b="1" dirty="0" smtClean="0"/>
          </a:p>
          <a:p>
            <a:pPr marL="176213" indent="-176213">
              <a:buFont typeface="Arial" panose="020B0604020202020204" pitchFamily="34" charset="0"/>
              <a:buChar char="•"/>
              <a:tabLst>
                <a:tab pos="3827463" algn="dec"/>
                <a:tab pos="5033963" algn="dec"/>
              </a:tabLst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26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5556</TotalTime>
  <Words>1237</Words>
  <Application>Microsoft Office PowerPoint</Application>
  <PresentationFormat>On-screen Show (4:3)</PresentationFormat>
  <Paragraphs>220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POTTER, ADDISON BRYANT</dc:creator>
  <cp:lastModifiedBy>Derrick Williamson</cp:lastModifiedBy>
  <cp:revision>111</cp:revision>
  <cp:lastPrinted>2017-08-18T14:10:32Z</cp:lastPrinted>
  <dcterms:created xsi:type="dcterms:W3CDTF">2017-08-07T18:05:41Z</dcterms:created>
  <dcterms:modified xsi:type="dcterms:W3CDTF">2017-08-23T13:55:38Z</dcterms:modified>
</cp:coreProperties>
</file>