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3" r:id="rId4"/>
    <p:sldId id="264" r:id="rId5"/>
    <p:sldId id="266" r:id="rId6"/>
    <p:sldId id="257" r:id="rId7"/>
    <p:sldId id="258" r:id="rId8"/>
    <p:sldId id="259" r:id="rId9"/>
    <p:sldId id="267" r:id="rId10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netapp5\Senate_lib\S-FINANC\Presentations\2012%20Presentations\Master%20Slides-Fall%202012%20Updates\Source%20Documents%20Fall%202012%20Update\BaseStudentCostSlideDat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netapp5\Senate_lib\S-FINANC\STAFF%20REPORTS\Grant2011\LocalgovernmentFundHistoricalPaymentsVSstatutoryPaymen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BSC Estimate Provided for the Budget and the BSC Appropriated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Sheet1!$B$1:$B$4</c:f>
              <c:strCache>
                <c:ptCount val="1"/>
                <c:pt idx="0">
                  <c:v>Estimate of BSC for budget</c:v>
                </c:pt>
              </c:strCache>
            </c:strRef>
          </c:tx>
          <c:spPr>
            <a:ln w="63500"/>
          </c:spPr>
          <c:marker>
            <c:symbol val="none"/>
          </c:marker>
          <c:dLbls>
            <c:spPr>
              <a:ln w="12700"/>
            </c:spPr>
            <c:txPr>
              <a:bodyPr rot="5400000" vert="horz"/>
              <a:lstStyle/>
              <a:p>
                <a:pPr>
                  <a:defRPr sz="1200"/>
                </a:pPr>
                <a:endParaRPr lang="en-US"/>
              </a:p>
            </c:txPr>
            <c:dLblPos val="t"/>
            <c:showVal val="1"/>
          </c:dLbls>
          <c:cat>
            <c:strRef>
              <c:f>Sheet1!$A$6:$A$29</c:f>
              <c:strCache>
                <c:ptCount val="24"/>
                <c:pt idx="0">
                  <c:v>90-91</c:v>
                </c:pt>
                <c:pt idx="1">
                  <c:v>91-92</c:v>
                </c:pt>
                <c:pt idx="2">
                  <c:v>92-93</c:v>
                </c:pt>
                <c:pt idx="3">
                  <c:v>93-94</c:v>
                </c:pt>
                <c:pt idx="4">
                  <c:v>94-95</c:v>
                </c:pt>
                <c:pt idx="5">
                  <c:v>95-96</c:v>
                </c:pt>
                <c:pt idx="6">
                  <c:v>96-97</c:v>
                </c:pt>
                <c:pt idx="7">
                  <c:v>97-98</c:v>
                </c:pt>
                <c:pt idx="8">
                  <c:v>98-99</c:v>
                </c:pt>
                <c:pt idx="9">
                  <c:v>99-00</c:v>
                </c:pt>
                <c:pt idx="10">
                  <c:v>00-01</c:v>
                </c:pt>
                <c:pt idx="11">
                  <c:v>01-02</c:v>
                </c:pt>
                <c:pt idx="12">
                  <c:v>02-03</c:v>
                </c:pt>
                <c:pt idx="13">
                  <c:v>03-04</c:v>
                </c:pt>
                <c:pt idx="14">
                  <c:v>04-05</c:v>
                </c:pt>
                <c:pt idx="15">
                  <c:v>05-06</c:v>
                </c:pt>
                <c:pt idx="16">
                  <c:v>06-07</c:v>
                </c:pt>
                <c:pt idx="17">
                  <c:v>07-08</c:v>
                </c:pt>
                <c:pt idx="18">
                  <c:v>08-09</c:v>
                </c:pt>
                <c:pt idx="19">
                  <c:v>09-10</c:v>
                </c:pt>
                <c:pt idx="20">
                  <c:v>10-11</c:v>
                </c:pt>
                <c:pt idx="21">
                  <c:v>11-12</c:v>
                </c:pt>
                <c:pt idx="22">
                  <c:v>12-13</c:v>
                </c:pt>
                <c:pt idx="23">
                  <c:v>13-14</c:v>
                </c:pt>
              </c:strCache>
            </c:strRef>
          </c:cat>
          <c:val>
            <c:numRef>
              <c:f>Sheet1!$B$6:$B$29</c:f>
              <c:numCache>
                <c:formatCode>#,##0</c:formatCode>
                <c:ptCount val="24"/>
                <c:pt idx="0">
                  <c:v>1539</c:v>
                </c:pt>
                <c:pt idx="1">
                  <c:v>1562</c:v>
                </c:pt>
                <c:pt idx="2">
                  <c:v>1604</c:v>
                </c:pt>
                <c:pt idx="3">
                  <c:v>1651</c:v>
                </c:pt>
                <c:pt idx="4">
                  <c:v>1652</c:v>
                </c:pt>
                <c:pt idx="5">
                  <c:v>1718</c:v>
                </c:pt>
                <c:pt idx="6">
                  <c:v>1778</c:v>
                </c:pt>
                <c:pt idx="7">
                  <c:v>1839</c:v>
                </c:pt>
                <c:pt idx="8">
                  <c:v>1879</c:v>
                </c:pt>
                <c:pt idx="9">
                  <c:v>1937</c:v>
                </c:pt>
                <c:pt idx="10">
                  <c:v>2012</c:v>
                </c:pt>
                <c:pt idx="11">
                  <c:v>2073</c:v>
                </c:pt>
                <c:pt idx="12">
                  <c:v>2133</c:v>
                </c:pt>
                <c:pt idx="13">
                  <c:v>2201</c:v>
                </c:pt>
                <c:pt idx="14">
                  <c:v>2234</c:v>
                </c:pt>
                <c:pt idx="15">
                  <c:v>2290</c:v>
                </c:pt>
                <c:pt idx="16">
                  <c:v>2367</c:v>
                </c:pt>
                <c:pt idx="17">
                  <c:v>2476</c:v>
                </c:pt>
                <c:pt idx="18">
                  <c:v>2578</c:v>
                </c:pt>
                <c:pt idx="19">
                  <c:v>2687</c:v>
                </c:pt>
                <c:pt idx="20">
                  <c:v>2720</c:v>
                </c:pt>
                <c:pt idx="21">
                  <c:v>2790</c:v>
                </c:pt>
                <c:pt idx="22">
                  <c:v>2790</c:v>
                </c:pt>
                <c:pt idx="23">
                  <c:v>2771</c:v>
                </c:pt>
              </c:numCache>
            </c:numRef>
          </c:val>
        </c:ser>
        <c:ser>
          <c:idx val="1"/>
          <c:order val="1"/>
          <c:tx>
            <c:strRef>
              <c:f>Sheet1!$C$1:$C$4</c:f>
              <c:strCache>
                <c:ptCount val="1"/>
                <c:pt idx="0">
                  <c:v>BSC Appropriated</c:v>
                </c:pt>
              </c:strCache>
            </c:strRef>
          </c:tx>
          <c:spPr>
            <a:ln w="63500"/>
          </c:spPr>
          <c:marker>
            <c:symbol val="none"/>
          </c:marker>
          <c:dPt>
            <c:idx val="23"/>
            <c:spPr>
              <a:ln w="63500">
                <a:solidFill>
                  <a:srgbClr val="00B050"/>
                </a:solidFill>
              </a:ln>
            </c:spPr>
          </c:dPt>
          <c:dLbls>
            <c:dLbl>
              <c:idx val="19"/>
              <c:spPr>
                <a:ln w="63500"/>
              </c:spPr>
              <c:txPr>
                <a:bodyPr rot="5400000" vert="horz"/>
                <a:lstStyle/>
                <a:p>
                  <a:pPr>
                    <a:defRPr sz="1200"/>
                  </a:pPr>
                  <a:endParaRPr lang="en-US"/>
                </a:p>
              </c:txPr>
            </c:dLbl>
            <c:txPr>
              <a:bodyPr rot="5400000" vert="horz"/>
              <a:lstStyle/>
              <a:p>
                <a:pPr>
                  <a:defRPr sz="1200"/>
                </a:pPr>
                <a:endParaRPr lang="en-US"/>
              </a:p>
            </c:txPr>
            <c:dLblPos val="b"/>
            <c:showVal val="1"/>
          </c:dLbls>
          <c:cat>
            <c:strRef>
              <c:f>Sheet1!$A$6:$A$29</c:f>
              <c:strCache>
                <c:ptCount val="24"/>
                <c:pt idx="0">
                  <c:v>90-91</c:v>
                </c:pt>
                <c:pt idx="1">
                  <c:v>91-92</c:v>
                </c:pt>
                <c:pt idx="2">
                  <c:v>92-93</c:v>
                </c:pt>
                <c:pt idx="3">
                  <c:v>93-94</c:v>
                </c:pt>
                <c:pt idx="4">
                  <c:v>94-95</c:v>
                </c:pt>
                <c:pt idx="5">
                  <c:v>95-96</c:v>
                </c:pt>
                <c:pt idx="6">
                  <c:v>96-97</c:v>
                </c:pt>
                <c:pt idx="7">
                  <c:v>97-98</c:v>
                </c:pt>
                <c:pt idx="8">
                  <c:v>98-99</c:v>
                </c:pt>
                <c:pt idx="9">
                  <c:v>99-00</c:v>
                </c:pt>
                <c:pt idx="10">
                  <c:v>00-01</c:v>
                </c:pt>
                <c:pt idx="11">
                  <c:v>01-02</c:v>
                </c:pt>
                <c:pt idx="12">
                  <c:v>02-03</c:v>
                </c:pt>
                <c:pt idx="13">
                  <c:v>03-04</c:v>
                </c:pt>
                <c:pt idx="14">
                  <c:v>04-05</c:v>
                </c:pt>
                <c:pt idx="15">
                  <c:v>05-06</c:v>
                </c:pt>
                <c:pt idx="16">
                  <c:v>06-07</c:v>
                </c:pt>
                <c:pt idx="17">
                  <c:v>07-08</c:v>
                </c:pt>
                <c:pt idx="18">
                  <c:v>08-09</c:v>
                </c:pt>
                <c:pt idx="19">
                  <c:v>09-10</c:v>
                </c:pt>
                <c:pt idx="20">
                  <c:v>10-11</c:v>
                </c:pt>
                <c:pt idx="21">
                  <c:v>11-12</c:v>
                </c:pt>
                <c:pt idx="22">
                  <c:v>12-13</c:v>
                </c:pt>
                <c:pt idx="23">
                  <c:v>13-14</c:v>
                </c:pt>
              </c:strCache>
            </c:strRef>
          </c:cat>
          <c:val>
            <c:numRef>
              <c:f>Sheet1!$C$6:$C$29</c:f>
              <c:numCache>
                <c:formatCode>#,##0</c:formatCode>
                <c:ptCount val="24"/>
                <c:pt idx="0">
                  <c:v>1539</c:v>
                </c:pt>
                <c:pt idx="1">
                  <c:v>1562</c:v>
                </c:pt>
                <c:pt idx="2">
                  <c:v>1585</c:v>
                </c:pt>
                <c:pt idx="3">
                  <c:v>1581</c:v>
                </c:pt>
                <c:pt idx="4">
                  <c:v>1619</c:v>
                </c:pt>
                <c:pt idx="5">
                  <c:v>1684</c:v>
                </c:pt>
                <c:pt idx="6">
                  <c:v>1760</c:v>
                </c:pt>
                <c:pt idx="7">
                  <c:v>1839</c:v>
                </c:pt>
                <c:pt idx="8">
                  <c:v>1879</c:v>
                </c:pt>
                <c:pt idx="9">
                  <c:v>1937</c:v>
                </c:pt>
                <c:pt idx="10">
                  <c:v>2012</c:v>
                </c:pt>
                <c:pt idx="11">
                  <c:v>2073</c:v>
                </c:pt>
                <c:pt idx="12">
                  <c:v>2033</c:v>
                </c:pt>
                <c:pt idx="13">
                  <c:v>1777</c:v>
                </c:pt>
                <c:pt idx="14">
                  <c:v>1852</c:v>
                </c:pt>
                <c:pt idx="15">
                  <c:v>2290</c:v>
                </c:pt>
                <c:pt idx="16">
                  <c:v>2367</c:v>
                </c:pt>
                <c:pt idx="17">
                  <c:v>2476</c:v>
                </c:pt>
                <c:pt idx="18">
                  <c:v>2578</c:v>
                </c:pt>
                <c:pt idx="19">
                  <c:v>2034</c:v>
                </c:pt>
                <c:pt idx="20">
                  <c:v>1630</c:v>
                </c:pt>
                <c:pt idx="21">
                  <c:v>1880</c:v>
                </c:pt>
                <c:pt idx="22">
                  <c:v>2012</c:v>
                </c:pt>
                <c:pt idx="23">
                  <c:v>2101</c:v>
                </c:pt>
              </c:numCache>
            </c:numRef>
          </c:val>
        </c:ser>
        <c:marker val="1"/>
        <c:axId val="101351424"/>
        <c:axId val="101352960"/>
      </c:lineChart>
      <c:catAx>
        <c:axId val="101351424"/>
        <c:scaling>
          <c:orientation val="minMax"/>
        </c:scaling>
        <c:axPos val="b"/>
        <c:tickLblPos val="nextTo"/>
        <c:crossAx val="101352960"/>
        <c:crosses val="autoZero"/>
        <c:auto val="1"/>
        <c:lblAlgn val="ctr"/>
        <c:lblOffset val="100"/>
      </c:catAx>
      <c:valAx>
        <c:axId val="101352960"/>
        <c:scaling>
          <c:orientation val="minMax"/>
          <c:max val="3000"/>
          <c:min val="1000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1351424"/>
        <c:crosses val="autoZero"/>
        <c:crossBetween val="between"/>
        <c:majorUnit val="200"/>
      </c:valAx>
    </c:plotArea>
    <c:legend>
      <c:legendPos val="b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3600"/>
            </a:pPr>
            <a:r>
              <a:rPr lang="en-US" sz="3600"/>
              <a:t>Local Government Fund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Sheet1!$B$2:$B$3</c:f>
              <c:strCache>
                <c:ptCount val="1"/>
                <c:pt idx="0">
                  <c:v>Actual</c:v>
                </c:pt>
              </c:strCache>
            </c:strRef>
          </c:tx>
          <c:spPr>
            <a:ln w="50800"/>
          </c:spPr>
          <c:dPt>
            <c:idx val="13"/>
            <c:marker>
              <c:symbol val="star"/>
              <c:size val="11"/>
              <c:spPr>
                <a:ln w="3175" cap="rnd">
                  <a:gradFill flip="none" rotWithShape="1">
                    <a:gsLst>
                      <a:gs pos="0">
                        <a:srgbClr val="DDEBCF"/>
                      </a:gs>
                      <a:gs pos="50000">
                        <a:srgbClr val="9CB86E"/>
                      </a:gs>
                      <a:gs pos="100000">
                        <a:srgbClr val="156B13"/>
                      </a:gs>
                    </a:gsLst>
                    <a:lin ang="2700000" scaled="1"/>
                    <a:tileRect/>
                  </a:gradFill>
                </a:ln>
              </c:spPr>
            </c:marker>
            <c:spPr>
              <a:ln w="50800">
                <a:gradFill>
                  <a:gsLst>
                    <a:gs pos="0">
                      <a:srgbClr val="DDEBCF"/>
                    </a:gs>
                    <a:gs pos="50000">
                      <a:srgbClr val="9CB86E"/>
                    </a:gs>
                    <a:gs pos="100000">
                      <a:srgbClr val="156B13"/>
                    </a:gs>
                  </a:gsLst>
                  <a:lin ang="5400000" scaled="0"/>
                </a:gradFill>
              </a:ln>
            </c:spPr>
          </c:dPt>
          <c:cat>
            <c:strRef>
              <c:f>Sheet1!$A$4:$A$17</c:f>
              <c:strCache>
                <c:ptCount val="14"/>
                <c:pt idx="0">
                  <c:v>2000-01</c:v>
                </c:pt>
                <c:pt idx="1">
                  <c:v>2001-02</c:v>
                </c:pt>
                <c:pt idx="2">
                  <c:v>2002-03</c:v>
                </c:pt>
                <c:pt idx="3">
                  <c:v>2003-04</c:v>
                </c:pt>
                <c:pt idx="4">
                  <c:v>2004-05</c:v>
                </c:pt>
                <c:pt idx="5">
                  <c:v>2005-06</c:v>
                </c:pt>
                <c:pt idx="6">
                  <c:v>2006-07</c:v>
                </c:pt>
                <c:pt idx="7">
                  <c:v>2007-08</c:v>
                </c:pt>
                <c:pt idx="8">
                  <c:v>2008-09</c:v>
                </c:pt>
                <c:pt idx="9">
                  <c:v>2009-10</c:v>
                </c:pt>
                <c:pt idx="10">
                  <c:v>2010-11</c:v>
                </c:pt>
                <c:pt idx="11">
                  <c:v>2011-12</c:v>
                </c:pt>
                <c:pt idx="12">
                  <c:v>2012-13</c:v>
                </c:pt>
                <c:pt idx="13">
                  <c:v>2013-14</c:v>
                </c:pt>
              </c:strCache>
            </c:strRef>
          </c:cat>
          <c:val>
            <c:numRef>
              <c:f>Sheet1!$B$4:$B$17</c:f>
              <c:numCache>
                <c:formatCode>#,##0</c:formatCode>
                <c:ptCount val="14"/>
                <c:pt idx="0">
                  <c:v>221874595</c:v>
                </c:pt>
                <c:pt idx="1">
                  <c:v>225303162</c:v>
                </c:pt>
                <c:pt idx="2">
                  <c:v>228614568</c:v>
                </c:pt>
                <c:pt idx="3">
                  <c:v>221874595</c:v>
                </c:pt>
                <c:pt idx="4">
                  <c:v>223551057</c:v>
                </c:pt>
                <c:pt idx="5">
                  <c:v>230232591</c:v>
                </c:pt>
                <c:pt idx="6">
                  <c:v>249347728</c:v>
                </c:pt>
                <c:pt idx="7">
                  <c:v>280171196</c:v>
                </c:pt>
                <c:pt idx="8">
                  <c:v>280180502</c:v>
                </c:pt>
                <c:pt idx="9">
                  <c:v>230232591</c:v>
                </c:pt>
                <c:pt idx="10">
                  <c:v>202619411</c:v>
                </c:pt>
                <c:pt idx="11">
                  <c:v>182619411</c:v>
                </c:pt>
                <c:pt idx="12">
                  <c:v>212619411</c:v>
                </c:pt>
                <c:pt idx="13">
                  <c:v>212619411</c:v>
                </c:pt>
              </c:numCache>
            </c:numRef>
          </c:val>
        </c:ser>
        <c:ser>
          <c:idx val="1"/>
          <c:order val="1"/>
          <c:tx>
            <c:strRef>
              <c:f>Sheet1!$C$2:$C$3</c:f>
              <c:strCache>
                <c:ptCount val="1"/>
                <c:pt idx="0">
                  <c:v>Statute</c:v>
                </c:pt>
              </c:strCache>
            </c:strRef>
          </c:tx>
          <c:spPr>
            <a:ln w="50800"/>
          </c:spPr>
          <c:cat>
            <c:strRef>
              <c:f>Sheet1!$A$4:$A$17</c:f>
              <c:strCache>
                <c:ptCount val="14"/>
                <c:pt idx="0">
                  <c:v>2000-01</c:v>
                </c:pt>
                <c:pt idx="1">
                  <c:v>2001-02</c:v>
                </c:pt>
                <c:pt idx="2">
                  <c:v>2002-03</c:v>
                </c:pt>
                <c:pt idx="3">
                  <c:v>2003-04</c:v>
                </c:pt>
                <c:pt idx="4">
                  <c:v>2004-05</c:v>
                </c:pt>
                <c:pt idx="5">
                  <c:v>2005-06</c:v>
                </c:pt>
                <c:pt idx="6">
                  <c:v>2006-07</c:v>
                </c:pt>
                <c:pt idx="7">
                  <c:v>2007-08</c:v>
                </c:pt>
                <c:pt idx="8">
                  <c:v>2008-09</c:v>
                </c:pt>
                <c:pt idx="9">
                  <c:v>2009-10</c:v>
                </c:pt>
                <c:pt idx="10">
                  <c:v>2010-11</c:v>
                </c:pt>
                <c:pt idx="11">
                  <c:v>2011-12</c:v>
                </c:pt>
                <c:pt idx="12">
                  <c:v>2012-13</c:v>
                </c:pt>
                <c:pt idx="13">
                  <c:v>2013-14</c:v>
                </c:pt>
              </c:strCache>
            </c:strRef>
          </c:cat>
          <c:val>
            <c:numRef>
              <c:f>Sheet1!$C$4:$C$17</c:f>
              <c:numCache>
                <c:formatCode>#,##0</c:formatCode>
                <c:ptCount val="14"/>
                <c:pt idx="0">
                  <c:v>221874595</c:v>
                </c:pt>
                <c:pt idx="1">
                  <c:v>228731729</c:v>
                </c:pt>
                <c:pt idx="2">
                  <c:v>235354541</c:v>
                </c:pt>
                <c:pt idx="3">
                  <c:v>221874595</c:v>
                </c:pt>
                <c:pt idx="4">
                  <c:v>223551057</c:v>
                </c:pt>
                <c:pt idx="5">
                  <c:v>230232591</c:v>
                </c:pt>
                <c:pt idx="6">
                  <c:v>249347728</c:v>
                </c:pt>
                <c:pt idx="7">
                  <c:v>280171196</c:v>
                </c:pt>
                <c:pt idx="8">
                  <c:v>299632631</c:v>
                </c:pt>
                <c:pt idx="9">
                  <c:v>287657747</c:v>
                </c:pt>
                <c:pt idx="10">
                  <c:v>249487775</c:v>
                </c:pt>
                <c:pt idx="11">
                  <c:v>235885310</c:v>
                </c:pt>
                <c:pt idx="12">
                  <c:v>253495377</c:v>
                </c:pt>
                <c:pt idx="13">
                  <c:v>263600787</c:v>
                </c:pt>
              </c:numCache>
            </c:numRef>
          </c:val>
        </c:ser>
        <c:marker val="1"/>
        <c:axId val="101373440"/>
        <c:axId val="101374976"/>
      </c:lineChart>
      <c:catAx>
        <c:axId val="101373440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1374976"/>
        <c:crosses val="autoZero"/>
        <c:auto val="1"/>
        <c:lblAlgn val="ctr"/>
        <c:lblOffset val="100"/>
      </c:catAx>
      <c:valAx>
        <c:axId val="101374976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0137344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EE66-9AE5-45D1-A20F-5855C11B183E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2030-9230-4A49-8EAA-2527044CEC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EE66-9AE5-45D1-A20F-5855C11B183E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2030-9230-4A49-8EAA-2527044CEC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EE66-9AE5-45D1-A20F-5855C11B183E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2030-9230-4A49-8EAA-2527044CEC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EE66-9AE5-45D1-A20F-5855C11B183E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2030-9230-4A49-8EAA-2527044CEC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EE66-9AE5-45D1-A20F-5855C11B183E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2030-9230-4A49-8EAA-2527044CEC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EE66-9AE5-45D1-A20F-5855C11B183E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2030-9230-4A49-8EAA-2527044CEC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EE66-9AE5-45D1-A20F-5855C11B183E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2030-9230-4A49-8EAA-2527044CEC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EE66-9AE5-45D1-A20F-5855C11B183E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2030-9230-4A49-8EAA-2527044CEC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EE66-9AE5-45D1-A20F-5855C11B183E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2030-9230-4A49-8EAA-2527044CEC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EE66-9AE5-45D1-A20F-5855C11B183E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2030-9230-4A49-8EAA-2527044CEC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EE66-9AE5-45D1-A20F-5855C11B183E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2030-9230-4A49-8EAA-2527044CEC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BEE66-9AE5-45D1-A20F-5855C11B183E}" type="datetimeFigureOut">
              <a:rPr lang="en-US" smtClean="0"/>
              <a:pPr/>
              <a:t>4/8/2013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E2030-9230-4A49-8EAA-2527044CEC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152400" y="152400"/>
          <a:ext cx="8839199" cy="6629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Current EFA Allocation			$1,262,135,590</a:t>
            </a:r>
          </a:p>
          <a:p>
            <a:pPr>
              <a:buNone/>
            </a:pPr>
            <a:r>
              <a:rPr lang="en-US" sz="2800" dirty="0" smtClean="0"/>
              <a:t>	Equates to a BSC of $2,012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EFA Allocation in House Budget		$1,335,811,295</a:t>
            </a:r>
          </a:p>
          <a:p>
            <a:pPr>
              <a:buNone/>
            </a:pPr>
            <a:r>
              <a:rPr lang="en-US" sz="2800" dirty="0" smtClean="0"/>
              <a:t>	Equates to a BSC of $2,101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Increase BSC to $2,111		$6,007,416</a:t>
            </a:r>
          </a:p>
          <a:p>
            <a:pPr>
              <a:buNone/>
            </a:pPr>
            <a:r>
              <a:rPr lang="en-US" sz="2800" dirty="0" smtClean="0"/>
              <a:t>Increase BSC to $2,121		$12,363,734</a:t>
            </a:r>
          </a:p>
          <a:p>
            <a:pPr>
              <a:buNone/>
            </a:pPr>
            <a:r>
              <a:rPr lang="en-US" sz="2800" dirty="0" smtClean="0"/>
              <a:t>Increase BSC to $2,131		$18,720,051</a:t>
            </a:r>
          </a:p>
          <a:p>
            <a:pPr>
              <a:buNone/>
            </a:pPr>
            <a:r>
              <a:rPr lang="en-US" sz="2800" dirty="0" smtClean="0"/>
              <a:t>Increase BSC to $2,141		$25,076,369</a:t>
            </a:r>
          </a:p>
          <a:p>
            <a:pPr>
              <a:buNone/>
            </a:pPr>
            <a:r>
              <a:rPr lang="en-US" sz="2800" dirty="0" smtClean="0"/>
              <a:t>Increase BSC to $2,151		$31,432,687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dirty="0" smtClean="0"/>
              <a:t>Index of Taxpaying Ability </a:t>
            </a:r>
          </a:p>
          <a:p>
            <a:pPr algn="ctr">
              <a:buNone/>
            </a:pPr>
            <a:r>
              <a:rPr lang="en-US" dirty="0" smtClean="0"/>
              <a:t>State Summary</a:t>
            </a:r>
          </a:p>
          <a:p>
            <a:pPr algn="ctr"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Owner Occupied					0</a:t>
            </a:r>
          </a:p>
          <a:p>
            <a:pPr>
              <a:buNone/>
            </a:pPr>
            <a:r>
              <a:rPr lang="en-US" sz="2800" dirty="0" smtClean="0"/>
              <a:t>All Other Real Property			8,444,498,176</a:t>
            </a:r>
          </a:p>
          <a:p>
            <a:pPr>
              <a:buNone/>
            </a:pPr>
            <a:r>
              <a:rPr lang="en-US" sz="2800" dirty="0" smtClean="0"/>
              <a:t>Agricultural Property			   129,453,685</a:t>
            </a:r>
          </a:p>
          <a:p>
            <a:pPr>
              <a:buNone/>
            </a:pPr>
            <a:r>
              <a:rPr lang="en-US" sz="2800" dirty="0" smtClean="0"/>
              <a:t>Personal Property	</a:t>
            </a:r>
            <a:r>
              <a:rPr lang="en-US" sz="1600" dirty="0" smtClean="0"/>
              <a:t>(Locally)</a:t>
            </a:r>
            <a:r>
              <a:rPr lang="en-US" sz="2800" dirty="0" smtClean="0"/>
              <a:t>			1,985,635,823</a:t>
            </a:r>
          </a:p>
          <a:p>
            <a:pPr>
              <a:buNone/>
            </a:pPr>
            <a:r>
              <a:rPr lang="en-US" sz="2800" dirty="0" smtClean="0"/>
              <a:t>Real and Personal Property </a:t>
            </a:r>
            <a:r>
              <a:rPr lang="en-US" sz="1600" dirty="0" smtClean="0"/>
              <a:t>(DOR)		</a:t>
            </a:r>
            <a:r>
              <a:rPr lang="en-US" sz="2800" dirty="0" smtClean="0"/>
              <a:t>3,237,437,340</a:t>
            </a:r>
          </a:p>
          <a:p>
            <a:pPr>
              <a:buNone/>
            </a:pPr>
            <a:r>
              <a:rPr lang="en-US" sz="2800" dirty="0" smtClean="0"/>
              <a:t>Fee in Lieu and Joint Industrial Park	   960,222,147</a:t>
            </a:r>
          </a:p>
          <a:p>
            <a:pPr>
              <a:buNone/>
            </a:pPr>
            <a:r>
              <a:rPr lang="en-US" sz="2800" dirty="0" smtClean="0"/>
              <a:t>Tier 1, 2 and 3 Imputed			6,473,512,835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TOTAL						21,230,760,006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62800" y="6096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Index Year 2013</a:t>
            </a:r>
          </a:p>
          <a:p>
            <a:r>
              <a:rPr lang="en-US" dirty="0" smtClean="0"/>
              <a:t>Tax Year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dirty="0" smtClean="0"/>
              <a:t>Index of Taxpaying Ability </a:t>
            </a:r>
          </a:p>
          <a:p>
            <a:pPr algn="ctr">
              <a:buNone/>
            </a:pPr>
            <a:r>
              <a:rPr lang="en-US" dirty="0" smtClean="0"/>
              <a:t>Abbeville</a:t>
            </a:r>
          </a:p>
          <a:p>
            <a:pPr algn="ctr"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Owner Occupied					0</a:t>
            </a:r>
          </a:p>
          <a:p>
            <a:pPr>
              <a:buNone/>
            </a:pPr>
            <a:r>
              <a:rPr lang="en-US" sz="2800" dirty="0" smtClean="0"/>
              <a:t>All Other Real Property			11,512,270</a:t>
            </a:r>
          </a:p>
          <a:p>
            <a:pPr>
              <a:buNone/>
            </a:pPr>
            <a:r>
              <a:rPr lang="en-US" sz="2800" dirty="0" smtClean="0"/>
              <a:t>Agricultural Property			   1,389,930</a:t>
            </a:r>
          </a:p>
          <a:p>
            <a:pPr>
              <a:buNone/>
            </a:pPr>
            <a:r>
              <a:rPr lang="en-US" sz="2800" dirty="0" smtClean="0"/>
              <a:t>Personal Property	</a:t>
            </a:r>
            <a:r>
              <a:rPr lang="en-US" sz="1600" dirty="0" smtClean="0"/>
              <a:t>(Locally)</a:t>
            </a:r>
            <a:r>
              <a:rPr lang="en-US" sz="2800" dirty="0" smtClean="0"/>
              <a:t>			   7,564,055</a:t>
            </a:r>
          </a:p>
          <a:p>
            <a:pPr>
              <a:buNone/>
            </a:pPr>
            <a:r>
              <a:rPr lang="en-US" sz="2800" dirty="0" smtClean="0"/>
              <a:t>Real and Personal Property </a:t>
            </a:r>
            <a:r>
              <a:rPr lang="en-US" sz="1600" dirty="0" smtClean="0"/>
              <a:t>(DOR)		 </a:t>
            </a:r>
            <a:r>
              <a:rPr lang="en-US" sz="2800" dirty="0" smtClean="0"/>
              <a:t>12,394,742</a:t>
            </a:r>
          </a:p>
          <a:p>
            <a:pPr>
              <a:buNone/>
            </a:pPr>
            <a:r>
              <a:rPr lang="en-US" sz="2800" dirty="0" smtClean="0"/>
              <a:t>Fee in Lieu and Joint Industrial Park	   1,474,288</a:t>
            </a:r>
          </a:p>
          <a:p>
            <a:pPr>
              <a:buNone/>
            </a:pPr>
            <a:r>
              <a:rPr lang="en-US" sz="2800" dirty="0" smtClean="0"/>
              <a:t>Tier 1, 2 and 3 Imputed			 20,569,231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TOTAL						54,904,516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62800" y="6096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Index Year 2013</a:t>
            </a:r>
          </a:p>
          <a:p>
            <a:r>
              <a:rPr lang="en-US" dirty="0" smtClean="0"/>
              <a:t>Tax Year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800" dirty="0" smtClean="0"/>
              <a:t>Example of Index Calculation</a:t>
            </a:r>
          </a:p>
          <a:p>
            <a:pPr algn="ctr">
              <a:buNone/>
            </a:pPr>
            <a:r>
              <a:rPr lang="en-US" sz="2800" dirty="0" smtClean="0"/>
              <a:t>For Abbeville School District</a:t>
            </a:r>
          </a:p>
          <a:p>
            <a:pPr algn="ctr"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District Fiscal Capacity		54,904,516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Statewide Fiscal Capacity		21,230,760,006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Index of Taxpaying Ability 	.00259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				</a:t>
            </a:r>
            <a:r>
              <a:rPr lang="en-US" sz="2800" dirty="0" smtClean="0"/>
              <a:t>Current Year	      House Budget</a:t>
            </a:r>
          </a:p>
          <a:p>
            <a:pPr>
              <a:buNone/>
            </a:pPr>
            <a:r>
              <a:rPr lang="en-US" sz="2800" b="1" i="1" u="sng" dirty="0" smtClean="0"/>
              <a:t>Instructional Materials</a:t>
            </a:r>
          </a:p>
          <a:p>
            <a:pPr>
              <a:buNone/>
            </a:pPr>
            <a:r>
              <a:rPr lang="en-US" sz="2800" dirty="0" smtClean="0"/>
              <a:t>	EIA Recurring		     $20.9		$20.9</a:t>
            </a:r>
          </a:p>
          <a:p>
            <a:pPr>
              <a:buNone/>
            </a:pPr>
            <a:r>
              <a:rPr lang="en-US" sz="2800" dirty="0" smtClean="0"/>
              <a:t>	EIA Non-Recurring	     $13.7		$8.0</a:t>
            </a:r>
          </a:p>
          <a:p>
            <a:pPr>
              <a:buNone/>
            </a:pPr>
            <a:r>
              <a:rPr lang="en-US" sz="2800" dirty="0" smtClean="0"/>
              <a:t>	Non-Recurring Proviso 			$3.6</a:t>
            </a:r>
          </a:p>
          <a:p>
            <a:pPr>
              <a:buNone/>
            </a:pPr>
            <a:r>
              <a:rPr lang="en-US" sz="2800" dirty="0" smtClean="0"/>
              <a:t>						</a:t>
            </a:r>
          </a:p>
          <a:p>
            <a:pPr>
              <a:buNone/>
            </a:pPr>
            <a:r>
              <a:rPr lang="en-US" sz="2800" dirty="0" smtClean="0"/>
              <a:t>TOTAL			     	     $34.6		$32.5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SDE requested $53+ million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				</a:t>
            </a:r>
            <a:r>
              <a:rPr lang="en-US" sz="2800" dirty="0" smtClean="0"/>
              <a:t>Current Year	      House Budget</a:t>
            </a:r>
          </a:p>
          <a:p>
            <a:pPr>
              <a:buNone/>
            </a:pPr>
            <a:r>
              <a:rPr lang="en-US" sz="2800" b="1" i="1" u="sng" dirty="0" smtClean="0"/>
              <a:t>School Bus Purchases</a:t>
            </a:r>
          </a:p>
          <a:p>
            <a:pPr>
              <a:buNone/>
            </a:pPr>
            <a:r>
              <a:rPr lang="en-US" sz="2800" dirty="0" smtClean="0"/>
              <a:t>	Lottery Unclaimed Prizes     $5.9		</a:t>
            </a:r>
          </a:p>
          <a:p>
            <a:pPr>
              <a:buNone/>
            </a:pPr>
            <a:r>
              <a:rPr lang="en-US" sz="2800" dirty="0" smtClean="0"/>
              <a:t>	Excess Lottery Proceeds       $6.3		</a:t>
            </a:r>
          </a:p>
          <a:p>
            <a:pPr>
              <a:buNone/>
            </a:pPr>
            <a:r>
              <a:rPr lang="en-US" sz="2800" dirty="0" smtClean="0"/>
              <a:t>	Capital Reserve					$10.5 	</a:t>
            </a:r>
          </a:p>
          <a:p>
            <a:pPr>
              <a:buNone/>
            </a:pPr>
            <a:r>
              <a:rPr lang="en-US" sz="2800" dirty="0" smtClean="0"/>
              <a:t>	TOTAL			       $12.2		$10.5		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SDE requested </a:t>
            </a:r>
            <a:r>
              <a:rPr lang="en-US" sz="2800" smtClean="0"/>
              <a:t>$12.1 </a:t>
            </a:r>
            <a:r>
              <a:rPr lang="en-US" sz="2800" dirty="0" smtClean="0"/>
              <a:t>from the Lottery</a:t>
            </a:r>
          </a:p>
          <a:p>
            <a:pPr>
              <a:buNone/>
            </a:pPr>
            <a:r>
              <a:rPr lang="en-US" sz="2800" dirty="0" smtClean="0"/>
              <a:t>SDE requested $34.0 from the Capital Reserve		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					</a:t>
            </a:r>
            <a:r>
              <a:rPr lang="en-US" sz="2800" dirty="0" smtClean="0"/>
              <a:t>Current Year	      House Budget</a:t>
            </a:r>
          </a:p>
          <a:p>
            <a:pPr>
              <a:buNone/>
            </a:pPr>
            <a:r>
              <a:rPr lang="en-US" sz="2800" b="1" i="1" u="sng" dirty="0" smtClean="0"/>
              <a:t>Transportation(Fuel and Parts)</a:t>
            </a:r>
          </a:p>
          <a:p>
            <a:pPr>
              <a:buNone/>
            </a:pPr>
            <a:r>
              <a:rPr lang="en-US" sz="2800" dirty="0" smtClean="0"/>
              <a:t>	Other Operating Expenses     $33.6		$39.9	</a:t>
            </a:r>
          </a:p>
          <a:p>
            <a:pPr>
              <a:buNone/>
            </a:pPr>
            <a:r>
              <a:rPr lang="en-US" sz="2800" dirty="0" smtClean="0"/>
              <a:t>	EIA Non-Recurring       	    $2.2				</a:t>
            </a:r>
          </a:p>
          <a:p>
            <a:pPr>
              <a:buNone/>
            </a:pPr>
            <a:r>
              <a:rPr lang="en-US" sz="2800" dirty="0" smtClean="0"/>
              <a:t>	EIA Trans Other Operating	    $17.5		$16.3</a:t>
            </a:r>
          </a:p>
          <a:p>
            <a:pPr>
              <a:buNone/>
            </a:pPr>
            <a:r>
              <a:rPr lang="en-US" sz="2800" dirty="0" smtClean="0"/>
              <a:t>	Non-Recurring Proviso				$6.4</a:t>
            </a:r>
          </a:p>
          <a:p>
            <a:pPr>
              <a:buNone/>
            </a:pPr>
            <a:r>
              <a:rPr lang="en-US" sz="2800" dirty="0" smtClean="0"/>
              <a:t>	EAA Transportation		    $3.1			$3.1</a:t>
            </a:r>
          </a:p>
          <a:p>
            <a:pPr>
              <a:buNone/>
            </a:pPr>
            <a:r>
              <a:rPr lang="en-US" sz="2800" dirty="0" smtClean="0"/>
              <a:t>	EEDA Transportation	    $0.6			$0.6</a:t>
            </a:r>
          </a:p>
          <a:p>
            <a:pPr>
              <a:buNone/>
            </a:pPr>
            <a:r>
              <a:rPr lang="en-US" sz="2800" dirty="0" smtClean="0"/>
              <a:t>	</a:t>
            </a:r>
          </a:p>
          <a:p>
            <a:pPr>
              <a:buNone/>
            </a:pPr>
            <a:r>
              <a:rPr lang="en-US" sz="2800" dirty="0" smtClean="0"/>
              <a:t>	TOTAL			    $56.8		$66.4		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SDE requested an increase of $11,850,000</a:t>
            </a:r>
          </a:p>
          <a:p>
            <a:pPr>
              <a:buNone/>
            </a:pPr>
            <a:r>
              <a:rPr lang="en-US" sz="2800" dirty="0" smtClean="0"/>
              <a:t>		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52400" y="152400"/>
          <a:ext cx="8839200" cy="655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54</Words>
  <Application>Microsoft Office PowerPoint</Application>
  <PresentationFormat>On-screen Show (4:3)</PresentationFormat>
  <Paragraphs>80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LPITS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%USERNAME%</dc:creator>
  <cp:lastModifiedBy>%USERNAME%</cp:lastModifiedBy>
  <cp:revision>19</cp:revision>
  <dcterms:created xsi:type="dcterms:W3CDTF">2013-04-02T14:20:12Z</dcterms:created>
  <dcterms:modified xsi:type="dcterms:W3CDTF">2013-04-08T18:41:24Z</dcterms:modified>
</cp:coreProperties>
</file>