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63" r:id="rId4"/>
    <p:sldId id="262" r:id="rId5"/>
    <p:sldId id="264" r:id="rId6"/>
    <p:sldId id="265" r:id="rId7"/>
    <p:sldId id="266" r:id="rId8"/>
    <p:sldId id="259" r:id="rId9"/>
    <p:sldId id="267" r:id="rId10"/>
  </p:sldIdLst>
  <p:sldSz cx="12188825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864" userDrawn="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ABFCF23-3B69-468F-B69F-88F6DE6A72F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howGuides="1">
      <p:cViewPr varScale="1">
        <p:scale>
          <a:sx n="116" d="100"/>
          <a:sy n="116" d="100"/>
        </p:scale>
        <p:origin x="390" y="108"/>
      </p:cViewPr>
      <p:guideLst>
        <p:guide orient="horz" pos="2160"/>
        <p:guide orient="horz" pos="1008"/>
        <p:guide orient="horz" pos="3888"/>
        <p:guide orient="horz" pos="864"/>
        <p:guide pos="3839"/>
        <p:guide pos="1007"/>
        <p:guide pos="717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562" y="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732430294833143E-2"/>
          <c:y val="5.0847331583552056E-2"/>
          <c:w val="0.95351978947306193"/>
          <c:h val="0.81256736657917761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31988136"/>
        <c:axId val="131985784"/>
      </c:barChart>
      <c:catAx>
        <c:axId val="131988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85784"/>
        <c:crosses val="autoZero"/>
        <c:auto val="1"/>
        <c:lblAlgn val="ctr"/>
        <c:lblOffset val="100"/>
        <c:noMultiLvlLbl val="0"/>
      </c:catAx>
      <c:valAx>
        <c:axId val="131985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8813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0.32265</cdr:x>
      <cdr:y>0.01282</cdr:y>
    </cdr:from>
    <cdr:to>
      <cdr:x>0.67735</cdr:x>
      <cdr:y>0.0641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3056360" y="76201"/>
          <a:ext cx="3359891" cy="304801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r>
            <a:rPr lang="en-US" dirty="0" smtClean="0"/>
            <a:t>Inmates screened at R&amp;E for eligibility and readiness</a:t>
          </a:r>
          <a:endParaRPr lang="en-US" dirty="0"/>
        </a:p>
      </cdr:txBody>
    </cdr:sp>
  </cdr:relSizeAnchor>
  <cdr:relSizeAnchor xmlns:cdr="http://schemas.openxmlformats.org/drawingml/2006/chartDrawing">
    <cdr:from>
      <cdr:x>0.30354</cdr:x>
      <cdr:y>0.09829</cdr:y>
    </cdr:from>
    <cdr:to>
      <cdr:x>0.69646</cdr:x>
      <cdr:y>0.13111</cdr:y>
    </cdr:to>
    <cdr:sp macro="" textlink="">
      <cdr:nvSpPr>
        <cdr:cNvPr id="4" name="Rectangle 3"/>
        <cdr:cNvSpPr/>
      </cdr:nvSpPr>
      <cdr:spPr>
        <a:xfrm xmlns:a="http://schemas.openxmlformats.org/drawingml/2006/main">
          <a:off x="2875359" y="584200"/>
          <a:ext cx="3721894" cy="19505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Inmates receive description of MAT program and expectations</a:t>
          </a:r>
          <a:endParaRPr lang="en-US" dirty="0"/>
        </a:p>
      </cdr:txBody>
    </cdr:sp>
  </cdr:relSizeAnchor>
  <cdr:relSizeAnchor xmlns:cdr="http://schemas.openxmlformats.org/drawingml/2006/chartDrawing">
    <cdr:from>
      <cdr:x>0.36696</cdr:x>
      <cdr:y>0.16788</cdr:y>
    </cdr:from>
    <cdr:to>
      <cdr:x>0.63304</cdr:x>
      <cdr:y>0.20634</cdr:y>
    </cdr:to>
    <cdr:sp macro="" textlink="">
      <cdr:nvSpPr>
        <cdr:cNvPr id="5" name="Rectangle 4"/>
        <cdr:cNvSpPr/>
      </cdr:nvSpPr>
      <cdr:spPr>
        <a:xfrm xmlns:a="http://schemas.openxmlformats.org/drawingml/2006/main">
          <a:off x="3476055" y="997788"/>
          <a:ext cx="2520501" cy="2286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Inmate requests admission to MAT </a:t>
          </a:r>
          <a:r>
            <a:rPr lang="en-US" dirty="0" err="1" smtClean="0"/>
            <a:t>Prog</a:t>
          </a:r>
          <a:r>
            <a:rPr lang="en-US" dirty="0" smtClean="0"/>
            <a:t>.</a:t>
          </a:r>
          <a:endParaRPr lang="en-US" dirty="0"/>
        </a:p>
      </cdr:txBody>
    </cdr:sp>
  </cdr:relSizeAnchor>
  <cdr:relSizeAnchor xmlns:cdr="http://schemas.openxmlformats.org/drawingml/2006/chartDrawing">
    <cdr:from>
      <cdr:x>0.39542</cdr:x>
      <cdr:y>0.23198</cdr:y>
    </cdr:from>
    <cdr:to>
      <cdr:x>0.60458</cdr:x>
      <cdr:y>0.28326</cdr:y>
    </cdr:to>
    <cdr:sp macro="" textlink="">
      <cdr:nvSpPr>
        <cdr:cNvPr id="6" name="Rectangle 5"/>
        <cdr:cNvSpPr/>
      </cdr:nvSpPr>
      <cdr:spPr>
        <a:xfrm xmlns:a="http://schemas.openxmlformats.org/drawingml/2006/main">
          <a:off x="3745706" y="1378788"/>
          <a:ext cx="1981200" cy="304801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ATU or ISO meet with offender</a:t>
          </a:r>
          <a:endParaRPr lang="en-US" dirty="0"/>
        </a:p>
      </cdr:txBody>
    </cdr:sp>
  </cdr:relSizeAnchor>
  <cdr:relSizeAnchor xmlns:cdr="http://schemas.openxmlformats.org/drawingml/2006/chartDrawing">
    <cdr:from>
      <cdr:x>0.03218</cdr:x>
      <cdr:y>0.34954</cdr:y>
    </cdr:from>
    <cdr:to>
      <cdr:x>0.17697</cdr:x>
      <cdr:y>0.40082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304800" y="2077527"/>
          <a:ext cx="1371600" cy="3048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History of opioid use</a:t>
          </a:r>
          <a:endParaRPr lang="en-US" dirty="0"/>
        </a:p>
      </cdr:txBody>
    </cdr:sp>
  </cdr:relSizeAnchor>
  <cdr:relSizeAnchor xmlns:cdr="http://schemas.openxmlformats.org/drawingml/2006/chartDrawing">
    <cdr:from>
      <cdr:x>0.70789</cdr:x>
      <cdr:y>0.34954</cdr:y>
    </cdr:from>
    <cdr:to>
      <cdr:x>0.8366</cdr:x>
      <cdr:y>0.40082</cdr:y>
    </cdr:to>
    <cdr:sp macro="" textlink="">
      <cdr:nvSpPr>
        <cdr:cNvPr id="8" name="Rectangle 7"/>
        <cdr:cNvSpPr/>
      </cdr:nvSpPr>
      <cdr:spPr>
        <a:xfrm xmlns:a="http://schemas.openxmlformats.org/drawingml/2006/main">
          <a:off x="6705600" y="2077527"/>
          <a:ext cx="1219200" cy="3048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Liver 3x norm</a:t>
          </a:r>
          <a:endParaRPr lang="en-US" dirty="0"/>
        </a:p>
      </cdr:txBody>
    </cdr:sp>
  </cdr:relSizeAnchor>
  <cdr:relSizeAnchor xmlns:cdr="http://schemas.openxmlformats.org/drawingml/2006/chartDrawing">
    <cdr:from>
      <cdr:x>0.37965</cdr:x>
      <cdr:y>0.3239</cdr:y>
    </cdr:from>
    <cdr:to>
      <cdr:x>0.62035</cdr:x>
      <cdr:y>0.42767</cdr:y>
    </cdr:to>
    <cdr:sp macro="" textlink="">
      <cdr:nvSpPr>
        <cdr:cNvPr id="9" name="Flowchart: Decision 8"/>
        <cdr:cNvSpPr/>
      </cdr:nvSpPr>
      <cdr:spPr>
        <a:xfrm xmlns:a="http://schemas.openxmlformats.org/drawingml/2006/main">
          <a:off x="3596256" y="1925127"/>
          <a:ext cx="2280100" cy="616788"/>
        </a:xfrm>
        <a:prstGeom xmlns:a="http://schemas.openxmlformats.org/drawingml/2006/main" prst="flowChartDecision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r>
            <a:rPr lang="en-US" dirty="0" smtClean="0"/>
            <a:t>Lab Work Drawn</a:t>
          </a:r>
          <a:endParaRPr lang="en-US" dirty="0"/>
        </a:p>
      </cdr:txBody>
    </cdr:sp>
  </cdr:relSizeAnchor>
  <cdr:relSizeAnchor xmlns:cdr="http://schemas.openxmlformats.org/drawingml/2006/chartDrawing">
    <cdr:from>
      <cdr:x>0.69985</cdr:x>
      <cdr:y>0.43928</cdr:y>
    </cdr:from>
    <cdr:to>
      <cdr:x>0.84465</cdr:x>
      <cdr:y>0.49057</cdr:y>
    </cdr:to>
    <cdr:sp macro="" textlink="">
      <cdr:nvSpPr>
        <cdr:cNvPr id="10" name="Rectangle 9"/>
        <cdr:cNvSpPr/>
      </cdr:nvSpPr>
      <cdr:spPr>
        <a:xfrm xmlns:a="http://schemas.openxmlformats.org/drawingml/2006/main">
          <a:off x="6629400" y="2610927"/>
          <a:ext cx="1371600" cy="3048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Not Admitted to MAT</a:t>
          </a:r>
          <a:endParaRPr lang="en-US" dirty="0"/>
        </a:p>
      </cdr:txBody>
    </cdr:sp>
  </cdr:relSizeAnchor>
  <cdr:relSizeAnchor xmlns:cdr="http://schemas.openxmlformats.org/drawingml/2006/chartDrawing">
    <cdr:from>
      <cdr:x>0.20915</cdr:x>
      <cdr:y>0.34954</cdr:y>
    </cdr:from>
    <cdr:to>
      <cdr:x>0.33786</cdr:x>
      <cdr:y>0.40082</cdr:y>
    </cdr:to>
    <cdr:sp macro="" textlink="">
      <cdr:nvSpPr>
        <cdr:cNvPr id="11" name="Rectangle 10"/>
        <cdr:cNvSpPr/>
      </cdr:nvSpPr>
      <cdr:spPr>
        <a:xfrm xmlns:a="http://schemas.openxmlformats.org/drawingml/2006/main">
          <a:off x="1981200" y="2077527"/>
          <a:ext cx="1219200" cy="3048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Sign consent form</a:t>
          </a:r>
          <a:endParaRPr lang="en-US" dirty="0"/>
        </a:p>
      </cdr:txBody>
    </cdr:sp>
  </cdr:relSizeAnchor>
  <cdr:relSizeAnchor xmlns:cdr="http://schemas.openxmlformats.org/drawingml/2006/chartDrawing">
    <cdr:from>
      <cdr:x>0.43565</cdr:x>
      <cdr:y>0.44932</cdr:y>
    </cdr:from>
    <cdr:to>
      <cdr:x>0.56435</cdr:x>
      <cdr:y>0.5006</cdr:y>
    </cdr:to>
    <cdr:sp macro="" textlink="">
      <cdr:nvSpPr>
        <cdr:cNvPr id="12" name="Rectangle 11"/>
        <cdr:cNvSpPr/>
      </cdr:nvSpPr>
      <cdr:spPr>
        <a:xfrm xmlns:a="http://schemas.openxmlformats.org/drawingml/2006/main">
          <a:off x="4126706" y="2670594"/>
          <a:ext cx="1219200" cy="3048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Liver test normal</a:t>
          </a:r>
          <a:endParaRPr lang="en-US" dirty="0"/>
        </a:p>
      </cdr:txBody>
    </cdr:sp>
  </cdr:relSizeAnchor>
  <cdr:relSizeAnchor xmlns:cdr="http://schemas.openxmlformats.org/drawingml/2006/chartDrawing">
    <cdr:from>
      <cdr:x>0.37902</cdr:x>
      <cdr:y>0.52903</cdr:y>
    </cdr:from>
    <cdr:to>
      <cdr:x>0.62098</cdr:x>
      <cdr:y>0.64441</cdr:y>
    </cdr:to>
    <cdr:sp macro="" textlink="">
      <cdr:nvSpPr>
        <cdr:cNvPr id="13" name="Flowchart: Decision 12"/>
        <cdr:cNvSpPr/>
      </cdr:nvSpPr>
      <cdr:spPr>
        <a:xfrm xmlns:a="http://schemas.openxmlformats.org/drawingml/2006/main">
          <a:off x="3590356" y="3144327"/>
          <a:ext cx="2291900" cy="685800"/>
        </a:xfrm>
        <a:prstGeom xmlns:a="http://schemas.openxmlformats.org/drawingml/2006/main" prst="flowChartDecision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Naltrexone for 2 weeks</a:t>
          </a:r>
          <a:endParaRPr lang="en-US" dirty="0"/>
        </a:p>
      </cdr:txBody>
    </cdr:sp>
  </cdr:relSizeAnchor>
  <cdr:relSizeAnchor xmlns:cdr="http://schemas.openxmlformats.org/drawingml/2006/chartDrawing">
    <cdr:from>
      <cdr:x>0.69985</cdr:x>
      <cdr:y>0.55467</cdr:y>
    </cdr:from>
    <cdr:to>
      <cdr:x>0.82856</cdr:x>
      <cdr:y>0.61877</cdr:y>
    </cdr:to>
    <cdr:sp macro="" textlink="">
      <cdr:nvSpPr>
        <cdr:cNvPr id="14" name="Rectangle 13"/>
        <cdr:cNvSpPr/>
      </cdr:nvSpPr>
      <cdr:spPr>
        <a:xfrm xmlns:a="http://schemas.openxmlformats.org/drawingml/2006/main">
          <a:off x="6629400" y="3296727"/>
          <a:ext cx="1219200" cy="3810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Side effects noted</a:t>
          </a:r>
          <a:endParaRPr lang="en-US" dirty="0"/>
        </a:p>
      </cdr:txBody>
    </cdr:sp>
  </cdr:relSizeAnchor>
  <cdr:relSizeAnchor xmlns:cdr="http://schemas.openxmlformats.org/drawingml/2006/chartDrawing">
    <cdr:from>
      <cdr:x>0.69985</cdr:x>
      <cdr:y>0.65723</cdr:y>
    </cdr:from>
    <cdr:to>
      <cdr:x>0.82856</cdr:x>
      <cdr:y>0.77262</cdr:y>
    </cdr:to>
    <cdr:sp macro="" textlink="">
      <cdr:nvSpPr>
        <cdr:cNvPr id="15" name="Rectangle 14"/>
        <cdr:cNvSpPr/>
      </cdr:nvSpPr>
      <cdr:spPr>
        <a:xfrm xmlns:a="http://schemas.openxmlformats.org/drawingml/2006/main">
          <a:off x="6629400" y="3906327"/>
          <a:ext cx="1219200" cy="6858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Discontinued from MAT program</a:t>
          </a:r>
        </a:p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0.4276</cdr:x>
      <cdr:y>0.70851</cdr:y>
    </cdr:from>
    <cdr:to>
      <cdr:x>0.5724</cdr:x>
      <cdr:y>0.7598</cdr:y>
    </cdr:to>
    <cdr:sp macro="" textlink="">
      <cdr:nvSpPr>
        <cdr:cNvPr id="16" name="Rectangle 15"/>
        <cdr:cNvSpPr/>
      </cdr:nvSpPr>
      <cdr:spPr>
        <a:xfrm xmlns:a="http://schemas.openxmlformats.org/drawingml/2006/main">
          <a:off x="4050506" y="4211127"/>
          <a:ext cx="1371600" cy="3048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err="1" smtClean="0"/>
            <a:t>Vivitrol</a:t>
          </a:r>
          <a:r>
            <a:rPr lang="en-US" dirty="0" smtClean="0"/>
            <a:t> Injection 2 </a:t>
          </a:r>
          <a:r>
            <a:rPr lang="en-US" dirty="0" err="1" smtClean="0"/>
            <a:t>wks</a:t>
          </a:r>
          <a:r>
            <a:rPr lang="en-US" dirty="0" smtClean="0"/>
            <a:t> prior to release</a:t>
          </a:r>
          <a:endParaRPr lang="en-US" dirty="0"/>
        </a:p>
      </cdr:txBody>
    </cdr:sp>
  </cdr:relSizeAnchor>
  <cdr:relSizeAnchor xmlns:cdr="http://schemas.openxmlformats.org/drawingml/2006/chartDrawing">
    <cdr:from>
      <cdr:x>0.19306</cdr:x>
      <cdr:y>0.81108</cdr:y>
    </cdr:from>
    <cdr:to>
      <cdr:x>0.33786</cdr:x>
      <cdr:y>0.92646</cdr:y>
    </cdr:to>
    <cdr:sp macro="" textlink="">
      <cdr:nvSpPr>
        <cdr:cNvPr id="17" name="Rectangle 16"/>
        <cdr:cNvSpPr/>
      </cdr:nvSpPr>
      <cdr:spPr>
        <a:xfrm xmlns:a="http://schemas.openxmlformats.org/drawingml/2006/main">
          <a:off x="1828800" y="4820727"/>
          <a:ext cx="1371600" cy="6858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Video conference w/ counselor @ DAODAS county being discharged to</a:t>
          </a:r>
        </a:p>
      </cdr:txBody>
    </cdr:sp>
  </cdr:relSizeAnchor>
  <cdr:relSizeAnchor xmlns:cdr="http://schemas.openxmlformats.org/drawingml/2006/chartDrawing">
    <cdr:from>
      <cdr:x>0.4276</cdr:x>
      <cdr:y>0.79826</cdr:y>
    </cdr:from>
    <cdr:to>
      <cdr:x>0.5724</cdr:x>
      <cdr:y>0.888</cdr:y>
    </cdr:to>
    <cdr:sp macro="" textlink="">
      <cdr:nvSpPr>
        <cdr:cNvPr id="18" name="Rectangle 17"/>
        <cdr:cNvSpPr/>
      </cdr:nvSpPr>
      <cdr:spPr>
        <a:xfrm xmlns:a="http://schemas.openxmlformats.org/drawingml/2006/main">
          <a:off x="4050506" y="4744527"/>
          <a:ext cx="1371600" cy="5334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Receives next injection 2 </a:t>
          </a:r>
          <a:r>
            <a:rPr lang="en-US" dirty="0" err="1" smtClean="0"/>
            <a:t>wks</a:t>
          </a:r>
          <a:r>
            <a:rPr lang="en-US" dirty="0" smtClean="0"/>
            <a:t> after release @ DAODAS</a:t>
          </a:r>
          <a:endParaRPr lang="en-US" dirty="0"/>
        </a:p>
      </cdr:txBody>
    </cdr:sp>
  </cdr:relSizeAnchor>
  <cdr:relSizeAnchor xmlns:cdr="http://schemas.openxmlformats.org/drawingml/2006/chartDrawing">
    <cdr:from>
      <cdr:x>0.4276</cdr:x>
      <cdr:y>0.92646</cdr:y>
    </cdr:from>
    <cdr:to>
      <cdr:x>0.5724</cdr:x>
      <cdr:y>0.97775</cdr:y>
    </cdr:to>
    <cdr:sp macro="" textlink="">
      <cdr:nvSpPr>
        <cdr:cNvPr id="19" name="Rectangle 18"/>
        <cdr:cNvSpPr/>
      </cdr:nvSpPr>
      <cdr:spPr>
        <a:xfrm xmlns:a="http://schemas.openxmlformats.org/drawingml/2006/main">
          <a:off x="4050506" y="5506527"/>
          <a:ext cx="1371600" cy="3048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Continue Treatment with DAODAS</a:t>
          </a:r>
          <a:endParaRPr lang="en-US" dirty="0"/>
        </a:p>
      </cdr:txBody>
    </cdr:sp>
  </cdr:relSizeAnchor>
  <cdr:relSizeAnchor xmlns:cdr="http://schemas.openxmlformats.org/drawingml/2006/chartDrawing">
    <cdr:from>
      <cdr:x>0.19306</cdr:x>
      <cdr:y>0.70851</cdr:y>
    </cdr:from>
    <cdr:to>
      <cdr:x>0.33786</cdr:x>
      <cdr:y>0.7598</cdr:y>
    </cdr:to>
    <cdr:sp macro="" textlink="">
      <cdr:nvSpPr>
        <cdr:cNvPr id="20" name="Rectangle 19"/>
        <cdr:cNvSpPr/>
      </cdr:nvSpPr>
      <cdr:spPr>
        <a:xfrm xmlns:a="http://schemas.openxmlformats.org/drawingml/2006/main">
          <a:off x="1828800" y="4211127"/>
          <a:ext cx="1371600" cy="3048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Referred to DAODAS</a:t>
          </a:r>
        </a:p>
      </cdr:txBody>
    </cdr:sp>
  </cdr:relSizeAnchor>
  <cdr:relSizeAnchor xmlns:cdr="http://schemas.openxmlformats.org/drawingml/2006/chartDrawing">
    <cdr:from>
      <cdr:x>0.5</cdr:x>
      <cdr:y>0.0641</cdr:y>
    </cdr:from>
    <cdr:to>
      <cdr:x>0.5</cdr:x>
      <cdr:y>0.09829</cdr:y>
    </cdr:to>
    <cdr:cxnSp macro="">
      <cdr:nvCxnSpPr>
        <cdr:cNvPr id="22" name="Straight Arrow Connector 21"/>
        <cdr:cNvCxnSpPr>
          <a:stCxn xmlns:a="http://schemas.openxmlformats.org/drawingml/2006/main" id="2" idx="2"/>
          <a:endCxn xmlns:a="http://schemas.openxmlformats.org/drawingml/2006/main" id="4" idx="0"/>
        </cdr:cNvCxnSpPr>
      </cdr:nvCxnSpPr>
      <cdr:spPr>
        <a:xfrm xmlns:a="http://schemas.openxmlformats.org/drawingml/2006/main">
          <a:off x="4736306" y="381002"/>
          <a:ext cx="0" cy="203198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</cdr:x>
      <cdr:y>0.13111</cdr:y>
    </cdr:from>
    <cdr:to>
      <cdr:x>0.5</cdr:x>
      <cdr:y>0.16788</cdr:y>
    </cdr:to>
    <cdr:cxnSp macro="">
      <cdr:nvCxnSpPr>
        <cdr:cNvPr id="24" name="Straight Arrow Connector 23"/>
        <cdr:cNvCxnSpPr>
          <a:stCxn xmlns:a="http://schemas.openxmlformats.org/drawingml/2006/main" id="4" idx="2"/>
          <a:endCxn xmlns:a="http://schemas.openxmlformats.org/drawingml/2006/main" id="5" idx="0"/>
        </cdr:cNvCxnSpPr>
      </cdr:nvCxnSpPr>
      <cdr:spPr>
        <a:xfrm xmlns:a="http://schemas.openxmlformats.org/drawingml/2006/main">
          <a:off x="4736306" y="779252"/>
          <a:ext cx="0" cy="218536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</cdr:x>
      <cdr:y>0.20634</cdr:y>
    </cdr:from>
    <cdr:to>
      <cdr:x>0.5</cdr:x>
      <cdr:y>0.23416</cdr:y>
    </cdr:to>
    <cdr:cxnSp macro="">
      <cdr:nvCxnSpPr>
        <cdr:cNvPr id="26" name="Straight Arrow Connector 25"/>
        <cdr:cNvCxnSpPr>
          <a:stCxn xmlns:a="http://schemas.openxmlformats.org/drawingml/2006/main" id="5" idx="2"/>
        </cdr:cNvCxnSpPr>
      </cdr:nvCxnSpPr>
      <cdr:spPr>
        <a:xfrm xmlns:a="http://schemas.openxmlformats.org/drawingml/2006/main">
          <a:off x="4736306" y="1226388"/>
          <a:ext cx="0" cy="165339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</cdr:x>
      <cdr:y>0.42767</cdr:y>
    </cdr:from>
    <cdr:to>
      <cdr:x>0.5</cdr:x>
      <cdr:y>0.44932</cdr:y>
    </cdr:to>
    <cdr:cxnSp macro="">
      <cdr:nvCxnSpPr>
        <cdr:cNvPr id="30" name="Straight Arrow Connector 29"/>
        <cdr:cNvCxnSpPr>
          <a:stCxn xmlns:a="http://schemas.openxmlformats.org/drawingml/2006/main" id="9" idx="2"/>
          <a:endCxn xmlns:a="http://schemas.openxmlformats.org/drawingml/2006/main" id="12" idx="0"/>
        </cdr:cNvCxnSpPr>
      </cdr:nvCxnSpPr>
      <cdr:spPr>
        <a:xfrm xmlns:a="http://schemas.openxmlformats.org/drawingml/2006/main">
          <a:off x="4736306" y="2541915"/>
          <a:ext cx="0" cy="128679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</cdr:x>
      <cdr:y>0.5006</cdr:y>
    </cdr:from>
    <cdr:to>
      <cdr:x>0.5</cdr:x>
      <cdr:y>0.52903</cdr:y>
    </cdr:to>
    <cdr:cxnSp macro="">
      <cdr:nvCxnSpPr>
        <cdr:cNvPr id="32" name="Straight Arrow Connector 31"/>
        <cdr:cNvCxnSpPr>
          <a:stCxn xmlns:a="http://schemas.openxmlformats.org/drawingml/2006/main" id="12" idx="2"/>
          <a:endCxn xmlns:a="http://schemas.openxmlformats.org/drawingml/2006/main" id="13" idx="0"/>
        </cdr:cNvCxnSpPr>
      </cdr:nvCxnSpPr>
      <cdr:spPr>
        <a:xfrm xmlns:a="http://schemas.openxmlformats.org/drawingml/2006/main">
          <a:off x="4736306" y="2975394"/>
          <a:ext cx="0" cy="168933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</cdr:x>
      <cdr:y>0.7598</cdr:y>
    </cdr:from>
    <cdr:to>
      <cdr:x>0.5</cdr:x>
      <cdr:y>0.79826</cdr:y>
    </cdr:to>
    <cdr:cxnSp macro="">
      <cdr:nvCxnSpPr>
        <cdr:cNvPr id="38" name="Straight Arrow Connector 37"/>
        <cdr:cNvCxnSpPr>
          <a:stCxn xmlns:a="http://schemas.openxmlformats.org/drawingml/2006/main" id="16" idx="2"/>
        </cdr:cNvCxnSpPr>
      </cdr:nvCxnSpPr>
      <cdr:spPr>
        <a:xfrm xmlns:a="http://schemas.openxmlformats.org/drawingml/2006/main">
          <a:off x="4736306" y="4515927"/>
          <a:ext cx="0" cy="228600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</cdr:x>
      <cdr:y>0.888</cdr:y>
    </cdr:from>
    <cdr:to>
      <cdr:x>0.5</cdr:x>
      <cdr:y>0.92646</cdr:y>
    </cdr:to>
    <cdr:cxnSp macro="">
      <cdr:nvCxnSpPr>
        <cdr:cNvPr id="40" name="Straight Arrow Connector 39"/>
        <cdr:cNvCxnSpPr>
          <a:stCxn xmlns:a="http://schemas.openxmlformats.org/drawingml/2006/main" id="18" idx="2"/>
          <a:endCxn xmlns:a="http://schemas.openxmlformats.org/drawingml/2006/main" id="19" idx="0"/>
        </cdr:cNvCxnSpPr>
      </cdr:nvCxnSpPr>
      <cdr:spPr>
        <a:xfrm xmlns:a="http://schemas.openxmlformats.org/drawingml/2006/main">
          <a:off x="4736306" y="5277927"/>
          <a:ext cx="0" cy="228600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</cdr:x>
      <cdr:y>0.28326</cdr:y>
    </cdr:from>
    <cdr:to>
      <cdr:x>0.5</cdr:x>
      <cdr:y>0.31108</cdr:y>
    </cdr:to>
    <cdr:cxnSp macro="">
      <cdr:nvCxnSpPr>
        <cdr:cNvPr id="55" name="Straight Connector 54"/>
        <cdr:cNvCxnSpPr>
          <a:stCxn xmlns:a="http://schemas.openxmlformats.org/drawingml/2006/main" id="6" idx="2"/>
        </cdr:cNvCxnSpPr>
      </cdr:nvCxnSpPr>
      <cdr:spPr>
        <a:xfrm xmlns:a="http://schemas.openxmlformats.org/drawingml/2006/main">
          <a:off x="4736306" y="1683589"/>
          <a:ext cx="0" cy="165338"/>
        </a:xfrm>
        <a:prstGeom xmlns:a="http://schemas.openxmlformats.org/drawingml/2006/main" prst="line">
          <a:avLst/>
        </a:prstGeom>
        <a:ln xmlns:a="http://schemas.openxmlformats.org/drawingml/2006/main" w="12700">
          <a:solidFill>
            <a:schemeClr val="accent2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0.10458</cdr:x>
      <cdr:y>0.31108</cdr:y>
    </cdr:from>
    <cdr:to>
      <cdr:x>0.5</cdr:x>
      <cdr:y>0.31108</cdr:y>
    </cdr:to>
    <cdr:cxnSp macro="">
      <cdr:nvCxnSpPr>
        <cdr:cNvPr id="58" name="Straight Connector 57"/>
        <cdr:cNvCxnSpPr/>
      </cdr:nvCxnSpPr>
      <cdr:spPr>
        <a:xfrm xmlns:a="http://schemas.openxmlformats.org/drawingml/2006/main" flipH="1">
          <a:off x="990600" y="1848927"/>
          <a:ext cx="3745706" cy="0"/>
        </a:xfrm>
        <a:prstGeom xmlns:a="http://schemas.openxmlformats.org/drawingml/2006/main" prst="line">
          <a:avLst/>
        </a:prstGeom>
        <a:ln xmlns:a="http://schemas.openxmlformats.org/drawingml/2006/main" w="12700">
          <a:solidFill>
            <a:schemeClr val="accent2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0.10458</cdr:x>
      <cdr:y>0.31108</cdr:y>
    </cdr:from>
    <cdr:to>
      <cdr:x>0.10458</cdr:x>
      <cdr:y>0.34954</cdr:y>
    </cdr:to>
    <cdr:cxnSp macro="">
      <cdr:nvCxnSpPr>
        <cdr:cNvPr id="60" name="Straight Arrow Connector 59"/>
        <cdr:cNvCxnSpPr/>
      </cdr:nvCxnSpPr>
      <cdr:spPr>
        <a:xfrm xmlns:a="http://schemas.openxmlformats.org/drawingml/2006/main">
          <a:off x="990600" y="1848927"/>
          <a:ext cx="0" cy="228600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0.2735</cdr:x>
      <cdr:y>0.31108</cdr:y>
    </cdr:from>
    <cdr:to>
      <cdr:x>0.2735</cdr:x>
      <cdr:y>0.34954</cdr:y>
    </cdr:to>
    <cdr:cxnSp macro="">
      <cdr:nvCxnSpPr>
        <cdr:cNvPr id="62" name="Straight Arrow Connector 61"/>
        <cdr:cNvCxnSpPr>
          <a:endCxn xmlns:a="http://schemas.openxmlformats.org/drawingml/2006/main" id="11" idx="0"/>
        </cdr:cNvCxnSpPr>
      </cdr:nvCxnSpPr>
      <cdr:spPr>
        <a:xfrm xmlns:a="http://schemas.openxmlformats.org/drawingml/2006/main">
          <a:off x="2590800" y="1848927"/>
          <a:ext cx="0" cy="228600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0.33786</cdr:x>
      <cdr:y>0.37518</cdr:y>
    </cdr:from>
    <cdr:to>
      <cdr:x>0.37808</cdr:x>
      <cdr:y>0.37518</cdr:y>
    </cdr:to>
    <cdr:cxnSp macro="">
      <cdr:nvCxnSpPr>
        <cdr:cNvPr id="64" name="Straight Arrow Connector 63"/>
        <cdr:cNvCxnSpPr/>
      </cdr:nvCxnSpPr>
      <cdr:spPr>
        <a:xfrm xmlns:a="http://schemas.openxmlformats.org/drawingml/2006/main">
          <a:off x="3200400" y="2229927"/>
          <a:ext cx="381000" cy="0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0.62035</cdr:x>
      <cdr:y>0.37518</cdr:y>
    </cdr:from>
    <cdr:to>
      <cdr:x>0.70789</cdr:x>
      <cdr:y>0.37579</cdr:y>
    </cdr:to>
    <cdr:cxnSp macro="">
      <cdr:nvCxnSpPr>
        <cdr:cNvPr id="66" name="Straight Arrow Connector 65"/>
        <cdr:cNvCxnSpPr>
          <a:stCxn xmlns:a="http://schemas.openxmlformats.org/drawingml/2006/main" id="9" idx="3"/>
        </cdr:cNvCxnSpPr>
      </cdr:nvCxnSpPr>
      <cdr:spPr>
        <a:xfrm xmlns:a="http://schemas.openxmlformats.org/drawingml/2006/main" flipV="1">
          <a:off x="5876356" y="2229927"/>
          <a:ext cx="829244" cy="3594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0.77225</cdr:x>
      <cdr:y>0.40082</cdr:y>
    </cdr:from>
    <cdr:to>
      <cdr:x>0.77225</cdr:x>
      <cdr:y>0.43928</cdr:y>
    </cdr:to>
    <cdr:cxnSp macro="">
      <cdr:nvCxnSpPr>
        <cdr:cNvPr id="70" name="Straight Arrow Connector 69"/>
        <cdr:cNvCxnSpPr>
          <a:stCxn xmlns:a="http://schemas.openxmlformats.org/drawingml/2006/main" id="8" idx="2"/>
          <a:endCxn xmlns:a="http://schemas.openxmlformats.org/drawingml/2006/main" id="10" idx="0"/>
        </cdr:cNvCxnSpPr>
      </cdr:nvCxnSpPr>
      <cdr:spPr>
        <a:xfrm xmlns:a="http://schemas.openxmlformats.org/drawingml/2006/main">
          <a:off x="7315200" y="2382327"/>
          <a:ext cx="0" cy="228600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0.62098</cdr:x>
      <cdr:y>0.58672</cdr:y>
    </cdr:from>
    <cdr:to>
      <cdr:x>0.69985</cdr:x>
      <cdr:y>0.58672</cdr:y>
    </cdr:to>
    <cdr:cxnSp macro="">
      <cdr:nvCxnSpPr>
        <cdr:cNvPr id="79" name="Straight Arrow Connector 78"/>
        <cdr:cNvCxnSpPr>
          <a:stCxn xmlns:a="http://schemas.openxmlformats.org/drawingml/2006/main" id="13" idx="3"/>
          <a:endCxn xmlns:a="http://schemas.openxmlformats.org/drawingml/2006/main" id="14" idx="1"/>
        </cdr:cNvCxnSpPr>
      </cdr:nvCxnSpPr>
      <cdr:spPr>
        <a:xfrm xmlns:a="http://schemas.openxmlformats.org/drawingml/2006/main">
          <a:off x="5882256" y="3487227"/>
          <a:ext cx="747144" cy="0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0.7642</cdr:x>
      <cdr:y>0.61877</cdr:y>
    </cdr:from>
    <cdr:to>
      <cdr:x>0.7642</cdr:x>
      <cdr:y>0.65723</cdr:y>
    </cdr:to>
    <cdr:cxnSp macro="">
      <cdr:nvCxnSpPr>
        <cdr:cNvPr id="81" name="Straight Arrow Connector 80"/>
        <cdr:cNvCxnSpPr>
          <a:endCxn xmlns:a="http://schemas.openxmlformats.org/drawingml/2006/main" id="15" idx="0"/>
        </cdr:cNvCxnSpPr>
      </cdr:nvCxnSpPr>
      <cdr:spPr>
        <a:xfrm xmlns:a="http://schemas.openxmlformats.org/drawingml/2006/main">
          <a:off x="7239000" y="3677727"/>
          <a:ext cx="0" cy="228600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0.49866</cdr:x>
      <cdr:y>0.64441</cdr:y>
    </cdr:from>
    <cdr:to>
      <cdr:x>0.49866</cdr:x>
      <cdr:y>0.68287</cdr:y>
    </cdr:to>
    <cdr:cxnSp macro="">
      <cdr:nvCxnSpPr>
        <cdr:cNvPr id="83" name="Straight Connector 82"/>
        <cdr:cNvCxnSpPr/>
      </cdr:nvCxnSpPr>
      <cdr:spPr>
        <a:xfrm xmlns:a="http://schemas.openxmlformats.org/drawingml/2006/main">
          <a:off x="4723620" y="3830127"/>
          <a:ext cx="0" cy="228600"/>
        </a:xfrm>
        <a:prstGeom xmlns:a="http://schemas.openxmlformats.org/drawingml/2006/main" prst="line">
          <a:avLst/>
        </a:prstGeom>
        <a:ln xmlns:a="http://schemas.openxmlformats.org/drawingml/2006/main" w="12700">
          <a:solidFill>
            <a:schemeClr val="accent2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0.26546</cdr:x>
      <cdr:y>0.68287</cdr:y>
    </cdr:from>
    <cdr:to>
      <cdr:x>0.5</cdr:x>
      <cdr:y>0.68287</cdr:y>
    </cdr:to>
    <cdr:cxnSp macro="">
      <cdr:nvCxnSpPr>
        <cdr:cNvPr id="87" name="Straight Connector 86"/>
        <cdr:cNvCxnSpPr/>
      </cdr:nvCxnSpPr>
      <cdr:spPr>
        <a:xfrm xmlns:a="http://schemas.openxmlformats.org/drawingml/2006/main" flipH="1">
          <a:off x="2514600" y="4058727"/>
          <a:ext cx="2221706" cy="0"/>
        </a:xfrm>
        <a:prstGeom xmlns:a="http://schemas.openxmlformats.org/drawingml/2006/main" prst="line">
          <a:avLst/>
        </a:prstGeom>
        <a:ln xmlns:a="http://schemas.openxmlformats.org/drawingml/2006/main" w="12700">
          <a:solidFill>
            <a:schemeClr val="accent2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0.26546</cdr:x>
      <cdr:y>0.68287</cdr:y>
    </cdr:from>
    <cdr:to>
      <cdr:x>0.26546</cdr:x>
      <cdr:y>0.70851</cdr:y>
    </cdr:to>
    <cdr:cxnSp macro="">
      <cdr:nvCxnSpPr>
        <cdr:cNvPr id="89" name="Straight Arrow Connector 88"/>
        <cdr:cNvCxnSpPr/>
      </cdr:nvCxnSpPr>
      <cdr:spPr>
        <a:xfrm xmlns:a="http://schemas.openxmlformats.org/drawingml/2006/main">
          <a:off x="2514600" y="4058727"/>
          <a:ext cx="0" cy="152400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</cdr:x>
      <cdr:y>0.68287</cdr:y>
    </cdr:from>
    <cdr:to>
      <cdr:x>0.5</cdr:x>
      <cdr:y>0.70851</cdr:y>
    </cdr:to>
    <cdr:cxnSp macro="">
      <cdr:nvCxnSpPr>
        <cdr:cNvPr id="91" name="Straight Arrow Connector 90"/>
        <cdr:cNvCxnSpPr/>
      </cdr:nvCxnSpPr>
      <cdr:spPr>
        <a:xfrm xmlns:a="http://schemas.openxmlformats.org/drawingml/2006/main">
          <a:off x="4736306" y="4058727"/>
          <a:ext cx="0" cy="152400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0.26546</cdr:x>
      <cdr:y>0.7598</cdr:y>
    </cdr:from>
    <cdr:to>
      <cdr:x>0.26546</cdr:x>
      <cdr:y>0.81108</cdr:y>
    </cdr:to>
    <cdr:cxnSp macro="">
      <cdr:nvCxnSpPr>
        <cdr:cNvPr id="97" name="Straight Arrow Connector 96"/>
        <cdr:cNvCxnSpPr>
          <a:stCxn xmlns:a="http://schemas.openxmlformats.org/drawingml/2006/main" id="20" idx="2"/>
          <a:endCxn xmlns:a="http://schemas.openxmlformats.org/drawingml/2006/main" id="17" idx="0"/>
        </cdr:cNvCxnSpPr>
      </cdr:nvCxnSpPr>
      <cdr:spPr>
        <a:xfrm xmlns:a="http://schemas.openxmlformats.org/drawingml/2006/main">
          <a:off x="2514600" y="4515927"/>
          <a:ext cx="0" cy="304800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8/16/2017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7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406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878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82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328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1836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835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475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gradFill rotWithShape="1">
          <a:gsLst>
            <a:gs pos="0">
              <a:schemeClr val="tx2">
                <a:lumMod val="20000"/>
                <a:lumOff val="80000"/>
              </a:schemeClr>
            </a:gs>
            <a:gs pos="90000">
              <a:schemeClr val="tx2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99025" y="6356351"/>
            <a:ext cx="121888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BBE6BF-C811-45BB-8BA9-22EFF2B83FFA}" type="datetime1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14708" y="6356351"/>
            <a:ext cx="397406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85571" y="6356351"/>
            <a:ext cx="6094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5" name="Picture 2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Rectangle 35"/>
          <p:cNvSpPr/>
          <p:nvPr userDrawn="1"/>
        </p:nvSpPr>
        <p:spPr>
          <a:xfrm>
            <a:off x="11892563" y="0"/>
            <a:ext cx="304721" cy="6858000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011475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41C5-B5F2-469F-BA25-292CFCDAF6E0}" type="datetime1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D85FE-5443-4629-8A1C-6F6EA57CBD60}" type="datetime1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1885691" y="0"/>
            <a:ext cx="304721" cy="6858000"/>
          </a:xfrm>
          <a:prstGeom prst="rect">
            <a:avLst/>
          </a:prstGeom>
          <a:solidFill>
            <a:schemeClr val="tx2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84863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9362CC-4597-4E8E-AFE5-237B3DA1FF07}" type="datetime1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9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454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9454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F63988-78D4-46C4-B808-1786C6A42859}" type="datetime1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11892563" y="0"/>
            <a:ext cx="304721" cy="6858000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12873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35496" y="1600200"/>
            <a:ext cx="4572000" cy="45720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24328" y="1600200"/>
            <a:ext cx="4572000" cy="45720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482C1EE-CCC0-4F27-8918-BF938AC1419F}" type="datetime1">
              <a:rPr lang="en-US" smtClean="0"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4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3413" y="177800"/>
            <a:ext cx="9472824" cy="123983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6615" y="1499616"/>
            <a:ext cx="4572000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936615" y="2514706"/>
            <a:ext cx="4572000" cy="3657493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24328" y="1499616"/>
            <a:ext cx="4572000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824328" y="2514600"/>
            <a:ext cx="4572000" cy="365556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9A0C48B-9D86-4C33-9BD3-2929B1D74E3D}" type="datetime1">
              <a:rPr lang="en-US" smtClean="0"/>
              <a:t>8/16/2017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6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87B711C-F9D6-42CE-B848-D107B7756573}" type="datetime1">
              <a:rPr lang="en-US" smtClean="0"/>
              <a:t>8/16/2017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922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>
          <a:xfrm>
            <a:off x="5180250" y="6356351"/>
            <a:ext cx="1218883" cy="365125"/>
          </a:xfrm>
        </p:spPr>
        <p:txBody>
          <a:bodyPr/>
          <a:lstStyle/>
          <a:p>
            <a:fld id="{4C1EAC44-87EE-4E25-9BCB-D1B8F4FDD9D1}" type="datetime1">
              <a:rPr lang="en-US" smtClean="0"/>
              <a:t>8/16/2017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595933" y="6356351"/>
            <a:ext cx="3974065" cy="365125"/>
          </a:xfrm>
        </p:spPr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766796" y="6356351"/>
            <a:ext cx="609441" cy="365125"/>
          </a:xfrm>
        </p:spPr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8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68E44B9-3FFE-4574-9630-3E5A6F960186}" type="datetime1">
              <a:rPr lang="en-US" smtClean="0"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47639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F492-7803-4716-B969-A5873965FF8A}" type="datetime1">
              <a:rPr lang="en-US" smtClean="0"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25645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2">
                <a:lumMod val="20000"/>
                <a:lumOff val="80000"/>
              </a:schemeClr>
            </a:gs>
            <a:gs pos="90000">
              <a:schemeClr val="tx2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3413" y="177800"/>
            <a:ext cx="9472824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3413" y="1600200"/>
            <a:ext cx="9472824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FD004168-AADC-4457-9784-543656FEE4FC}" type="datetime1">
              <a:rPr lang="en-US" smtClean="0"/>
              <a:pPr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885691" y="0"/>
            <a:ext cx="304721" cy="6858000"/>
          </a:xfrm>
          <a:prstGeom prst="rect">
            <a:avLst/>
          </a:prstGeom>
          <a:solidFill>
            <a:schemeClr val="tx2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pic>
        <p:nvPicPr>
          <p:cNvPr id="46" name="Picture 2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151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39" userDrawn="1">
          <p15:clr>
            <a:srgbClr val="F26B43"/>
          </p15:clr>
        </p15:guide>
        <p15:guide id="2" pos="1199" userDrawn="1">
          <p15:clr>
            <a:srgbClr val="F26B43"/>
          </p15:clr>
        </p15:guide>
        <p15:guide id="3" pos="719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3024" y="533400"/>
            <a:ext cx="8329031" cy="1765727"/>
          </a:xfrm>
        </p:spPr>
        <p:txBody>
          <a:bodyPr/>
          <a:lstStyle/>
          <a:p>
            <a:pPr algn="ctr"/>
            <a:r>
              <a:rPr lang="en-US" b="1" dirty="0" smtClean="0"/>
              <a:t>South Carolina Department of Corrections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63024" y="3276600"/>
            <a:ext cx="7516442" cy="2590800"/>
          </a:xfrm>
        </p:spPr>
        <p:txBody>
          <a:bodyPr/>
          <a:lstStyle/>
          <a:p>
            <a:pPr algn="ctr"/>
            <a:r>
              <a:rPr lang="en-US" dirty="0" smtClean="0"/>
              <a:t>Medication Assisted Treatment (MAT) Program for Opioids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Presented By</a:t>
            </a:r>
          </a:p>
          <a:p>
            <a:pPr algn="ctr"/>
            <a:r>
              <a:rPr lang="en-US" dirty="0" smtClean="0"/>
              <a:t>Bryan P. Stirling, Director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590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SCDC Statistics on Opioids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Offenders identifying opioids as their drug of choice</a:t>
            </a:r>
            <a:endParaRPr lang="en-US" dirty="0"/>
          </a:p>
          <a:p>
            <a:pPr lvl="1"/>
            <a:r>
              <a:rPr lang="en-US" dirty="0" smtClean="0"/>
              <a:t>1,642 (8.8%) – male offenders</a:t>
            </a:r>
          </a:p>
          <a:p>
            <a:pPr lvl="1"/>
            <a:r>
              <a:rPr lang="en-US" dirty="0" smtClean="0"/>
              <a:t>412 (29.1%) – female offenders</a:t>
            </a:r>
          </a:p>
          <a:p>
            <a:pPr lvl="1"/>
            <a:r>
              <a:rPr lang="en-US" dirty="0" smtClean="0"/>
              <a:t>2,054 (10.4%) – total offenders</a:t>
            </a:r>
            <a:endParaRPr lang="en-US" dirty="0"/>
          </a:p>
          <a:p>
            <a:pPr lvl="2"/>
            <a:r>
              <a:rPr lang="en-US" dirty="0" smtClean="0"/>
              <a:t>$41 million to house these inmates per year</a:t>
            </a:r>
            <a:endParaRPr lang="en-US" dirty="0"/>
          </a:p>
          <a:p>
            <a:r>
              <a:rPr lang="en-US" dirty="0" smtClean="0"/>
              <a:t>SCDC Alcohol Treatment Unit (ATU)</a:t>
            </a:r>
          </a:p>
          <a:p>
            <a:pPr lvl="1"/>
            <a:r>
              <a:rPr lang="en-US" dirty="0" smtClean="0"/>
              <a:t>44 (19.2%) offenders have an opioid use disorder</a:t>
            </a:r>
          </a:p>
          <a:p>
            <a:pPr lvl="2"/>
            <a:r>
              <a:rPr lang="en-US" dirty="0" smtClean="0"/>
              <a:t>$880,000 to house these inmates </a:t>
            </a:r>
            <a:r>
              <a:rPr lang="en-US" smtClean="0"/>
              <a:t>per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739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21803" y="55563"/>
            <a:ext cx="9472824" cy="1239837"/>
          </a:xfrm>
        </p:spPr>
        <p:txBody>
          <a:bodyPr>
            <a:normAutofit/>
          </a:bodyPr>
          <a:lstStyle/>
          <a:p>
            <a:r>
              <a:rPr lang="en-US" dirty="0" smtClean="0"/>
              <a:t>SCDC Process of Identifying Inmates with Opioid Disorder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896074" y="1447800"/>
            <a:ext cx="9472824" cy="502920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en-US" sz="4500" dirty="0" smtClean="0"/>
              <a:t>Offenders are initially screened at Kirkland R&amp;E and Camille R&amp;E</a:t>
            </a:r>
            <a:endParaRPr lang="en-US" sz="4500" dirty="0"/>
          </a:p>
          <a:p>
            <a:pPr lvl="1"/>
            <a:r>
              <a:rPr lang="en-US" sz="3800" dirty="0" smtClean="0"/>
              <a:t>Utilize the Texas Christian University Drug Dependency Screening (TCUDDs)</a:t>
            </a:r>
          </a:p>
          <a:p>
            <a:pPr lvl="2"/>
            <a:r>
              <a:rPr lang="en-US" sz="3200" dirty="0" smtClean="0"/>
              <a:t>IDs if offender has substance use history</a:t>
            </a:r>
          </a:p>
          <a:p>
            <a:pPr lvl="2"/>
            <a:r>
              <a:rPr lang="en-US" sz="3200" dirty="0" smtClean="0"/>
              <a:t>IDs if there is a dependency to a drug or alcohol</a:t>
            </a:r>
          </a:p>
          <a:p>
            <a:pPr lvl="1"/>
            <a:r>
              <a:rPr lang="en-US" sz="3800" dirty="0" smtClean="0"/>
              <a:t>If positive ID is made</a:t>
            </a:r>
          </a:p>
          <a:p>
            <a:pPr lvl="2"/>
            <a:r>
              <a:rPr lang="en-US" sz="3200" dirty="0" smtClean="0"/>
              <a:t>Offender is referred to the ATU program</a:t>
            </a:r>
          </a:p>
          <a:p>
            <a:pPr lvl="3"/>
            <a:r>
              <a:rPr lang="en-US" sz="2900" dirty="0" smtClean="0"/>
              <a:t>Offender could be refused admission to ATU due to (examples not all inclusive):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sz="2600" b="1" i="1" dirty="0" smtClean="0"/>
              <a:t>Must </a:t>
            </a:r>
            <a:r>
              <a:rPr lang="en-US" sz="2600" b="1" i="1" dirty="0"/>
              <a:t>be classified as dependent by the SASSI or TCUDDS, or assessed as dependent by a qualified Substance Abuse or Mental Health Services professional; </a:t>
            </a:r>
            <a:endParaRPr lang="en-US" sz="2600" dirty="0" smtClean="0"/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sz="2600" b="1" i="1" dirty="0"/>
              <a:t>Must be within 6-48 months from max-out release date </a:t>
            </a:r>
            <a:r>
              <a:rPr lang="en-US" sz="2600" b="1" i="1" dirty="0" smtClean="0"/>
              <a:t>for females;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sz="2600" b="1" i="1" dirty="0" smtClean="0"/>
              <a:t>Must be within 9-12 months from max-out release date for males;</a:t>
            </a:r>
            <a:endParaRPr lang="en-US" sz="2600" dirty="0"/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sz="2600" b="1" i="1" dirty="0" smtClean="0"/>
              <a:t>Must </a:t>
            </a:r>
            <a:r>
              <a:rPr lang="en-US" sz="2600" b="1" i="1" dirty="0"/>
              <a:t>not be convicted of a current and/or prior sex crime;</a:t>
            </a:r>
            <a:endParaRPr lang="en-US" sz="2600" dirty="0"/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sz="2600" b="1" i="1" dirty="0"/>
              <a:t>Must not have Category 4 or 5 detainer;</a:t>
            </a:r>
            <a:endParaRPr lang="en-US" sz="2600" dirty="0"/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sz="2600" b="1" i="1" dirty="0"/>
              <a:t>Must be medically compliant and stabilized if diagnosed as mentally ill; and</a:t>
            </a:r>
            <a:endParaRPr lang="en-US" sz="2600" dirty="0"/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sz="2600" b="1" i="1" dirty="0"/>
              <a:t>Must have no documented acts of violence six (6) months prior to admission.</a:t>
            </a:r>
            <a:endParaRPr lang="en-US" sz="2600" dirty="0"/>
          </a:p>
          <a:p>
            <a:pPr lvl="4"/>
            <a:endParaRPr lang="en-US" sz="1200" dirty="0" smtClean="0"/>
          </a:p>
          <a:p>
            <a:pPr lvl="2"/>
            <a:r>
              <a:rPr lang="en-US" sz="3500" dirty="0" smtClean="0"/>
              <a:t>Offender</a:t>
            </a:r>
            <a:r>
              <a:rPr lang="en-US" sz="3800" dirty="0" smtClean="0"/>
              <a:t> can request to be considered for MAT</a:t>
            </a:r>
          </a:p>
        </p:txBody>
      </p:sp>
    </p:spTree>
    <p:extLst>
      <p:ext uri="{BB962C8B-B14F-4D97-AF65-F5344CB8AC3E}">
        <p14:creationId xmlns:p14="http://schemas.microsoft.com/office/powerpoint/2010/main" val="1310116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21803" y="55563"/>
            <a:ext cx="9472824" cy="1239837"/>
          </a:xfrm>
        </p:spPr>
        <p:txBody>
          <a:bodyPr>
            <a:normAutofit/>
          </a:bodyPr>
          <a:lstStyle/>
          <a:p>
            <a:r>
              <a:rPr lang="en-US" dirty="0" smtClean="0"/>
              <a:t>SCDC Process of Identifying Inmates with Opioid Disorder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896074" y="1295400"/>
            <a:ext cx="9472824" cy="4572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Once admitted to ATU</a:t>
            </a:r>
          </a:p>
          <a:p>
            <a:pPr lvl="1"/>
            <a:r>
              <a:rPr lang="en-US" sz="2000" dirty="0" smtClean="0"/>
              <a:t>A Bio-Psycho-Social Assessment is conducted</a:t>
            </a:r>
          </a:p>
          <a:p>
            <a:pPr lvl="2"/>
            <a:r>
              <a:rPr lang="en-US" sz="1600" dirty="0" smtClean="0"/>
              <a:t>Assesses offender’s substance use history</a:t>
            </a:r>
          </a:p>
          <a:p>
            <a:pPr lvl="2"/>
            <a:r>
              <a:rPr lang="en-US" sz="1600" dirty="0" smtClean="0"/>
              <a:t>Offender’s counselor will counsel offender on their drug of choice during treatment in ATU</a:t>
            </a:r>
          </a:p>
          <a:p>
            <a:pPr lvl="1"/>
            <a:r>
              <a:rPr lang="en-US" sz="2000" dirty="0" smtClean="0"/>
              <a:t>Offender can request to be considered for MAT</a:t>
            </a:r>
          </a:p>
        </p:txBody>
      </p:sp>
    </p:spTree>
    <p:extLst>
      <p:ext uri="{BB962C8B-B14F-4D97-AF65-F5344CB8AC3E}">
        <p14:creationId xmlns:p14="http://schemas.microsoft.com/office/powerpoint/2010/main" val="704434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21803" y="55563"/>
            <a:ext cx="9472824" cy="1239837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MAT Program Purpose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896074" y="1295400"/>
            <a:ext cx="9472824" cy="4572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Reduce recidivism</a:t>
            </a:r>
          </a:p>
          <a:p>
            <a:r>
              <a:rPr lang="en-US" sz="2400" dirty="0" smtClean="0"/>
              <a:t>Increase treatment retention</a:t>
            </a:r>
          </a:p>
          <a:p>
            <a:r>
              <a:rPr lang="en-US" sz="2400" dirty="0" smtClean="0"/>
              <a:t>Improve outcomes</a:t>
            </a:r>
          </a:p>
          <a:p>
            <a:r>
              <a:rPr lang="en-US" sz="2400" dirty="0" smtClean="0"/>
              <a:t>Achieve long term abstinence and recovery</a:t>
            </a:r>
          </a:p>
          <a:p>
            <a:pPr lvl="1"/>
            <a:r>
              <a:rPr lang="en-US" sz="2000" dirty="0" smtClean="0"/>
              <a:t>By managing cravings</a:t>
            </a:r>
          </a:p>
          <a:p>
            <a:pPr lvl="1"/>
            <a:r>
              <a:rPr lang="en-US" sz="2000" dirty="0" smtClean="0"/>
              <a:t>Blocking the effects</a:t>
            </a:r>
          </a:p>
          <a:p>
            <a:r>
              <a:rPr lang="en-US" sz="2400" dirty="0" smtClean="0"/>
              <a:t>Facilitate the coordination of services with community stakeholders</a:t>
            </a:r>
          </a:p>
          <a:p>
            <a:pPr lvl="1"/>
            <a:r>
              <a:rPr lang="en-US" sz="2000" dirty="0" smtClean="0"/>
              <a:t>Increase communication and collaboration (e.g., DAODAS collaboration)</a:t>
            </a:r>
          </a:p>
        </p:txBody>
      </p:sp>
    </p:spTree>
    <p:extLst>
      <p:ext uri="{BB962C8B-B14F-4D97-AF65-F5344CB8AC3E}">
        <p14:creationId xmlns:p14="http://schemas.microsoft.com/office/powerpoint/2010/main" val="730144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21803" y="55563"/>
            <a:ext cx="9472824" cy="1239837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SCDC Collaboration with DAODAS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896074" y="1295400"/>
            <a:ext cx="9472824" cy="4572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DAODAS has received a grant to address opioid crisis</a:t>
            </a:r>
          </a:p>
          <a:p>
            <a:pPr lvl="1"/>
            <a:r>
              <a:rPr lang="en-US" sz="2000" dirty="0" smtClean="0"/>
              <a:t>Grant is through SAMHSA’s (Substance Abuse and Mental </a:t>
            </a:r>
            <a:r>
              <a:rPr lang="en-US" sz="2000" smtClean="0"/>
              <a:t>Health Services Administration</a:t>
            </a:r>
            <a:r>
              <a:rPr lang="en-US" sz="2000" dirty="0" smtClean="0"/>
              <a:t>) Center for Substance Abuse Treatment and Center for Substance Abuse Prevention</a:t>
            </a:r>
          </a:p>
          <a:p>
            <a:pPr lvl="1"/>
            <a:r>
              <a:rPr lang="en-US" sz="2000" dirty="0" smtClean="0"/>
              <a:t>Two year grant</a:t>
            </a:r>
          </a:p>
          <a:p>
            <a:pPr lvl="1"/>
            <a:r>
              <a:rPr lang="en-US" sz="2000" dirty="0" smtClean="0"/>
              <a:t>$6,575,623</a:t>
            </a:r>
          </a:p>
          <a:p>
            <a:pPr lvl="1"/>
            <a:r>
              <a:rPr lang="en-US" sz="2000" dirty="0" smtClean="0"/>
              <a:t>Purpose of grant:</a:t>
            </a:r>
          </a:p>
          <a:p>
            <a:pPr lvl="2"/>
            <a:r>
              <a:rPr lang="en-US" sz="1600" dirty="0" smtClean="0"/>
              <a:t>To address the opioid crisis by:</a:t>
            </a:r>
          </a:p>
          <a:p>
            <a:pPr lvl="3"/>
            <a:r>
              <a:rPr lang="en-US" sz="1400" dirty="0" smtClean="0"/>
              <a:t>Increasing access to treatment</a:t>
            </a:r>
          </a:p>
          <a:p>
            <a:pPr lvl="3"/>
            <a:r>
              <a:rPr lang="en-US" sz="1400" dirty="0" smtClean="0"/>
              <a:t>Reduce unmet treatment needs</a:t>
            </a:r>
          </a:p>
          <a:p>
            <a:pPr lvl="3"/>
            <a:r>
              <a:rPr lang="en-US" sz="1400" dirty="0" smtClean="0"/>
              <a:t>Reduce opioid overdose-related deaths through prevention treatment and recovery activities</a:t>
            </a:r>
          </a:p>
        </p:txBody>
      </p:sp>
    </p:spTree>
    <p:extLst>
      <p:ext uri="{BB962C8B-B14F-4D97-AF65-F5344CB8AC3E}">
        <p14:creationId xmlns:p14="http://schemas.microsoft.com/office/powerpoint/2010/main" val="2873326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21803" y="55563"/>
            <a:ext cx="9472824" cy="706437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SCDC Collaboration with DAODAS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896074" y="762000"/>
            <a:ext cx="9472824" cy="58674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SCDC is collaborating with DAODAS on MAT as part of their grant funding</a:t>
            </a:r>
          </a:p>
          <a:p>
            <a:r>
              <a:rPr lang="en-US" sz="2400" dirty="0" smtClean="0"/>
              <a:t>Utilizing a three pronged approach to this MAT collaborative</a:t>
            </a:r>
          </a:p>
          <a:p>
            <a:pPr lvl="1"/>
            <a:r>
              <a:rPr lang="en-US" sz="2000" dirty="0" smtClean="0"/>
              <a:t>Peer Support Specialist</a:t>
            </a:r>
          </a:p>
          <a:p>
            <a:pPr lvl="2"/>
            <a:r>
              <a:rPr lang="en-US" sz="1600" dirty="0" smtClean="0"/>
              <a:t>FTE hired through grant funds</a:t>
            </a:r>
          </a:p>
          <a:p>
            <a:pPr lvl="2"/>
            <a:r>
              <a:rPr lang="en-US" sz="1600" dirty="0" smtClean="0"/>
              <a:t>Supports inmates transitioning back to the community</a:t>
            </a:r>
          </a:p>
          <a:p>
            <a:pPr lvl="1"/>
            <a:r>
              <a:rPr lang="en-US" dirty="0" smtClean="0"/>
              <a:t>Telemedicine</a:t>
            </a:r>
          </a:p>
          <a:p>
            <a:pPr lvl="2"/>
            <a:r>
              <a:rPr lang="en-US" dirty="0" smtClean="0"/>
              <a:t>Utilized prior to release</a:t>
            </a:r>
          </a:p>
          <a:p>
            <a:pPr lvl="2"/>
            <a:r>
              <a:rPr lang="en-US" dirty="0" smtClean="0"/>
              <a:t>Utilize video conferencing between inmate and DAODAS counselor</a:t>
            </a:r>
          </a:p>
          <a:p>
            <a:pPr lvl="3"/>
            <a:r>
              <a:rPr lang="en-US" dirty="0" smtClean="0"/>
              <a:t>DAODAS counselor will take over the case following release</a:t>
            </a:r>
          </a:p>
          <a:p>
            <a:pPr lvl="3"/>
            <a:r>
              <a:rPr lang="en-US" dirty="0" smtClean="0"/>
              <a:t>Increase continuity of care</a:t>
            </a:r>
          </a:p>
          <a:p>
            <a:pPr lvl="3"/>
            <a:r>
              <a:rPr lang="en-US" dirty="0" smtClean="0"/>
              <a:t>Increase compliance with treatment</a:t>
            </a:r>
          </a:p>
          <a:p>
            <a:pPr lvl="1"/>
            <a:r>
              <a:rPr lang="en-US" dirty="0" err="1" smtClean="0"/>
              <a:t>Vivitrol</a:t>
            </a:r>
            <a:r>
              <a:rPr lang="en-US" dirty="0" smtClean="0"/>
              <a:t> injections</a:t>
            </a:r>
          </a:p>
          <a:p>
            <a:pPr lvl="2"/>
            <a:r>
              <a:rPr lang="en-US" dirty="0" smtClean="0"/>
              <a:t>cost of each injection - $1,150 (covered by DAODAS grant funds)</a:t>
            </a:r>
          </a:p>
          <a:p>
            <a:pPr lvl="2"/>
            <a:r>
              <a:rPr lang="en-US" dirty="0" smtClean="0"/>
              <a:t>Injection is administered once every 30 days</a:t>
            </a:r>
          </a:p>
          <a:p>
            <a:pPr lvl="2"/>
            <a:r>
              <a:rPr lang="en-US" dirty="0" smtClean="0"/>
              <a:t>SCDC gives first injection two weeks prior to release</a:t>
            </a:r>
          </a:p>
          <a:p>
            <a:pPr lvl="2"/>
            <a:r>
              <a:rPr lang="en-US" dirty="0" smtClean="0"/>
              <a:t>DAODAS provides inmate with follow up injections from their county facility in which the inmate resides</a:t>
            </a:r>
          </a:p>
          <a:p>
            <a:pPr lvl="3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5074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Title and Content Layout with Chart"/>
          <p:cNvSpPr>
            <a:spLocks noGrp="1"/>
          </p:cNvSpPr>
          <p:nvPr>
            <p:ph type="title"/>
          </p:nvPr>
        </p:nvSpPr>
        <p:spPr>
          <a:xfrm>
            <a:off x="1903413" y="177801"/>
            <a:ext cx="9472824" cy="584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MAT Process</a:t>
            </a:r>
            <a:endParaRPr lang="en-US" dirty="0"/>
          </a:p>
        </p:txBody>
      </p:sp>
      <p:graphicFrame>
        <p:nvGraphicFramePr>
          <p:cNvPr id="6" name="Content Placeholder 5" descr="Clustered column chart representing&#10;3 series combination chart for 4 categorie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8712303"/>
              </p:ext>
            </p:extLst>
          </p:nvPr>
        </p:nvGraphicFramePr>
        <p:xfrm>
          <a:off x="1979612" y="741873"/>
          <a:ext cx="9472612" cy="5943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5254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21803" y="304800"/>
            <a:ext cx="9472824" cy="706437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Incentives and Treatment Length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21803" y="1524000"/>
            <a:ext cx="9472824" cy="5867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Incentives to encourage participation in MAT</a:t>
            </a:r>
          </a:p>
          <a:p>
            <a:pPr lvl="1"/>
            <a:r>
              <a:rPr lang="en-US" sz="2000" dirty="0" smtClean="0"/>
              <a:t>Other states have implemented reward systems</a:t>
            </a:r>
          </a:p>
          <a:p>
            <a:pPr lvl="2"/>
            <a:r>
              <a:rPr lang="en-US" sz="1600" dirty="0" smtClean="0"/>
              <a:t>Some include early release if on parole</a:t>
            </a:r>
          </a:p>
          <a:p>
            <a:r>
              <a:rPr lang="en-US" sz="2400" dirty="0" smtClean="0"/>
              <a:t>Treatment Length</a:t>
            </a:r>
          </a:p>
          <a:p>
            <a:pPr lvl="1"/>
            <a:r>
              <a:rPr lang="en-US" sz="2000" dirty="0" smtClean="0"/>
              <a:t>Most participants remain on </a:t>
            </a:r>
            <a:r>
              <a:rPr lang="en-US" sz="2000" dirty="0" err="1" smtClean="0"/>
              <a:t>Vivitrol</a:t>
            </a:r>
            <a:r>
              <a:rPr lang="en-US" sz="2000" dirty="0" smtClean="0"/>
              <a:t> injections at least 6 months while receiving counseling</a:t>
            </a:r>
          </a:p>
          <a:p>
            <a:pPr lvl="3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7542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harmacy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tx2">
              <a:lumMod val="20000"/>
              <a:lumOff val="80000"/>
            </a:schemeClr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harmacy design slides.potx" id="{BDD4D5A3-0C20-4887-95F2-BFAB47634035}" vid="{397845B7-7EB0-4CC3-ABEB-6754AD08757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Pharmacy design slides</Template>
  <TotalTime>190</TotalTime>
  <Words>688</Words>
  <Application>Microsoft Office PowerPoint</Application>
  <PresentationFormat>Custom</PresentationFormat>
  <Paragraphs>106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Euphemia</vt:lpstr>
      <vt:lpstr>Franklin Gothic Book</vt:lpstr>
      <vt:lpstr>Pharmacy design template</vt:lpstr>
      <vt:lpstr>South Carolina Department of Corrections</vt:lpstr>
      <vt:lpstr>Current SCDC Statistics on Opioids</vt:lpstr>
      <vt:lpstr>SCDC Process of Identifying Inmates with Opioid Disorder</vt:lpstr>
      <vt:lpstr>SCDC Process of Identifying Inmates with Opioid Disorder</vt:lpstr>
      <vt:lpstr>MAT Program Purpose</vt:lpstr>
      <vt:lpstr>SCDC Collaboration with DAODAS</vt:lpstr>
      <vt:lpstr>SCDC Collaboration with DAODAS</vt:lpstr>
      <vt:lpstr>MAT Process</vt:lpstr>
      <vt:lpstr>Incentives and Treatment Length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 Carolina Department of Corrections</dc:title>
  <dc:creator>Samuel Soltis (C055106)</dc:creator>
  <cp:lastModifiedBy>Haley Mottel</cp:lastModifiedBy>
  <cp:revision>22</cp:revision>
  <cp:lastPrinted>2017-08-16T13:12:51Z</cp:lastPrinted>
  <dcterms:created xsi:type="dcterms:W3CDTF">2017-08-10T17:35:12Z</dcterms:created>
  <dcterms:modified xsi:type="dcterms:W3CDTF">2017-08-16T13:27:50Z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4" name="_NewReviewCycle">
    <vt:lpwstr/>
  </property>
</Properties>
</file>