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0"/>
  </p:notesMasterIdLst>
  <p:handoutMasterIdLst>
    <p:handoutMasterId r:id="rId21"/>
  </p:handoutMasterIdLst>
  <p:sldIdLst>
    <p:sldId id="261" r:id="rId4"/>
    <p:sldId id="260" r:id="rId5"/>
    <p:sldId id="257" r:id="rId6"/>
    <p:sldId id="259" r:id="rId7"/>
    <p:sldId id="258" r:id="rId8"/>
    <p:sldId id="262" r:id="rId9"/>
    <p:sldId id="263" r:id="rId10"/>
    <p:sldId id="264" r:id="rId11"/>
    <p:sldId id="265" r:id="rId12"/>
    <p:sldId id="275" r:id="rId13"/>
    <p:sldId id="274" r:id="rId14"/>
    <p:sldId id="277" r:id="rId15"/>
    <p:sldId id="267" r:id="rId16"/>
    <p:sldId id="268" r:id="rId17"/>
    <p:sldId id="269" r:id="rId18"/>
    <p:sldId id="270" r:id="rId19"/>
  </p:sldIdLst>
  <p:sldSz cx="9144000" cy="6858000" type="screen4x3"/>
  <p:notesSz cx="6858000" cy="9418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B2E55-4311-4DEA-B578-8B2DBCC20DC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6071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946071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B80FF-450C-441D-8C8F-D5882D26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2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E33BA-87D2-4427-92F3-BE90792BCCA4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4738" y="706438"/>
            <a:ext cx="4708525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53"/>
            <a:ext cx="5486400" cy="42383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6071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946071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4036-E40A-49EA-A6A0-BDA5961D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8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4036-E40A-49EA-A6A0-BDA5961DD8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5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09A3-DD27-4ABA-BB50-A6EEE9DDCD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40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4036-E40A-49EA-A6A0-BDA5961DD8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2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4036-E40A-49EA-A6A0-BDA5961DD8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3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4036-E40A-49EA-A6A0-BDA5961DD8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4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53B7-8221-43D1-98B4-9FAAD312D0F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87D4-D233-4D9B-AD4E-AAE4D7943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6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53B7-8221-43D1-98B4-9FAAD312D0F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87D4-D233-4D9B-AD4E-AAE4D7943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3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53B7-8221-43D1-98B4-9FAAD312D0F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87D4-D233-4D9B-AD4E-AAE4D7943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96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61B7-1CA7-4E92-BC89-B13FFF22E5AA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7C80-12C6-4FCE-83A9-78C99E0D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30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61B7-1CA7-4E92-BC89-B13FFF22E5AA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7C80-12C6-4FCE-83A9-78C99E0D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73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61B7-1CA7-4E92-BC89-B13FFF22E5AA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7C80-12C6-4FCE-83A9-78C99E0D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33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61B7-1CA7-4E92-BC89-B13FFF22E5AA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7C80-12C6-4FCE-83A9-78C99E0D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6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61B7-1CA7-4E92-BC89-B13FFF22E5AA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7C80-12C6-4FCE-83A9-78C99E0D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55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61B7-1CA7-4E92-BC89-B13FFF22E5AA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7C80-12C6-4FCE-83A9-78C99E0D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4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61B7-1CA7-4E92-BC89-B13FFF22E5AA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7C80-12C6-4FCE-83A9-78C99E0D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4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61B7-1CA7-4E92-BC89-B13FFF22E5AA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7C80-12C6-4FCE-83A9-78C99E0D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7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53B7-8221-43D1-98B4-9FAAD312D0F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87D4-D233-4D9B-AD4E-AAE4D7943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5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61B7-1CA7-4E92-BC89-B13FFF22E5AA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7C80-12C6-4FCE-83A9-78C99E0D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25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61B7-1CA7-4E92-BC89-B13FFF22E5AA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7C80-12C6-4FCE-83A9-78C99E0D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30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61B7-1CA7-4E92-BC89-B13FFF22E5AA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7C80-12C6-4FCE-83A9-78C99E0D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3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35E-8C4B-47A9-A357-C686939412E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024-B67E-4B6C-8C3D-9C939CBA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55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35E-8C4B-47A9-A357-C686939412E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024-B67E-4B6C-8C3D-9C939CBA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47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35E-8C4B-47A9-A357-C686939412E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024-B67E-4B6C-8C3D-9C939CBA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83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35E-8C4B-47A9-A357-C686939412E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024-B67E-4B6C-8C3D-9C939CBA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4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35E-8C4B-47A9-A357-C686939412E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024-B67E-4B6C-8C3D-9C939CBA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64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35E-8C4B-47A9-A357-C686939412E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024-B67E-4B6C-8C3D-9C939CBA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00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35E-8C4B-47A9-A357-C686939412E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024-B67E-4B6C-8C3D-9C939CBA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8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53B7-8221-43D1-98B4-9FAAD312D0F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87D4-D233-4D9B-AD4E-AAE4D7943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6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35E-8C4B-47A9-A357-C686939412E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024-B67E-4B6C-8C3D-9C939CBA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94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35E-8C4B-47A9-A357-C686939412E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024-B67E-4B6C-8C3D-9C939CBA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47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35E-8C4B-47A9-A357-C686939412E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024-B67E-4B6C-8C3D-9C939CBA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7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35E-8C4B-47A9-A357-C686939412E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024-B67E-4B6C-8C3D-9C939CBA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5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53B7-8221-43D1-98B4-9FAAD312D0F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87D4-D233-4D9B-AD4E-AAE4D7943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0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53B7-8221-43D1-98B4-9FAAD312D0F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87D4-D233-4D9B-AD4E-AAE4D7943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3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53B7-8221-43D1-98B4-9FAAD312D0F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87D4-D233-4D9B-AD4E-AAE4D7943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3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53B7-8221-43D1-98B4-9FAAD312D0F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87D4-D233-4D9B-AD4E-AAE4D7943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3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53B7-8221-43D1-98B4-9FAAD312D0F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87D4-D233-4D9B-AD4E-AAE4D7943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53B7-8221-43D1-98B4-9FAAD312D0F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87D4-D233-4D9B-AD4E-AAE4D7943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1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153B7-8221-43D1-98B4-9FAAD312D0F8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787D4-D233-4D9B-AD4E-AAE4D7943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2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C61B7-1CA7-4E92-BC89-B13FFF22E5AA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17C80-12C6-4FCE-83A9-78C99E0DD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3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B35E-8C4B-47A9-A357-C686939412EC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9024-B67E-4B6C-8C3D-9C939CBAA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0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1671108"/>
            <a:ext cx="48006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Maintaining  An Historic </a:t>
            </a:r>
          </a:p>
          <a:p>
            <a:pPr algn="ctr"/>
            <a:r>
              <a:rPr lang="en-US" sz="6000" b="1" dirty="0" smtClean="0"/>
              <a:t>Architectural Campus</a:t>
            </a:r>
            <a:endParaRPr lang="en-US" sz="6000" b="1" dirty="0"/>
          </a:p>
        </p:txBody>
      </p:sp>
      <p:pic>
        <p:nvPicPr>
          <p:cNvPr id="3" name="Picture 2" descr="Winthrop Universi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4" b="10870"/>
          <a:stretch/>
        </p:blipFill>
        <p:spPr bwMode="auto">
          <a:xfrm>
            <a:off x="457201" y="1416479"/>
            <a:ext cx="3428999" cy="40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477702"/>
            <a:ext cx="9067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Senate Finance </a:t>
            </a:r>
            <a:r>
              <a:rPr lang="en-US" dirty="0" smtClean="0"/>
              <a:t>Committee Higher </a:t>
            </a:r>
            <a:r>
              <a:rPr lang="en-US" dirty="0"/>
              <a:t>Education Special Study </a:t>
            </a:r>
            <a:r>
              <a:rPr lang="en-US" dirty="0" smtClean="0"/>
              <a:t>Committee</a:t>
            </a:r>
            <a:endParaRPr lang="en-US" dirty="0"/>
          </a:p>
          <a:p>
            <a:pPr algn="ctr"/>
            <a:r>
              <a:rPr lang="en-US" dirty="0"/>
              <a:t>A Review of Institutional Planning, Management, and Funding of Facility Maintenance Needs by Public Institutions of Higher Learning</a:t>
            </a:r>
          </a:p>
        </p:txBody>
      </p:sp>
    </p:spTree>
    <p:extLst>
      <p:ext uri="{BB962C8B-B14F-4D97-AF65-F5344CB8AC3E}">
        <p14:creationId xmlns:p14="http://schemas.microsoft.com/office/powerpoint/2010/main" val="5402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9444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How do we pay for it?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2997815"/>
            <a:ext cx="883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000" dirty="0"/>
              <a:t>Institutional Capital Project Funds (ICPF) or short term debt </a:t>
            </a:r>
            <a:r>
              <a:rPr lang="en-US" sz="3000" dirty="0" smtClean="0"/>
              <a:t>from </a:t>
            </a:r>
            <a:r>
              <a:rPr lang="en-US" sz="3000" i="1" dirty="0"/>
              <a:t>existing</a:t>
            </a:r>
            <a:r>
              <a:rPr lang="en-US" sz="3000" dirty="0"/>
              <a:t> fees</a:t>
            </a:r>
            <a:r>
              <a:rPr lang="en-US" sz="3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dirty="0"/>
              <a:t>One time funds appropriated by General Assembly.</a:t>
            </a:r>
          </a:p>
        </p:txBody>
      </p:sp>
    </p:spTree>
    <p:extLst>
      <p:ext uri="{BB962C8B-B14F-4D97-AF65-F5344CB8AC3E}">
        <p14:creationId xmlns:p14="http://schemas.microsoft.com/office/powerpoint/2010/main" val="17141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839200" cy="1752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Why these </a:t>
            </a:r>
            <a:r>
              <a:rPr lang="en-US" sz="3600" b="1" dirty="0">
                <a:solidFill>
                  <a:schemeClr val="tx1"/>
                </a:solidFill>
              </a:rPr>
              <a:t>s</a:t>
            </a:r>
            <a:r>
              <a:rPr lang="en-US" sz="3600" b="1" dirty="0" smtClean="0">
                <a:solidFill>
                  <a:schemeClr val="tx1"/>
                </a:solidFill>
              </a:rPr>
              <a:t>ources?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There has not been a Capital Improvement </a:t>
            </a:r>
            <a:r>
              <a:rPr lang="en-US" sz="3000" dirty="0">
                <a:solidFill>
                  <a:schemeClr val="tx1"/>
                </a:solidFill>
              </a:rPr>
              <a:t>Bond (</a:t>
            </a:r>
            <a:r>
              <a:rPr lang="en-US" sz="3000" dirty="0" smtClean="0">
                <a:solidFill>
                  <a:schemeClr val="tx1"/>
                </a:solidFill>
              </a:rPr>
              <a:t>CIB) for institutions like Winthrop since 2000.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One time funds from the General Assembly are not always available and cannot be depended upon.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Association of Physical Plant Administrators  formula indicates Winthrop should allocate </a:t>
            </a:r>
            <a:r>
              <a:rPr lang="en-US" sz="3000" dirty="0">
                <a:solidFill>
                  <a:schemeClr val="tx1"/>
                </a:solidFill>
              </a:rPr>
              <a:t>$10,018,594 </a:t>
            </a:r>
            <a:r>
              <a:rPr lang="en-US" sz="3000" dirty="0" smtClean="0">
                <a:solidFill>
                  <a:schemeClr val="tx1"/>
                </a:solidFill>
              </a:rPr>
              <a:t>just for E&amp;G routine repair and maintenance annually.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Our </a:t>
            </a:r>
            <a:r>
              <a:rPr lang="en-US" sz="3000" i="1" dirty="0">
                <a:solidFill>
                  <a:schemeClr val="tx1"/>
                </a:solidFill>
              </a:rPr>
              <a:t>t</a:t>
            </a:r>
            <a:r>
              <a:rPr lang="en-US" sz="3000" i="1" dirty="0" smtClean="0">
                <a:solidFill>
                  <a:schemeClr val="tx1"/>
                </a:solidFill>
              </a:rPr>
              <a:t>otal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s</a:t>
            </a:r>
            <a:r>
              <a:rPr lang="en-US" sz="3000" dirty="0" smtClean="0">
                <a:solidFill>
                  <a:schemeClr val="tx1"/>
                </a:solidFill>
              </a:rPr>
              <a:t>tate </a:t>
            </a:r>
            <a:r>
              <a:rPr lang="en-US" sz="3000" dirty="0">
                <a:solidFill>
                  <a:schemeClr val="tx1"/>
                </a:solidFill>
              </a:rPr>
              <a:t>a</a:t>
            </a:r>
            <a:r>
              <a:rPr lang="en-US" sz="3000" dirty="0" smtClean="0">
                <a:solidFill>
                  <a:schemeClr val="tx1"/>
                </a:solidFill>
              </a:rPr>
              <a:t>ppropriation is only $13,106,029.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8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2286000"/>
            <a:ext cx="88392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to Winthrop fees when projects have been paid for? </a:t>
            </a:r>
          </a:p>
          <a:p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Winthrop uses newly open debt capacity to pay for the next maintenance priorities on the list </a:t>
            </a:r>
            <a:r>
              <a:rPr lang="en-US" sz="3000" i="1" dirty="0" smtClean="0"/>
              <a:t>without</a:t>
            </a:r>
            <a:r>
              <a:rPr lang="en-US" sz="3000" dirty="0" smtClean="0"/>
              <a:t> raising or adding new fees.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14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5453062"/>
            <a:ext cx="7162800" cy="566738"/>
          </a:xfrm>
        </p:spPr>
        <p:txBody>
          <a:bodyPr>
            <a:noAutofit/>
          </a:bodyPr>
          <a:lstStyle/>
          <a:p>
            <a:pPr algn="ctr"/>
            <a:r>
              <a:rPr lang="en-US" sz="3000" b="0" dirty="0" smtClean="0"/>
              <a:t>Here is our campus as it looked before 2000.</a:t>
            </a:r>
            <a:endParaRPr lang="en-US" sz="3000" b="0" dirty="0"/>
          </a:p>
        </p:txBody>
      </p:sp>
      <p:pic>
        <p:nvPicPr>
          <p:cNvPr id="6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r="4408"/>
          <a:stretch>
            <a:fillRect/>
          </a:stretch>
        </p:blipFill>
        <p:spPr>
          <a:xfrm>
            <a:off x="1371600" y="1524000"/>
            <a:ext cx="6096000" cy="389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1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00662"/>
            <a:ext cx="6096000" cy="566738"/>
          </a:xfrm>
        </p:spPr>
        <p:txBody>
          <a:bodyPr>
            <a:normAutofit/>
          </a:bodyPr>
          <a:lstStyle/>
          <a:p>
            <a:pPr algn="ctr"/>
            <a:r>
              <a:rPr lang="en-US" sz="3000" b="0" dirty="0" smtClean="0"/>
              <a:t>Here is the same shot today . . .</a:t>
            </a:r>
            <a:endParaRPr lang="en-US" sz="3000" b="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r="5517"/>
          <a:stretch>
            <a:fillRect/>
          </a:stretch>
        </p:blipFill>
        <p:spPr>
          <a:xfrm>
            <a:off x="1371600" y="1524882"/>
            <a:ext cx="6096000" cy="3813527"/>
          </a:xfrm>
        </p:spPr>
      </p:pic>
    </p:spTree>
    <p:extLst>
      <p:ext uri="{BB962C8B-B14F-4D97-AF65-F5344CB8AC3E}">
        <p14:creationId xmlns:p14="http://schemas.microsoft.com/office/powerpoint/2010/main" val="18843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Why is it so important to keep our campuses maintained?</a:t>
            </a:r>
            <a:endParaRPr lang="en-US" sz="3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2822575"/>
            <a:ext cx="88519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70% of high school seniors choose the college they attend based on that first visit (first impression).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Winthrop’s in-state enrollment is 89%, indicating WU is doing a good job keeping SC students at home.  </a:t>
            </a:r>
            <a:endParaRPr lang="en-US" sz="30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Campus maintenance is an indicator of attention to detail in academic activities as well as facilities.</a:t>
            </a:r>
          </a:p>
        </p:txBody>
      </p:sp>
    </p:spTree>
    <p:extLst>
      <p:ext uri="{BB962C8B-B14F-4D97-AF65-F5344CB8AC3E}">
        <p14:creationId xmlns:p14="http://schemas.microsoft.com/office/powerpoint/2010/main" val="1088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4953000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Picture 2" descr="img-questions-l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2448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90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1901825"/>
            <a:ext cx="91440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Winthrop Maintains One Of The Oldest Campuses In South Carolina</a:t>
            </a:r>
            <a:endParaRPr lang="en-US" sz="3600" b="1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8153400" cy="17526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54% of WU sq. ft. is older than 48 years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34% </a:t>
            </a:r>
            <a:r>
              <a:rPr lang="en-US" sz="3000" dirty="0">
                <a:solidFill>
                  <a:schemeClr val="tx1"/>
                </a:solidFill>
              </a:rPr>
              <a:t>of WU </a:t>
            </a:r>
            <a:r>
              <a:rPr lang="en-US" sz="3000" dirty="0" smtClean="0">
                <a:solidFill>
                  <a:schemeClr val="tx1"/>
                </a:solidFill>
              </a:rPr>
              <a:t>sq. ft. </a:t>
            </a:r>
            <a:r>
              <a:rPr lang="en-US" sz="3000" dirty="0">
                <a:solidFill>
                  <a:schemeClr val="tx1"/>
                </a:solidFill>
              </a:rPr>
              <a:t>is are </a:t>
            </a:r>
            <a:r>
              <a:rPr lang="en-US" sz="3000" dirty="0" smtClean="0">
                <a:solidFill>
                  <a:schemeClr val="tx1"/>
                </a:solidFill>
              </a:rPr>
              <a:t>older than 78 years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18% </a:t>
            </a:r>
            <a:r>
              <a:rPr lang="en-US" sz="3000" dirty="0">
                <a:solidFill>
                  <a:schemeClr val="tx1"/>
                </a:solidFill>
              </a:rPr>
              <a:t>of WU </a:t>
            </a:r>
            <a:r>
              <a:rPr lang="en-US" sz="3000" dirty="0" smtClean="0">
                <a:solidFill>
                  <a:schemeClr val="tx1"/>
                </a:solidFill>
              </a:rPr>
              <a:t>sq. ft. </a:t>
            </a:r>
            <a:r>
              <a:rPr lang="en-US" sz="3000" dirty="0">
                <a:solidFill>
                  <a:schemeClr val="tx1"/>
                </a:solidFill>
              </a:rPr>
              <a:t>is </a:t>
            </a:r>
            <a:r>
              <a:rPr lang="en-US" sz="3000" dirty="0" smtClean="0">
                <a:solidFill>
                  <a:schemeClr val="tx1"/>
                </a:solidFill>
              </a:rPr>
              <a:t>older than 108 years</a:t>
            </a:r>
          </a:p>
        </p:txBody>
      </p:sp>
    </p:spTree>
    <p:extLst>
      <p:ext uri="{BB962C8B-B14F-4D97-AF65-F5344CB8AC3E}">
        <p14:creationId xmlns:p14="http://schemas.microsoft.com/office/powerpoint/2010/main" val="5540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Is Deferred Maintenance?</a:t>
            </a:r>
            <a:endParaRPr lang="en-US" sz="3600" b="1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52400" y="3505200"/>
            <a:ext cx="8839200" cy="1752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Deferred Maintenance is a term from the 1980’s which no longer is pertinent in today’s world.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(“Deferred” implies neglect.)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76200" y="2130425"/>
            <a:ext cx="92202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	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2667000"/>
            <a:ext cx="88392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Routine Repair and Preventive Maintenance (annual)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Preventive Maintenance (periodic)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Repurposing (to suit program needs and changes)</a:t>
            </a:r>
            <a:endParaRPr lang="en-US" sz="30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Maintenance Needs for component life cycle replacement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76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Maintenance Has Many Components</a:t>
            </a:r>
          </a:p>
        </p:txBody>
      </p:sp>
    </p:spTree>
    <p:extLst>
      <p:ext uri="{BB962C8B-B14F-4D97-AF65-F5344CB8AC3E}">
        <p14:creationId xmlns:p14="http://schemas.microsoft.com/office/powerpoint/2010/main" val="3104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066800" y="5200650"/>
            <a:ext cx="7010400" cy="8048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 smtClean="0"/>
              <a:t>This is </a:t>
            </a:r>
            <a:r>
              <a:rPr lang="en-US" sz="2400" dirty="0"/>
              <a:t>a 2002 Camry. </a:t>
            </a:r>
            <a:r>
              <a:rPr lang="en-US" sz="2400" dirty="0" smtClean="0"/>
              <a:t> It </a:t>
            </a:r>
            <a:r>
              <a:rPr lang="en-US" sz="2400" dirty="0"/>
              <a:t>is </a:t>
            </a:r>
            <a:r>
              <a:rPr lang="en-US" sz="2400" dirty="0" smtClean="0"/>
              <a:t>driven daily, </a:t>
            </a:r>
            <a:r>
              <a:rPr lang="en-US" sz="2400" dirty="0"/>
              <a:t>has 70,000 miles on it and is 11 years old.</a:t>
            </a:r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54102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69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I</a:t>
            </a:r>
            <a:r>
              <a:rPr lang="en-US" sz="3600" b="1" dirty="0" smtClean="0"/>
              <a:t>t is well maintained (routine repair and maintenance) and it is extremely dependable. </a:t>
            </a:r>
            <a:endParaRPr lang="en-US" sz="3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534400" cy="1752600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>
                <a:solidFill>
                  <a:schemeClr val="tx1"/>
                </a:solidFill>
              </a:rPr>
              <a:t>If we used the same methodology to calculate its maintenance needs as the State does for our facilities: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The engine is 50% used up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The transmission is 50% used up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Trim, paint and interior are 50% used up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3600"/>
            <a:ext cx="9144000" cy="14700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Its maintenance needs would add up to over 50% of the replacement cost or about $15,000.		</a:t>
            </a:r>
            <a:endParaRPr lang="en-US" sz="3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But all it really needs </a:t>
            </a:r>
            <a:r>
              <a:rPr lang="en-US" sz="3000" i="1" dirty="0" smtClean="0">
                <a:solidFill>
                  <a:schemeClr val="tx1"/>
                </a:solidFill>
              </a:rPr>
              <a:t>currently</a:t>
            </a:r>
            <a:r>
              <a:rPr lang="en-US" sz="3000" dirty="0" smtClean="0">
                <a:solidFill>
                  <a:schemeClr val="tx1"/>
                </a:solidFill>
              </a:rPr>
              <a:t> is a set of tires, new brake pads and it is ready to go years more.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Which is about $600 or about 2% of its replacement cost.</a:t>
            </a:r>
          </a:p>
        </p:txBody>
      </p:sp>
    </p:spTree>
    <p:extLst>
      <p:ext uri="{BB962C8B-B14F-4D97-AF65-F5344CB8AC3E}">
        <p14:creationId xmlns:p14="http://schemas.microsoft.com/office/powerpoint/2010/main" val="414263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How we handle our </a:t>
            </a:r>
            <a:r>
              <a:rPr lang="en-US" sz="3600" b="1" dirty="0"/>
              <a:t>m</a:t>
            </a:r>
            <a:r>
              <a:rPr lang="en-US" sz="3600" b="1" dirty="0" smtClean="0"/>
              <a:t>aintenance needs: </a:t>
            </a:r>
            <a:endParaRPr lang="en-US" sz="3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057400"/>
            <a:ext cx="91440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Bi-Annual project lists with input from all the stakeholders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These lists include items beyond routine repair and maintenance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Includes basic facility needs (roofs, mechanical and electrical systems, etc.)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Departmental Program needs (renovations, repurposing)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The lists are fleshed out with cost estimates which are then sent to the WU Executive Officers for review and prioritization. </a:t>
            </a:r>
            <a:endParaRPr lang="en-US" sz="3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44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This system allows us to identify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Near Term and Long Term Needs and keeps them on the radar.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</TotalTime>
  <Words>598</Words>
  <Application>Microsoft Office PowerPoint</Application>
  <PresentationFormat>On-screen Show (4:3)</PresentationFormat>
  <Paragraphs>58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Custom Design</vt:lpstr>
      <vt:lpstr>1_Custom Design</vt:lpstr>
      <vt:lpstr>2_Custom Design</vt:lpstr>
      <vt:lpstr>PowerPoint Presentation</vt:lpstr>
      <vt:lpstr>Winthrop Maintains One Of The Oldest Campuses In South Carolina</vt:lpstr>
      <vt:lpstr>What Is Deferred Maintenance?</vt:lpstr>
      <vt:lpstr> </vt:lpstr>
      <vt:lpstr>PowerPoint Presentation</vt:lpstr>
      <vt:lpstr>It is well maintained (routine repair and maintenance) and it is extremely dependable. </vt:lpstr>
      <vt:lpstr>Its maintenance needs would add up to over 50% of the replacement cost or about $15,000.  </vt:lpstr>
      <vt:lpstr>How we handle our maintenance needs: </vt:lpstr>
      <vt:lpstr>The lists are fleshed out with cost estimates which are then sent to the WU Executive Officers for review and prioritization. </vt:lpstr>
      <vt:lpstr>PowerPoint Presentation</vt:lpstr>
      <vt:lpstr>PowerPoint Presentation</vt:lpstr>
      <vt:lpstr>PowerPoint Presentation</vt:lpstr>
      <vt:lpstr>Here is our campus as it looked before 2000.</vt:lpstr>
      <vt:lpstr>Here is the same shot today . . .</vt:lpstr>
      <vt:lpstr>Why is it so important to keep our campuses maintained?</vt:lpstr>
      <vt:lpstr>QUESTIONS?</vt:lpstr>
    </vt:vector>
  </TitlesOfParts>
  <Company>Winthrop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Christopher Michael</dc:creator>
  <cp:lastModifiedBy>Johnson, Christopher Michael</cp:lastModifiedBy>
  <cp:revision>46</cp:revision>
  <cp:lastPrinted>2012-04-19T19:14:05Z</cp:lastPrinted>
  <dcterms:created xsi:type="dcterms:W3CDTF">2012-04-18T22:23:18Z</dcterms:created>
  <dcterms:modified xsi:type="dcterms:W3CDTF">2013-02-19T15:50:45Z</dcterms:modified>
</cp:coreProperties>
</file>