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09" r:id="rId3"/>
    <p:sldId id="257" r:id="rId4"/>
    <p:sldId id="265" r:id="rId5"/>
    <p:sldId id="268" r:id="rId6"/>
    <p:sldId id="258" r:id="rId7"/>
    <p:sldId id="259" r:id="rId8"/>
    <p:sldId id="308" r:id="rId9"/>
    <p:sldId id="266" r:id="rId10"/>
    <p:sldId id="298" r:id="rId11"/>
    <p:sldId id="307" r:id="rId12"/>
    <p:sldId id="303" r:id="rId13"/>
    <p:sldId id="306" r:id="rId14"/>
    <p:sldId id="305" r:id="rId15"/>
    <p:sldId id="304" r:id="rId16"/>
    <p:sldId id="302" r:id="rId17"/>
    <p:sldId id="300" r:id="rId18"/>
    <p:sldId id="301" r:id="rId19"/>
    <p:sldId id="299" r:id="rId20"/>
    <p:sldId id="260" r:id="rId21"/>
    <p:sldId id="291" r:id="rId22"/>
    <p:sldId id="286" r:id="rId23"/>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1" d="100"/>
          <a:sy n="111" d="100"/>
        </p:scale>
        <p:origin x="3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56"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CF3F32C4-6E0E-4277-B245-A709DEA13035}" type="datetimeFigureOut">
              <a:rPr lang="en-US" smtClean="0"/>
              <a:t>1/24/2019</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DA798C5F-9061-4B32-9D26-4057C01A32B9}" type="slidenum">
              <a:rPr lang="en-US" smtClean="0"/>
              <a:t>‹#›</a:t>
            </a:fld>
            <a:endParaRPr lang="en-US"/>
          </a:p>
        </p:txBody>
      </p:sp>
    </p:spTree>
    <p:extLst>
      <p:ext uri="{BB962C8B-B14F-4D97-AF65-F5344CB8AC3E}">
        <p14:creationId xmlns:p14="http://schemas.microsoft.com/office/powerpoint/2010/main" val="4080961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B1ED6EA-20EC-4480-ABAA-63B4AC7463B5}"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3196592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EAC5F0-6102-4F1A-84AF-D768AA06BA94}"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7163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228F15-EDF7-47CA-8D34-9E6065D31A74}"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192813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EF7AE3-57AA-4A83-A6C8-21A9FDFE5D55}"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976879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36ED3A-2DF1-4083-B8C0-DFB39C7FFFF3}"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2223564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C9883B-C8B9-4C7F-967F-3E50FE12C64B}"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396916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90D0D47-9762-4436-B2D7-8B866EE2E0B3}" type="datetime1">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3524347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9794D9-8C73-4E30-A9F9-113037FA9237}" type="datetime1">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123273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203B6C-6CBB-463D-9A85-FD8F5F815D45}" type="datetime1">
              <a:rPr lang="en-US" smtClean="0"/>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396848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85313F-126A-43ED-B946-A1477F003B94}"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219753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B3AFF0-BE45-44DE-9A7E-F3862A4B0B7C}"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a:p>
        </p:txBody>
      </p:sp>
    </p:spTree>
    <p:extLst>
      <p:ext uri="{BB962C8B-B14F-4D97-AF65-F5344CB8AC3E}">
        <p14:creationId xmlns:p14="http://schemas.microsoft.com/office/powerpoint/2010/main" val="26481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11B58-EF32-4E3E-B489-9A0CE59D7D23}" type="datetime1">
              <a:rPr lang="en-US" smtClean="0"/>
              <a:t>1/24/2019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46623-C34D-4B2C-BEF2-8EB426E982AD}" type="slidenum">
              <a:rPr lang="en-US" smtClean="0"/>
              <a:t>‹#›</a:t>
            </a:fld>
            <a:endParaRPr lang="en-US"/>
          </a:p>
        </p:txBody>
      </p:sp>
    </p:spTree>
    <p:extLst>
      <p:ext uri="{BB962C8B-B14F-4D97-AF65-F5344CB8AC3E}">
        <p14:creationId xmlns:p14="http://schemas.microsoft.com/office/powerpoint/2010/main" val="1794871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South Carolina Department of Mental Health</a:t>
            </a:r>
            <a:endParaRPr lang="en-US" dirty="0"/>
          </a:p>
        </p:txBody>
      </p:sp>
      <p:sp>
        <p:nvSpPr>
          <p:cNvPr id="3" name="Subtitle 2"/>
          <p:cNvSpPr>
            <a:spLocks noGrp="1"/>
          </p:cNvSpPr>
          <p:nvPr>
            <p:ph type="subTitle" idx="1"/>
          </p:nvPr>
        </p:nvSpPr>
        <p:spPr>
          <a:xfrm>
            <a:off x="1524000" y="3602038"/>
            <a:ext cx="9144000" cy="2754312"/>
          </a:xfrm>
        </p:spPr>
        <p:txBody>
          <a:bodyPr>
            <a:normAutofit/>
          </a:bodyPr>
          <a:lstStyle/>
          <a:p>
            <a:r>
              <a:rPr lang="en-US" dirty="0"/>
              <a:t>FY 2019-20 Budget </a:t>
            </a:r>
            <a:r>
              <a:rPr lang="en-US" dirty="0" smtClean="0"/>
              <a:t>Hearing</a:t>
            </a:r>
          </a:p>
          <a:p>
            <a:r>
              <a:rPr lang="en-US" dirty="0" smtClean="0"/>
              <a:t>Summary Brief</a:t>
            </a:r>
          </a:p>
          <a:p>
            <a:r>
              <a:rPr lang="en-US" dirty="0"/>
              <a:t>South Carolina House of Representatives</a:t>
            </a:r>
          </a:p>
          <a:p>
            <a:r>
              <a:rPr lang="en-US" dirty="0"/>
              <a:t>Ways and Means Committee</a:t>
            </a:r>
          </a:p>
          <a:p>
            <a:r>
              <a:rPr lang="en-US" dirty="0"/>
              <a:t>Healthcare Subcommittee</a:t>
            </a:r>
          </a:p>
          <a:p>
            <a:r>
              <a:rPr lang="en-US" dirty="0"/>
              <a:t>February 5, 2019</a:t>
            </a:r>
          </a:p>
        </p:txBody>
      </p:sp>
      <p:sp>
        <p:nvSpPr>
          <p:cNvPr id="4" name="Slide Number Placeholder 3"/>
          <p:cNvSpPr>
            <a:spLocks noGrp="1"/>
          </p:cNvSpPr>
          <p:nvPr>
            <p:ph type="sldNum" sz="quarter" idx="12"/>
          </p:nvPr>
        </p:nvSpPr>
        <p:spPr/>
        <p:txBody>
          <a:bodyPr/>
          <a:lstStyle/>
          <a:p>
            <a:fld id="{A1D46623-C34D-4B2C-BEF2-8EB426E982AD}" type="slidenum">
              <a:rPr lang="en-US" smtClean="0"/>
              <a:t>1</a:t>
            </a:fld>
            <a:endParaRPr lang="en-US"/>
          </a:p>
        </p:txBody>
      </p:sp>
    </p:spTree>
    <p:extLst>
      <p:ext uri="{BB962C8B-B14F-4D97-AF65-F5344CB8AC3E}">
        <p14:creationId xmlns:p14="http://schemas.microsoft.com/office/powerpoint/2010/main" val="3768496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2 - Recurring Budget Request</a:t>
            </a:r>
            <a:endParaRPr lang="en-US" dirty="0"/>
          </a:p>
        </p:txBody>
      </p:sp>
      <p:sp>
        <p:nvSpPr>
          <p:cNvPr id="3" name="Content Placeholder 2"/>
          <p:cNvSpPr>
            <a:spLocks noGrp="1"/>
          </p:cNvSpPr>
          <p:nvPr>
            <p:ph idx="1"/>
          </p:nvPr>
        </p:nvSpPr>
        <p:spPr/>
        <p:txBody>
          <a:bodyPr>
            <a:normAutofit/>
          </a:bodyPr>
          <a:lstStyle/>
          <a:p>
            <a:pPr algn="just"/>
            <a:r>
              <a:rPr lang="en-US" dirty="0" smtClean="0"/>
              <a:t>Crisis Stabilization Units						$1,000,000</a:t>
            </a:r>
          </a:p>
          <a:p>
            <a:pPr lvl="1" algn="just"/>
            <a:r>
              <a:rPr lang="en-US" dirty="0"/>
              <a:t>Justification: The requested funds would enable the agency to continue to partner with local hospitals and other community officials to increase residential crisis stabilization programs beyond the four (4) currently in existence or in the planning stages. Such programs help divert individuals in a psychiatric crisis who can be safely cared for outside of a hospital emergency department</a:t>
            </a:r>
            <a:r>
              <a:rPr lang="en-US" dirty="0" smtClean="0"/>
              <a:t>.</a:t>
            </a:r>
          </a:p>
          <a:p>
            <a:pPr lvl="1" algn="just"/>
            <a:r>
              <a:rPr lang="en-US" dirty="0" smtClean="0"/>
              <a:t>Methodology: </a:t>
            </a:r>
            <a:r>
              <a:rPr lang="en-US" dirty="0"/>
              <a:t>The request for funding is based on an estimate of the total funds required to meet the financial obligation.</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10</a:t>
            </a:fld>
            <a:endParaRPr lang="en-US"/>
          </a:p>
        </p:txBody>
      </p:sp>
    </p:spTree>
    <p:extLst>
      <p:ext uri="{BB962C8B-B14F-4D97-AF65-F5344CB8AC3E}">
        <p14:creationId xmlns:p14="http://schemas.microsoft.com/office/powerpoint/2010/main" val="4014938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3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Improving Local Access							$1,000,000</a:t>
            </a:r>
          </a:p>
          <a:p>
            <a:pPr lvl="1" algn="just"/>
            <a:r>
              <a:rPr lang="en-US" dirty="0"/>
              <a:t>Justification: Patients in need of psychiatric hospitalization generally are best served if they can be hospitalized as close to their homes and families as possible. Receiving hospital services locally enables patients to maintain contact with family and other existing community support systems, and frequently results in shorter lengths of </a:t>
            </a:r>
            <a:r>
              <a:rPr lang="en-US" dirty="0" smtClean="0"/>
              <a:t>stay. Hospitalizing </a:t>
            </a:r>
            <a:r>
              <a:rPr lang="en-US" dirty="0"/>
              <a:t>patients in need of emergency admission locally also reduces the transportation requirements for local law enforcement and improves safety for both the patient and law enforcement </a:t>
            </a:r>
            <a:r>
              <a:rPr lang="en-US" dirty="0" smtClean="0"/>
              <a:t>officers. The </a:t>
            </a:r>
            <a:r>
              <a:rPr lang="en-US" dirty="0"/>
              <a:t>requested funds would enable SCDMH to identify 2 or 3 willing community hospitals with which to pilot the establishment of small psychiatric units for patients in a psychiatric crisis needing stabilization in a hospital setting. The funds would enable the Department to purchase a minimum of 1,535 bed days for uninsured </a:t>
            </a:r>
            <a:r>
              <a:rPr lang="en-US" dirty="0" smtClean="0"/>
              <a:t>patients. Current </a:t>
            </a:r>
            <a:r>
              <a:rPr lang="en-US" dirty="0"/>
              <a:t>State Health Plan provisions permit hospitals partnering with SCDMH to receive a Certificate of Need for a small number of psychiatric beds designated for crisis </a:t>
            </a:r>
            <a:r>
              <a:rPr lang="en-US" dirty="0" smtClean="0"/>
              <a:t>stabilization. The </a:t>
            </a:r>
            <a:r>
              <a:rPr lang="en-US" dirty="0"/>
              <a:t>goals of the pilot units would be to demonstrate: </a:t>
            </a:r>
          </a:p>
          <a:p>
            <a:pPr lvl="2" algn="just"/>
            <a:r>
              <a:rPr lang="en-US" dirty="0"/>
              <a:t>An increase in the number of community hospitals with psychiatric beds able to provide short-term acute care for psychiatric admissions; </a:t>
            </a:r>
          </a:p>
          <a:p>
            <a:pPr lvl="2" algn="just"/>
            <a:r>
              <a:rPr lang="en-US" dirty="0"/>
              <a:t>Improvement in the timeliness of admission for patients presenting in hospital emergency departments in need of psychiatric hospitalization; </a:t>
            </a:r>
          </a:p>
          <a:p>
            <a:pPr lvl="2" algn="just"/>
            <a:r>
              <a:rPr lang="en-US" dirty="0"/>
              <a:t>Reductions in the lengths of stay for patients needing psychiatric hospitalization, both in emergency departments and following admission; and </a:t>
            </a:r>
          </a:p>
          <a:p>
            <a:pPr lvl="2" algn="just"/>
            <a:r>
              <a:rPr lang="en-US" dirty="0"/>
              <a:t>Reductions in the demands on local law enforcement agencies for out-of-county transports of patients requiring an involuntary emergency admission</a:t>
            </a:r>
            <a:r>
              <a:rPr lang="en-US" dirty="0" smtClean="0"/>
              <a:t>.</a:t>
            </a:r>
          </a:p>
          <a:p>
            <a:pPr lvl="1" algn="just"/>
            <a:r>
              <a:rPr lang="en-US" dirty="0" smtClean="0"/>
              <a:t>Methodology: </a:t>
            </a:r>
            <a:r>
              <a:rPr lang="en-US" dirty="0"/>
              <a:t>The request for funding is based on an estimate of the total funds required to meet the financial obligation.</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11</a:t>
            </a:fld>
            <a:endParaRPr lang="en-US"/>
          </a:p>
        </p:txBody>
      </p:sp>
    </p:spTree>
    <p:extLst>
      <p:ext uri="{BB962C8B-B14F-4D97-AF65-F5344CB8AC3E}">
        <p14:creationId xmlns:p14="http://schemas.microsoft.com/office/powerpoint/2010/main" val="359684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4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a:bodyPr>
          <a:lstStyle/>
          <a:p>
            <a:pPr algn="just"/>
            <a:r>
              <a:rPr lang="en-US" dirty="0" smtClean="0"/>
              <a:t>Sexually Violent Predator Treatment Program		$481,974</a:t>
            </a:r>
          </a:p>
          <a:p>
            <a:pPr lvl="1" algn="just"/>
            <a:r>
              <a:rPr lang="en-US" dirty="0"/>
              <a:t>Justification: The requested amount would enable the Department to fund a CPI increase for its contractor operating its Sexually Violent Predator Treatment Program (SVPTP</a:t>
            </a:r>
            <a:r>
              <a:rPr lang="en-US" dirty="0" smtClean="0"/>
              <a:t>). The </a:t>
            </a:r>
            <a:r>
              <a:rPr lang="en-US" dirty="0"/>
              <a:t>contractor’s labor, pharmacy and medical costs have all been increasing. </a:t>
            </a:r>
            <a:endParaRPr lang="en-US" dirty="0" smtClean="0"/>
          </a:p>
          <a:p>
            <a:pPr lvl="1" algn="just"/>
            <a:r>
              <a:rPr lang="en-US" dirty="0" smtClean="0"/>
              <a:t>Methodology: </a:t>
            </a:r>
            <a:r>
              <a:rPr lang="en-US" dirty="0"/>
              <a:t>The request is based on an assumed Southeast Medical CPI of 3% and estimate of the cost per resident of a census which is projected to increase by 12 additional residents</a:t>
            </a:r>
            <a:r>
              <a:rPr lang="en-US" dirty="0" smtClean="0"/>
              <a:t>.</a:t>
            </a:r>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12</a:t>
            </a:fld>
            <a:endParaRPr lang="en-US"/>
          </a:p>
        </p:txBody>
      </p:sp>
    </p:spTree>
    <p:extLst>
      <p:ext uri="{BB962C8B-B14F-4D97-AF65-F5344CB8AC3E}">
        <p14:creationId xmlns:p14="http://schemas.microsoft.com/office/powerpoint/2010/main" val="681330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5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a:bodyPr>
          <a:lstStyle/>
          <a:p>
            <a:pPr algn="just"/>
            <a:r>
              <a:rPr lang="en-US" dirty="0" smtClean="0"/>
              <a:t>Contractual Adjustment – Inpatient Services		$1,334,424</a:t>
            </a:r>
          </a:p>
          <a:p>
            <a:pPr lvl="1" algn="just"/>
            <a:r>
              <a:rPr lang="en-US" dirty="0"/>
              <a:t>Justification: The requested amount represents expected contractual obligations in FY2020 related to CPI adjustments for the Department’s forensics program and veterans’ nursing homes: Forensics (CPI): $604,481; Contracted Veterans Nursing Homes (CPI): $361,387 and $368,556</a:t>
            </a:r>
            <a:r>
              <a:rPr lang="en-US" dirty="0" smtClean="0"/>
              <a:t>.</a:t>
            </a:r>
          </a:p>
          <a:p>
            <a:pPr lvl="1" algn="just"/>
            <a:r>
              <a:rPr lang="en-US" dirty="0" smtClean="0"/>
              <a:t>Methodology: </a:t>
            </a:r>
            <a:r>
              <a:rPr lang="en-US" dirty="0"/>
              <a:t>This request is based on an approximation of FY2020 contractual obligations</a:t>
            </a:r>
            <a:r>
              <a:rPr lang="en-US" dirty="0" smtClean="0"/>
              <a:t>.</a:t>
            </a:r>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13</a:t>
            </a:fld>
            <a:endParaRPr lang="en-US"/>
          </a:p>
        </p:txBody>
      </p:sp>
    </p:spTree>
    <p:extLst>
      <p:ext uri="{BB962C8B-B14F-4D97-AF65-F5344CB8AC3E}">
        <p14:creationId xmlns:p14="http://schemas.microsoft.com/office/powerpoint/2010/main" val="3594015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6</a:t>
            </a:r>
            <a:r>
              <a:rPr lang="en-US" dirty="0" smtClean="0"/>
              <a:t>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a:bodyPr>
          <a:lstStyle/>
          <a:p>
            <a:pPr algn="just"/>
            <a:r>
              <a:rPr lang="en-US" dirty="0" smtClean="0"/>
              <a:t>School Mental Health Services				$1,250,000</a:t>
            </a:r>
          </a:p>
          <a:p>
            <a:pPr lvl="1" algn="just"/>
            <a:r>
              <a:rPr lang="en-US" dirty="0"/>
              <a:t>Justification: SCDMH school mental health services improve access to needed mental health services for children and their families</a:t>
            </a:r>
            <a:r>
              <a:rPr lang="en-US" dirty="0" smtClean="0"/>
              <a:t>. </a:t>
            </a:r>
            <a:r>
              <a:rPr lang="en-US" dirty="0"/>
              <a:t>A shared goal of SCDMH and the Department of Education is to have school mental health therapists serving the students and families in every public school by 2022</a:t>
            </a:r>
            <a:r>
              <a:rPr lang="en-US" dirty="0" smtClean="0"/>
              <a:t>.</a:t>
            </a:r>
          </a:p>
          <a:p>
            <a:pPr lvl="1" algn="just"/>
            <a:r>
              <a:rPr lang="en-US" dirty="0" smtClean="0"/>
              <a:t>Methodology: </a:t>
            </a:r>
            <a:r>
              <a:rPr lang="en-US" dirty="0"/>
              <a:t>The requested funding would enable the agency to increase by at least 50 the number of school mental health therapists based on the average State support needed to sustain a position being $25,000 per school-based therapist</a:t>
            </a:r>
            <a:r>
              <a:rPr lang="en-US" dirty="0" smtClean="0"/>
              <a:t>.</a:t>
            </a:r>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14</a:t>
            </a:fld>
            <a:endParaRPr lang="en-US"/>
          </a:p>
        </p:txBody>
      </p:sp>
    </p:spTree>
    <p:extLst>
      <p:ext uri="{BB962C8B-B14F-4D97-AF65-F5344CB8AC3E}">
        <p14:creationId xmlns:p14="http://schemas.microsoft.com/office/powerpoint/2010/main" val="3886941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7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Psychiatric Medical Services					$1,394,000</a:t>
            </a:r>
          </a:p>
          <a:p>
            <a:pPr lvl="1" algn="just"/>
            <a:r>
              <a:rPr lang="en-US" dirty="0"/>
              <a:t>Justification: The requested funding will support recruitment and retention for psychiatrists, psychiatric Advanced Practice Nurses (APRNs) and Physician Assistants (PAs</a:t>
            </a:r>
            <a:r>
              <a:rPr lang="en-US" dirty="0" smtClean="0"/>
              <a:t>). SCDMH </a:t>
            </a:r>
            <a:r>
              <a:rPr lang="en-US" dirty="0"/>
              <a:t>is committed to providing outstanding mental health services to residents of this state. The Statewide and nationwide shortages of psychiatrists has already adversely affected a number of State agencies. </a:t>
            </a:r>
            <a:r>
              <a:rPr lang="en-US" dirty="0" smtClean="0"/>
              <a:t>In </a:t>
            </a:r>
            <a:r>
              <a:rPr lang="en-US" dirty="0"/>
              <a:t>addition to its hospitals, the Department has 60 community mental health clinics throughout South Carolina. The Department’s use of telehealth technology has enabled it to more efficiently and effectively use its limited number of psychiatrists by doing away with the need for its psychiatrists to travel between the Agency’s multiple outpatient locations. Utilizing Advanced Practice Nurses (APRNs) and Physician Assistants (PAs) with the authority to prescribe medication under the supervision of a psychiatrist is another established method that SCDMH has been pursuing to serve the increasing numbers of citizens in need of psychiatric care</a:t>
            </a:r>
            <a:r>
              <a:rPr lang="en-US" dirty="0" smtClean="0"/>
              <a:t>.</a:t>
            </a:r>
          </a:p>
          <a:p>
            <a:pPr lvl="1" algn="just"/>
            <a:r>
              <a:rPr lang="en-US" dirty="0" smtClean="0"/>
              <a:t>Methodology: </a:t>
            </a:r>
            <a:r>
              <a:rPr lang="en-US" dirty="0"/>
              <a:t>While technology has been helpful, market competition for psychiatrists, psychiatric APRNs and PAs has reached the point where SCDMH must increase compensation for these scarce professionals in order to recruit and retain a sufficient number to meet the growing demand and sustain its effective public mental health system. </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15</a:t>
            </a:fld>
            <a:endParaRPr lang="en-US"/>
          </a:p>
        </p:txBody>
      </p:sp>
    </p:spTree>
    <p:extLst>
      <p:ext uri="{BB962C8B-B14F-4D97-AF65-F5344CB8AC3E}">
        <p14:creationId xmlns:p14="http://schemas.microsoft.com/office/powerpoint/2010/main" val="254371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8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First Episode Psychosis (FEP) Programs				$</a:t>
            </a:r>
            <a:r>
              <a:rPr lang="en-US" dirty="0"/>
              <a:t>6</a:t>
            </a:r>
            <a:r>
              <a:rPr lang="en-US" dirty="0" smtClean="0"/>
              <a:t>00,000</a:t>
            </a:r>
          </a:p>
          <a:p>
            <a:pPr lvl="1" algn="just"/>
            <a:r>
              <a:rPr lang="en-US" dirty="0"/>
              <a:t>Justification: The first symptoms of psychotic disorders typically manifest in individuals between the ages of 16 and 25. Young adults are a challenging population to engage and stay in treatment. FEP programs are 2 year intensive programs with small caseloads using a person-centered team approach. Also known as “Coordinated Specialty Care,” FEP programs are aimed at guiding young adults experiencing psychosis (and their families) toward mental, physical and functional </a:t>
            </a:r>
            <a:r>
              <a:rPr lang="en-US" dirty="0" smtClean="0"/>
              <a:t>health. Studies </a:t>
            </a:r>
            <a:r>
              <a:rPr lang="en-US" dirty="0"/>
              <a:t>have shown that Coordinated Specialty Care programs improve treatment engagement and adherence and substantially reduce the likelihood that patients’ psychotic disorders will lead to long-term disability. The majority of patients are able to stay in school or remain employed, and remain connected to family, friends and social supports. Correspondingly, patients’ use of emergency services, such as hospital Emergency Departments and calls to law enforcement is significantly </a:t>
            </a:r>
            <a:r>
              <a:rPr lang="en-US" dirty="0" smtClean="0"/>
              <a:t>reduced. Despite </a:t>
            </a:r>
            <a:r>
              <a:rPr lang="en-US" dirty="0"/>
              <a:t>the clear benefits of these programs for patients and for reducing long-term care costs, neither public nor private insurance currently reimburse many of the services provided by Coordinated Specialty Care programs. </a:t>
            </a:r>
            <a:endParaRPr lang="en-US" dirty="0" smtClean="0"/>
          </a:p>
          <a:p>
            <a:pPr lvl="1" algn="just"/>
            <a:r>
              <a:rPr lang="en-US" dirty="0" smtClean="0"/>
              <a:t>Methodology: </a:t>
            </a:r>
            <a:r>
              <a:rPr lang="en-US" dirty="0"/>
              <a:t>Funds will support two (2) programs for individuals who have experienced the early onset of a psychotic disorder, such as Schizophrenia. </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16</a:t>
            </a:fld>
            <a:endParaRPr lang="en-US"/>
          </a:p>
        </p:txBody>
      </p:sp>
    </p:spTree>
    <p:extLst>
      <p:ext uri="{BB962C8B-B14F-4D97-AF65-F5344CB8AC3E}">
        <p14:creationId xmlns:p14="http://schemas.microsoft.com/office/powerpoint/2010/main" val="793151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9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Additional Community Supportive Housing				$2,400,000</a:t>
            </a:r>
          </a:p>
          <a:p>
            <a:pPr lvl="1" algn="just"/>
            <a:r>
              <a:rPr lang="en-US" dirty="0"/>
              <a:t>Justification: SCDMH has a long history of making efforts to foster more supportive community housing for its patients, including permanent independent housing. Appropriate housing is often the single biggest factor in determining whether a patient with serious psychiatric impairments is able to remain successful in their recovery in the </a:t>
            </a:r>
            <a:r>
              <a:rPr lang="en-US" dirty="0" smtClean="0"/>
              <a:t>community. The </a:t>
            </a:r>
            <a:r>
              <a:rPr lang="en-US" dirty="0"/>
              <a:t>Department since 1990 has funded various types of supported community housing, recognizing that patients are individuals whose support needs differ, and includes:</a:t>
            </a:r>
          </a:p>
          <a:p>
            <a:pPr lvl="2" algn="just"/>
            <a:r>
              <a:rPr lang="en-US" dirty="0"/>
              <a:t>Homeshare;</a:t>
            </a:r>
          </a:p>
          <a:p>
            <a:pPr lvl="2" algn="just"/>
            <a:r>
              <a:rPr lang="en-US" dirty="0"/>
              <a:t>Community Residential Care Facilities (CRCFs);</a:t>
            </a:r>
          </a:p>
          <a:p>
            <a:pPr lvl="2" algn="just"/>
            <a:r>
              <a:rPr lang="en-US" dirty="0"/>
              <a:t>Supported apartments.</a:t>
            </a:r>
          </a:p>
          <a:p>
            <a:pPr marL="690563" lvl="1" indent="0" algn="just">
              <a:buNone/>
            </a:pPr>
            <a:r>
              <a:rPr lang="en-US" dirty="0" smtClean="0"/>
              <a:t>Funds </a:t>
            </a:r>
            <a:r>
              <a:rPr lang="en-US" dirty="0"/>
              <a:t>will be used to expand all types of supported community housing options for long-term patients who have presented as discharge challenges at Bryan Psychiatric Hospital -- both civil and forensic patients -- as well as Harris Psychiatric Hospital. </a:t>
            </a:r>
            <a:r>
              <a:rPr lang="en-US" dirty="0" smtClean="0"/>
              <a:t>Goal </a:t>
            </a:r>
            <a:r>
              <a:rPr lang="en-US" dirty="0"/>
              <a:t>would be to increase availability of CRCF beds as well as Homeshare settings and supported </a:t>
            </a:r>
            <a:r>
              <a:rPr lang="en-US" dirty="0" smtClean="0"/>
              <a:t>apartments. Funds </a:t>
            </a:r>
            <a:r>
              <a:rPr lang="en-US" dirty="0"/>
              <a:t>would also be used for rental assistance in supported apartments and for transitioning patients into independent </a:t>
            </a:r>
            <a:r>
              <a:rPr lang="en-US" dirty="0" smtClean="0"/>
              <a:t>living. The </a:t>
            </a:r>
            <a:r>
              <a:rPr lang="en-US" dirty="0"/>
              <a:t>expected outcomes will be reduced lengths of hospitalization and longer, hopefully permanent, community </a:t>
            </a:r>
            <a:r>
              <a:rPr lang="en-US" dirty="0" smtClean="0"/>
              <a:t>tenure. Successful </a:t>
            </a:r>
            <a:r>
              <a:rPr lang="en-US" dirty="0"/>
              <a:t>discharges of long-term patients will also result in additional inpatient capacity as lower lengths of stay and bed turnover will result in increased bed availability for new patients in need of hospitalization.</a:t>
            </a:r>
            <a:endParaRPr lang="en-US" dirty="0" smtClean="0"/>
          </a:p>
          <a:p>
            <a:pPr lvl="1" algn="just"/>
            <a:r>
              <a:rPr lang="en-US" dirty="0" smtClean="0"/>
              <a:t>Methodology: </a:t>
            </a:r>
            <a:r>
              <a:rPr lang="en-US" dirty="0"/>
              <a:t>The request for funding is based on an estimate of the total funds required to support the scope of this program.</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17</a:t>
            </a:fld>
            <a:endParaRPr lang="en-US"/>
          </a:p>
        </p:txBody>
      </p:sp>
    </p:spTree>
    <p:extLst>
      <p:ext uri="{BB962C8B-B14F-4D97-AF65-F5344CB8AC3E}">
        <p14:creationId xmlns:p14="http://schemas.microsoft.com/office/powerpoint/2010/main" val="1906082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10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a:bodyPr>
          <a:lstStyle/>
          <a:p>
            <a:pPr algn="just"/>
            <a:r>
              <a:rPr lang="en-US" dirty="0" smtClean="0"/>
              <a:t>Information Technology						$2,600,000</a:t>
            </a:r>
          </a:p>
          <a:p>
            <a:pPr lvl="1" algn="just"/>
            <a:r>
              <a:rPr lang="en-US" dirty="0"/>
              <a:t>Justification: The requested funds will replace one-time funds to support the Department’s operations, including its expanding telepsychiatry network, its Inpatient Services and Community Mental Health Services electronic health records, information technology support, and its network infrastructure support, including contractual services maintenance, software product costs, training, and funds associated with vacant and requested Information Technology staff positions.</a:t>
            </a:r>
            <a:r>
              <a:rPr lang="en-US" b="1" dirty="0"/>
              <a:t> </a:t>
            </a:r>
            <a:endParaRPr lang="en-US" dirty="0" smtClean="0"/>
          </a:p>
          <a:p>
            <a:pPr lvl="1" algn="just"/>
            <a:r>
              <a:rPr lang="en-US" dirty="0" smtClean="0"/>
              <a:t>Methodology: </a:t>
            </a:r>
            <a:r>
              <a:rPr lang="en-US" dirty="0"/>
              <a:t>This request is considered in the Department’s annual information technology and security plans. This request includes consultation with the Department of Administration in its development</a:t>
            </a:r>
            <a:r>
              <a:rPr lang="en-US" dirty="0" smtClean="0"/>
              <a:t>.</a:t>
            </a:r>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18</a:t>
            </a:fld>
            <a:endParaRPr lang="en-US"/>
          </a:p>
        </p:txBody>
      </p:sp>
    </p:spTree>
    <p:extLst>
      <p:ext uri="{BB962C8B-B14F-4D97-AF65-F5344CB8AC3E}">
        <p14:creationId xmlns:p14="http://schemas.microsoft.com/office/powerpoint/2010/main" val="2871140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11 </a:t>
            </a:r>
            <a:r>
              <a:rPr lang="en-US" dirty="0"/>
              <a:t>- Recurring </a:t>
            </a:r>
            <a:r>
              <a:rPr lang="en-US" dirty="0" smtClean="0"/>
              <a:t>Budget Request</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DMH Crime Victims Counseling Support					$1,750,000</a:t>
            </a:r>
          </a:p>
          <a:p>
            <a:pPr lvl="1" algn="just"/>
            <a:r>
              <a:rPr lang="en-US" dirty="0"/>
              <a:t>Justification: The program would be based on a successful partnership between mental health and law enforcement agencies in Charleston and Dorchester </a:t>
            </a:r>
            <a:r>
              <a:rPr lang="en-US" dirty="0" smtClean="0"/>
              <a:t>counties. In </a:t>
            </a:r>
            <a:r>
              <a:rPr lang="en-US" dirty="0"/>
              <a:t>2014, the Department’s Charleston Dorchester mental health center embedded a MHP in the Charleston Police Department’s headquarters to create a “Family Violence Unit.” The purpose of the Unit was to immediately respond to domestic violence scenes and to screen children witnessing violence for mental health needs related to the potentially traumatic event. Therapy services are offered to 100% of the victims at the time of the first meeting/intervention. </a:t>
            </a:r>
            <a:r>
              <a:rPr lang="en-US" dirty="0" smtClean="0"/>
              <a:t>The </a:t>
            </a:r>
            <a:r>
              <a:rPr lang="en-US" dirty="0"/>
              <a:t>Family Violence Unit was modeled after a similar project in New Haven, Connecticut addressing the needs of children who were present when police responded to domestic violence in the home. </a:t>
            </a:r>
            <a:r>
              <a:rPr lang="en-US" dirty="0" smtClean="0"/>
              <a:t>A </a:t>
            </a:r>
            <a:r>
              <a:rPr lang="en-US" dirty="0"/>
              <a:t>high percentage of children exposed to domestic violence are removed by the Department of Social Services (DSS). Over the past three years, in cases in which the Family Violence Unit responds, families are more likely to contact police regarding further incidents involving violence, families feel safer and more positive about the police, and families are more likely to engage in mental health treatment and other family support services. </a:t>
            </a:r>
            <a:r>
              <a:rPr lang="en-US" dirty="0" smtClean="0"/>
              <a:t>The </a:t>
            </a:r>
            <a:r>
              <a:rPr lang="en-US" dirty="0"/>
              <a:t>MHPs stationed on-site at the Police/Sheriff’s Departments will provide mental health assessments and evidence-based Trauma-Informed therapy for victims. The therapists may also participate in weekly case reviews where their input is presented regarding the ongoing investigation of child abuse cases, if applicable. Detectives will be able to regularly staff a variety of victim cases with the MHP for guidance</a:t>
            </a:r>
            <a:r>
              <a:rPr lang="en-US" dirty="0" smtClean="0"/>
              <a:t>.</a:t>
            </a:r>
          </a:p>
          <a:p>
            <a:pPr lvl="1" algn="just"/>
            <a:r>
              <a:rPr lang="en-US" dirty="0" smtClean="0"/>
              <a:t>Methodology: </a:t>
            </a:r>
            <a:r>
              <a:rPr lang="en-US" dirty="0"/>
              <a:t>The funds would be used to station 20 SCDMH Mental Health Professionals (MHPs) in South Carolina police and sheriffs’ departments to provide direct services to adult and child victims of domestic violence. </a:t>
            </a:r>
            <a:endParaRPr lang="en-US" dirty="0" smtClean="0"/>
          </a:p>
          <a:p>
            <a:pPr lvl="1" algn="just"/>
            <a:r>
              <a:rPr lang="en-US" dirty="0" smtClean="0"/>
              <a:t>Potential Offsets: </a:t>
            </a:r>
            <a:r>
              <a:rPr lang="en-US" dirty="0"/>
              <a:t>No potential offsets.</a:t>
            </a: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19</a:t>
            </a:fld>
            <a:endParaRPr lang="en-US"/>
          </a:p>
        </p:txBody>
      </p:sp>
    </p:spTree>
    <p:extLst>
      <p:ext uri="{BB962C8B-B14F-4D97-AF65-F5344CB8AC3E}">
        <p14:creationId xmlns:p14="http://schemas.microsoft.com/office/powerpoint/2010/main" val="1161195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FY2019-20 Budget Hearing</a:t>
            </a:r>
            <a:br>
              <a:rPr lang="en-US" dirty="0" smtClean="0"/>
            </a:br>
            <a:r>
              <a:rPr lang="en-US" sz="2800" dirty="0" smtClean="0"/>
              <a:t>Summary of Contents</a:t>
            </a:r>
            <a:endParaRPr lang="en-US" dirty="0"/>
          </a:p>
        </p:txBody>
      </p:sp>
      <p:sp>
        <p:nvSpPr>
          <p:cNvPr id="3" name="Content Placeholder 2"/>
          <p:cNvSpPr>
            <a:spLocks noGrp="1"/>
          </p:cNvSpPr>
          <p:nvPr>
            <p:ph idx="1"/>
          </p:nvPr>
        </p:nvSpPr>
        <p:spPr>
          <a:xfrm>
            <a:off x="838200" y="1690688"/>
            <a:ext cx="10824556" cy="5030787"/>
          </a:xfrm>
        </p:spPr>
        <p:txBody>
          <a:bodyPr>
            <a:normAutofit/>
          </a:bodyPr>
          <a:lstStyle/>
          <a:p>
            <a:pPr marL="0" indent="0">
              <a:buNone/>
            </a:pPr>
            <a:r>
              <a:rPr lang="en-US" sz="2700" dirty="0" smtClean="0"/>
              <a:t>Title Page	……………………………………………………………………………….…………	  1</a:t>
            </a:r>
            <a:endParaRPr lang="en-US" sz="2700" dirty="0"/>
          </a:p>
          <a:p>
            <a:pPr marL="0" indent="0">
              <a:buNone/>
            </a:pPr>
            <a:r>
              <a:rPr lang="en-US" sz="2700" dirty="0" smtClean="0"/>
              <a:t>Agency Attendees	……………………………………………………………………………….	  3</a:t>
            </a:r>
          </a:p>
          <a:p>
            <a:pPr marL="0" indent="0">
              <a:buNone/>
            </a:pPr>
            <a:r>
              <a:rPr lang="en-US" sz="2700" dirty="0" smtClean="0"/>
              <a:t>Agency Information	…………………………………………………………………………..…..	  4</a:t>
            </a:r>
            <a:endParaRPr lang="en-US" sz="2700" dirty="0"/>
          </a:p>
          <a:p>
            <a:pPr marL="0" indent="0">
              <a:buNone/>
            </a:pPr>
            <a:r>
              <a:rPr lang="en-US" sz="2700" dirty="0" smtClean="0"/>
              <a:t>Accountability Report Highlights	……………………………………....………………….	  6</a:t>
            </a:r>
          </a:p>
          <a:p>
            <a:pPr marL="0" indent="0">
              <a:buNone/>
            </a:pPr>
            <a:r>
              <a:rPr lang="en-US" sz="2700" dirty="0" smtClean="0"/>
              <a:t>Current Year “New” Funding	………………….……………….….………………..…	</a:t>
            </a:r>
            <a:r>
              <a:rPr lang="en-US" sz="2700" dirty="0"/>
              <a:t> </a:t>
            </a:r>
            <a:r>
              <a:rPr lang="en-US" sz="2700" dirty="0" smtClean="0"/>
              <a:t> 7</a:t>
            </a:r>
          </a:p>
          <a:p>
            <a:pPr marL="0" indent="0">
              <a:buNone/>
            </a:pPr>
            <a:r>
              <a:rPr lang="en-US" sz="2700" dirty="0" smtClean="0"/>
              <a:t>Priorities 1-13	…………………………….………………………………………………...	  9</a:t>
            </a:r>
          </a:p>
          <a:p>
            <a:pPr marL="0" indent="0">
              <a:buNone/>
            </a:pPr>
            <a:r>
              <a:rPr lang="en-US" sz="2700" dirty="0" smtClean="0"/>
              <a:t>Wrap-up	……………………………………………………………………………….........…	22</a:t>
            </a:r>
          </a:p>
          <a:p>
            <a:pPr marL="0" indent="0">
              <a:buNone/>
            </a:pP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2</a:t>
            </a:fld>
            <a:endParaRPr lang="en-US" dirty="0"/>
          </a:p>
        </p:txBody>
      </p:sp>
    </p:spTree>
    <p:extLst>
      <p:ext uri="{BB962C8B-B14F-4D97-AF65-F5344CB8AC3E}">
        <p14:creationId xmlns:p14="http://schemas.microsoft.com/office/powerpoint/2010/main" val="1245541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12 </a:t>
            </a:r>
            <a:r>
              <a:rPr lang="en-US" dirty="0"/>
              <a:t>- Non-Recurring Budget </a:t>
            </a:r>
            <a:r>
              <a:rPr lang="en-US" dirty="0" smtClean="0"/>
              <a:t>Request</a:t>
            </a:r>
            <a:endParaRPr lang="en-US" dirty="0"/>
          </a:p>
        </p:txBody>
      </p:sp>
      <p:sp>
        <p:nvSpPr>
          <p:cNvPr id="3" name="Content Placeholder 2"/>
          <p:cNvSpPr>
            <a:spLocks noGrp="1"/>
          </p:cNvSpPr>
          <p:nvPr>
            <p:ph idx="1"/>
          </p:nvPr>
        </p:nvSpPr>
        <p:spPr/>
        <p:txBody>
          <a:bodyPr>
            <a:normAutofit/>
          </a:bodyPr>
          <a:lstStyle/>
          <a:p>
            <a:r>
              <a:rPr lang="en-US" dirty="0" smtClean="0"/>
              <a:t>Community Mental Health Services – Outpatient EHR 	$4,500,000</a:t>
            </a:r>
          </a:p>
          <a:p>
            <a:pPr lvl="1" algn="just"/>
            <a:r>
              <a:rPr lang="en-US" dirty="0" smtClean="0"/>
              <a:t>Justification: </a:t>
            </a:r>
            <a:r>
              <a:rPr lang="en-US" dirty="0"/>
              <a:t>The requested funds would be used for the procurement of an integrated software solution for SCDMH’s Community Mental Health Centers (CMHC) that will either augment or replace SCDMH’s current billing and electronic medical records software applications and any services associated therewith</a:t>
            </a:r>
            <a:r>
              <a:rPr lang="en-US" dirty="0" smtClean="0"/>
              <a:t>.</a:t>
            </a:r>
          </a:p>
          <a:p>
            <a:pPr lvl="1" algn="just"/>
            <a:r>
              <a:rPr lang="en-US" dirty="0" smtClean="0"/>
              <a:t>Methodology: </a:t>
            </a:r>
            <a:r>
              <a:rPr lang="en-US" dirty="0"/>
              <a:t>The request for funding is based on an estimate of the total funds required to meet the financial obligation. This initial request will fund the first stage of the full implementation of this system. Additional non-recurring funds may be requested in future years as the system is implemented in its entirety.</a:t>
            </a:r>
            <a:endParaRPr lang="en-US" dirty="0" smtClean="0"/>
          </a:p>
          <a:p>
            <a:pPr lvl="1" algn="just"/>
            <a:r>
              <a:rPr lang="en-US" dirty="0" smtClean="0"/>
              <a:t>Potential Offsets: </a:t>
            </a:r>
            <a:r>
              <a:rPr lang="en-US" dirty="0"/>
              <a:t>No potential offsets.</a:t>
            </a:r>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20</a:t>
            </a:fld>
            <a:endParaRPr lang="en-US"/>
          </a:p>
        </p:txBody>
      </p:sp>
    </p:spTree>
    <p:extLst>
      <p:ext uri="{BB962C8B-B14F-4D97-AF65-F5344CB8AC3E}">
        <p14:creationId xmlns:p14="http://schemas.microsoft.com/office/powerpoint/2010/main" val="2057218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a:t>
            </a:r>
            <a:r>
              <a:rPr lang="en-US" dirty="0" smtClean="0"/>
              <a:t>13 </a:t>
            </a:r>
            <a:r>
              <a:rPr lang="en-US" dirty="0"/>
              <a:t>- Capital Budget </a:t>
            </a:r>
            <a:r>
              <a:rPr lang="en-US" dirty="0" smtClean="0"/>
              <a:t>Request</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Suicide Prevention – Ligature Resistant Fixtures				$1,252,786</a:t>
            </a:r>
          </a:p>
          <a:p>
            <a:pPr lvl="1" algn="just"/>
            <a:r>
              <a:rPr lang="en-US" dirty="0" smtClean="0"/>
              <a:t>Justification: </a:t>
            </a:r>
            <a:r>
              <a:rPr lang="en-US" dirty="0"/>
              <a:t>SCDMH’s psychiatric hospitals, G. Werber Bryan Psychiatric Hospital (BPH) in Columbia and Patrick B. Harris Psychiatric Hospital (HPH) in Anderson, are accredited by the Joint Commission and certified by the Centers for Medicaid and Medicare Services (CMS</a:t>
            </a:r>
            <a:r>
              <a:rPr lang="en-US" dirty="0" smtClean="0"/>
              <a:t>). Such </a:t>
            </a:r>
            <a:r>
              <a:rPr lang="en-US" dirty="0"/>
              <a:t>accreditation and certification are not only evidence that the psychiatric hospital services at those facilities meet the highest standards of quality, they enable the Department to bill Medicaid and Medicare for medically necessary services and to qualify for disproportionate share Medicaid payments to offset the cost of the indigent care both facilities </a:t>
            </a:r>
            <a:r>
              <a:rPr lang="en-US" dirty="0" smtClean="0"/>
              <a:t>provide. Recently </a:t>
            </a:r>
            <a:r>
              <a:rPr lang="en-US" dirty="0"/>
              <a:t>both the Joint Commission and CMS, in an effort to prevent suicide in hospitals, promulgated stringent standards requiring hospitals eliminate fixtures that could potentially be used as ligature point, such as door hinges, and standard sink and shower </a:t>
            </a:r>
            <a:r>
              <a:rPr lang="en-US" dirty="0" smtClean="0"/>
              <a:t>fixtures. Both </a:t>
            </a:r>
            <a:r>
              <a:rPr lang="en-US" dirty="0"/>
              <a:t>BPH and HPH are under time deadlines from the Joint Commission and CMS to replace all fixtures in patient areas with ligature resistant fixtures. The funds requested represent the cost to SCDMH of replacing all of these fixtures</a:t>
            </a:r>
            <a:r>
              <a:rPr lang="en-US" dirty="0" smtClean="0"/>
              <a:t>.</a:t>
            </a:r>
          </a:p>
          <a:p>
            <a:pPr lvl="1" algn="just"/>
            <a:r>
              <a:rPr lang="en-US" dirty="0" smtClean="0"/>
              <a:t>Methodology: </a:t>
            </a:r>
            <a:r>
              <a:rPr lang="en-US" dirty="0"/>
              <a:t>This request covers 2 CPIP projects. One for Bryan Psychiatric Hospital and the other for Harris Psychiatric Hospital. The project for Bryan is J12-9755 and was not included on this year’s CPIP. The Bryan project was on the CPIP for last 3 years except this year. The project for Harris was included in this year’s CPIP as year 3 priority 4. Recent Joint Commission Accreditation inspection cited both facilities anti-ligature fixtures as being deficient.</a:t>
            </a:r>
            <a:endParaRPr lang="en-US" dirty="0" smtClean="0"/>
          </a:p>
          <a:p>
            <a:pPr lvl="1" algn="just"/>
            <a:r>
              <a:rPr lang="en-US" dirty="0" smtClean="0"/>
              <a:t>Potential Offsets: </a:t>
            </a:r>
            <a:r>
              <a:rPr lang="en-US" dirty="0"/>
              <a:t>Three of the 6 lodges at the Bryan facility have already been completed using Capital Improvement &amp; Maintenance Funds totaling $465,000. A budget increase will be requested for the remaining lodges in the amount of $600,000.  The Harris facility has 6 lodges that have had nothing done and an A1 Phase I has been submitted using Capital Improvement &amp; Maintenance Funds. </a:t>
            </a:r>
            <a:r>
              <a:rPr lang="en-US" dirty="0" smtClean="0"/>
              <a:t>The </a:t>
            </a:r>
            <a:r>
              <a:rPr lang="en-US" dirty="0"/>
              <a:t>project, once complete, should not impact the normal operation costs of the facilities.  The cost savings will be seen in keeping the facility certification so that Medicaid/Medicare revenue can be claimed. SCDMH should have 20+ years of service from these improvements.</a:t>
            </a:r>
          </a:p>
        </p:txBody>
      </p:sp>
      <p:sp>
        <p:nvSpPr>
          <p:cNvPr id="4" name="Slide Number Placeholder 3"/>
          <p:cNvSpPr>
            <a:spLocks noGrp="1"/>
          </p:cNvSpPr>
          <p:nvPr>
            <p:ph type="sldNum" sz="quarter" idx="12"/>
          </p:nvPr>
        </p:nvSpPr>
        <p:spPr/>
        <p:txBody>
          <a:bodyPr/>
          <a:lstStyle/>
          <a:p>
            <a:fld id="{A1D46623-C34D-4B2C-BEF2-8EB426E982AD}" type="slidenum">
              <a:rPr lang="en-US" smtClean="0"/>
              <a:t>21</a:t>
            </a:fld>
            <a:endParaRPr lang="en-US"/>
          </a:p>
        </p:txBody>
      </p:sp>
    </p:spTree>
    <p:extLst>
      <p:ext uri="{BB962C8B-B14F-4D97-AF65-F5344CB8AC3E}">
        <p14:creationId xmlns:p14="http://schemas.microsoft.com/office/powerpoint/2010/main" val="572815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Wrap-up</a:t>
            </a:r>
            <a:endParaRPr lang="en-US" dirty="0"/>
          </a:p>
        </p:txBody>
      </p:sp>
      <p:sp>
        <p:nvSpPr>
          <p:cNvPr id="3" name="Content Placeholder 2"/>
          <p:cNvSpPr>
            <a:spLocks noGrp="1"/>
          </p:cNvSpPr>
          <p:nvPr>
            <p:ph idx="1"/>
          </p:nvPr>
        </p:nvSpPr>
        <p:spPr>
          <a:xfrm>
            <a:off x="838200" y="1825624"/>
            <a:ext cx="10515600" cy="4530725"/>
          </a:xfrm>
        </p:spPr>
        <p:txBody>
          <a:bodyPr>
            <a:normAutofit fontScale="55000" lnSpcReduction="20000"/>
          </a:bodyPr>
          <a:lstStyle/>
          <a:p>
            <a:pPr algn="just"/>
            <a:r>
              <a:rPr lang="en-US" dirty="0"/>
              <a:t>The South Carolina Department of Mental Health has identified several significant challenges that it will encounter in the future. A brief description of each issue is provided below.</a:t>
            </a:r>
          </a:p>
          <a:p>
            <a:pPr lvl="1" algn="just"/>
            <a:r>
              <a:rPr lang="en-US" dirty="0" smtClean="0"/>
              <a:t>Increasing Access to Veterans Nursing Home Beds – Based on a formula promulgated by the Department of Veterans Affairs, there exists in South Carolina the need for additional veterans long-term beds. Title 38, Part 59 provides the total number of allowed State Home beds, which, when netted with the number of current State Home beds (530), indicates a need for an additional 559 veterans nursing home beds.</a:t>
            </a:r>
            <a:endParaRPr lang="en-US" dirty="0"/>
          </a:p>
          <a:p>
            <a:pPr lvl="1" algn="just"/>
            <a:r>
              <a:rPr lang="en-US" dirty="0" smtClean="0"/>
              <a:t>Reducing </a:t>
            </a:r>
            <a:r>
              <a:rPr lang="en-US" dirty="0"/>
              <a:t>the Time for Forensics Admissions – By law, criminal defendants found incompetent to stand trial due to a mental illness must go through a commitment process to a SCDMH hospital. Because of a significant increase in commitment orders, the length of time that defendants must wait for admission substantially increased. As a result, in June, 2016, SCDMH made reducing the wait time for forensic admissions its first priority and developed a multi-faceted Action Plan.</a:t>
            </a:r>
          </a:p>
          <a:p>
            <a:pPr lvl="1" algn="just"/>
            <a:r>
              <a:rPr lang="en-US" dirty="0" smtClean="0"/>
              <a:t>Increasing </a:t>
            </a:r>
            <a:r>
              <a:rPr lang="en-US" dirty="0"/>
              <a:t>Hospital Capacity without Increasing Hospital Beds – If SCDMH is able to increase the availability of intensive community mental health services and increase the availability of supported community housing, it will lead to shorter hospital lengths of stay. In effect, expanding community housing and intensive mental health services will result in SCDMH being able to hospitalize more patients with its current number of beds. The challenge is to fund increased community housing and additional mental health services delivered at a patient’s residence. SCDMH has requested recurring appropriations to support these services.</a:t>
            </a:r>
          </a:p>
          <a:p>
            <a:pPr lvl="1" algn="just"/>
            <a:r>
              <a:rPr lang="en-US" dirty="0" smtClean="0"/>
              <a:t>Addressing </a:t>
            </a:r>
            <a:r>
              <a:rPr lang="en-US" dirty="0"/>
              <a:t>Crisis Stabilization – It is critical the SCDMH be able to partner with local hospitals and other community officials to increase residential crisis stabilization programs. Such programs help divert individuals in a psychiatric crisis who can be safely cared for outside of a hospital from emergency departments. Charleston has opened a 10-bed Crisis Stabilization Center and discussions are ongoing with other communities.</a:t>
            </a:r>
          </a:p>
          <a:p>
            <a:pPr lvl="1" algn="just"/>
            <a:r>
              <a:rPr lang="en-US" dirty="0" smtClean="0"/>
              <a:t>Addressing </a:t>
            </a:r>
            <a:r>
              <a:rPr lang="en-US" dirty="0"/>
              <a:t>Workforce Recruitment and Retention - Like many healthcare providers, SCDMH is faced with enormous challenges in recruiting and retaining all of the healthcare professionals it needs, including competing with other public and private healthcare providers for a limited supply of psychiatrists, nurses, and counselors. SCDMH is pursuing a number of new measures to reach prospective employees, including dedicating recruiting staff to attend job fairs, expanding its presence on social media, and placing job announcements in professional publications. SCDMH’s Human Resources office is also streamlining the hiring process with the goal of significantly shortening the time between receiving job applications and being able to offer positions.</a:t>
            </a:r>
          </a:p>
          <a:p>
            <a:pPr algn="just"/>
            <a:r>
              <a:rPr lang="en-US" dirty="0"/>
              <a:t>This list of significant challenges that SCDMH will encounter in the future is not complete. However, the items listed above are ongoing and, consequently, require ongoing consideration</a:t>
            </a:r>
            <a:r>
              <a:rPr lang="en-US" dirty="0" smtClean="0"/>
              <a:t>.</a:t>
            </a:r>
          </a:p>
        </p:txBody>
      </p:sp>
      <p:sp>
        <p:nvSpPr>
          <p:cNvPr id="4" name="Slide Number Placeholder 3"/>
          <p:cNvSpPr>
            <a:spLocks noGrp="1"/>
          </p:cNvSpPr>
          <p:nvPr>
            <p:ph type="sldNum" sz="quarter" idx="12"/>
          </p:nvPr>
        </p:nvSpPr>
        <p:spPr/>
        <p:txBody>
          <a:bodyPr/>
          <a:lstStyle/>
          <a:p>
            <a:fld id="{A1D46623-C34D-4B2C-BEF2-8EB426E982AD}" type="slidenum">
              <a:rPr lang="en-US" smtClean="0"/>
              <a:t>22</a:t>
            </a:fld>
            <a:endParaRPr lang="en-US"/>
          </a:p>
        </p:txBody>
      </p:sp>
    </p:spTree>
    <p:extLst>
      <p:ext uri="{BB962C8B-B14F-4D97-AF65-F5344CB8AC3E}">
        <p14:creationId xmlns:p14="http://schemas.microsoft.com/office/powerpoint/2010/main" val="342348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Attendees</a:t>
            </a:r>
          </a:p>
        </p:txBody>
      </p:sp>
      <p:sp>
        <p:nvSpPr>
          <p:cNvPr id="3" name="Content Placeholder 2"/>
          <p:cNvSpPr>
            <a:spLocks noGrp="1"/>
          </p:cNvSpPr>
          <p:nvPr>
            <p:ph idx="1"/>
          </p:nvPr>
        </p:nvSpPr>
        <p:spPr/>
        <p:txBody>
          <a:bodyPr>
            <a:normAutofit lnSpcReduction="10000"/>
          </a:bodyPr>
          <a:lstStyle/>
          <a:p>
            <a:pPr algn="just"/>
            <a:r>
              <a:rPr lang="en-US" dirty="0" smtClean="0"/>
              <a:t>Mark W. Binkley, Esq., Interim State Director</a:t>
            </a:r>
          </a:p>
          <a:p>
            <a:pPr algn="just"/>
            <a:r>
              <a:rPr lang="en-US" dirty="0" smtClean="0"/>
              <a:t>Robert </a:t>
            </a:r>
            <a:r>
              <a:rPr lang="en-US" dirty="0"/>
              <a:t>Bank, M.D., Medical </a:t>
            </a:r>
            <a:r>
              <a:rPr lang="en-US" dirty="0" smtClean="0"/>
              <a:t>Director</a:t>
            </a:r>
          </a:p>
          <a:p>
            <a:pPr algn="just"/>
            <a:r>
              <a:rPr lang="en-US" dirty="0" smtClean="0"/>
              <a:t>Versie </a:t>
            </a:r>
            <a:r>
              <a:rPr lang="en-US" dirty="0"/>
              <a:t>Bellamy, RN, MN, </a:t>
            </a:r>
            <a:r>
              <a:rPr lang="en-US" dirty="0" smtClean="0"/>
              <a:t>DNP, Deputy </a:t>
            </a:r>
            <a:r>
              <a:rPr lang="en-US" dirty="0"/>
              <a:t>Director, Inpatient </a:t>
            </a:r>
            <a:r>
              <a:rPr lang="en-US" dirty="0" smtClean="0"/>
              <a:t>Services</a:t>
            </a:r>
          </a:p>
          <a:p>
            <a:pPr algn="just"/>
            <a:r>
              <a:rPr lang="en-US" dirty="0" smtClean="0"/>
              <a:t>Deborah </a:t>
            </a:r>
            <a:r>
              <a:rPr lang="en-US" dirty="0"/>
              <a:t>Blalock, M.Ed., LPCS, CPM, Deputy Director, Community Mental Health </a:t>
            </a:r>
            <a:r>
              <a:rPr lang="en-US" dirty="0" smtClean="0"/>
              <a:t>Services</a:t>
            </a:r>
          </a:p>
          <a:p>
            <a:pPr algn="just"/>
            <a:r>
              <a:rPr lang="en-US" dirty="0"/>
              <a:t>Debbie Calcote, MA, Deputy Director, Administrative </a:t>
            </a:r>
            <a:r>
              <a:rPr lang="en-US" dirty="0" smtClean="0"/>
              <a:t>Services</a:t>
            </a:r>
            <a:endParaRPr lang="en-US" dirty="0"/>
          </a:p>
          <a:p>
            <a:pPr algn="just"/>
            <a:r>
              <a:rPr lang="en-US" dirty="0" smtClean="0"/>
              <a:t>Kimberly </a:t>
            </a:r>
            <a:r>
              <a:rPr lang="en-US" dirty="0"/>
              <a:t>Rudd, M.D., Medical Director, Inpatient </a:t>
            </a:r>
            <a:r>
              <a:rPr lang="en-US" dirty="0" smtClean="0"/>
              <a:t>Services</a:t>
            </a:r>
          </a:p>
          <a:p>
            <a:pPr algn="just"/>
            <a:r>
              <a:rPr lang="en-US" dirty="0" smtClean="0"/>
              <a:t>Noelle </a:t>
            </a:r>
            <a:r>
              <a:rPr lang="en-US" dirty="0"/>
              <a:t>Wriston, Director, Budget and Planning, Financial Services</a:t>
            </a:r>
          </a:p>
          <a:p>
            <a:pPr algn="just"/>
            <a:r>
              <a:rPr lang="en-US" dirty="0"/>
              <a:t>Stewart Cooner, MHA, Director, Special </a:t>
            </a:r>
            <a:r>
              <a:rPr lang="en-US" dirty="0" smtClean="0"/>
              <a:t>Programs &amp; Telepsychiatry</a:t>
            </a:r>
            <a:endParaRPr lang="en-US" dirty="0"/>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3</a:t>
            </a:fld>
            <a:endParaRPr lang="en-US"/>
          </a:p>
        </p:txBody>
      </p:sp>
    </p:spTree>
    <p:extLst>
      <p:ext uri="{BB962C8B-B14F-4D97-AF65-F5344CB8AC3E}">
        <p14:creationId xmlns:p14="http://schemas.microsoft.com/office/powerpoint/2010/main" val="99841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Information</a:t>
            </a:r>
          </a:p>
        </p:txBody>
      </p:sp>
      <p:sp>
        <p:nvSpPr>
          <p:cNvPr id="3" name="Content Placeholder 2"/>
          <p:cNvSpPr>
            <a:spLocks noGrp="1"/>
          </p:cNvSpPr>
          <p:nvPr>
            <p:ph idx="1"/>
          </p:nvPr>
        </p:nvSpPr>
        <p:spPr/>
        <p:txBody>
          <a:bodyPr>
            <a:normAutofit fontScale="85000" lnSpcReduction="20000"/>
          </a:bodyPr>
          <a:lstStyle/>
          <a:p>
            <a:pPr algn="just"/>
            <a:r>
              <a:rPr lang="en-US" dirty="0"/>
              <a:t>The South Carolina Department of Mental Health’s (SCDMH) mission is to support the recovery of people with mental illnesses, giving priority to adults with serious and persistent mental illness and to children and adolescents with serious emotional disturbances. </a:t>
            </a:r>
          </a:p>
          <a:p>
            <a:pPr algn="just">
              <a:buClr>
                <a:srgbClr val="060C12"/>
              </a:buClr>
              <a:defRPr/>
            </a:pPr>
            <a:r>
              <a:rPr lang="en-US" sz="3200" dirty="0">
                <a:solidFill>
                  <a:srgbClr val="060C12"/>
                </a:solidFill>
              </a:rPr>
              <a:t>The SCDMH system…</a:t>
            </a:r>
          </a:p>
          <a:p>
            <a:pPr lvl="1" algn="just">
              <a:buClr>
                <a:srgbClr val="060C12"/>
              </a:buClr>
              <a:defRPr/>
            </a:pPr>
            <a:r>
              <a:rPr lang="en-US" dirty="0">
                <a:solidFill>
                  <a:srgbClr val="060C12"/>
                </a:solidFill>
              </a:rPr>
              <a:t>Comprises 17 community-based, outpatient mental health centers, each with clinics and satellite offices, which serve all 46 counties – a total of approximately 60 outpatient sites; </a:t>
            </a:r>
          </a:p>
          <a:p>
            <a:pPr lvl="1" algn="just">
              <a:buClr>
                <a:srgbClr val="060C12"/>
              </a:buClr>
              <a:defRPr/>
            </a:pPr>
            <a:r>
              <a:rPr lang="en-US" dirty="0">
                <a:solidFill>
                  <a:srgbClr val="060C12"/>
                </a:solidFill>
              </a:rPr>
              <a:t>Provides services to approximately 100,000 patients per year, approximately 30,000 of whom are children; </a:t>
            </a:r>
          </a:p>
          <a:p>
            <a:pPr lvl="1" algn="just">
              <a:buClr>
                <a:srgbClr val="060C12"/>
              </a:buClr>
              <a:defRPr/>
            </a:pPr>
            <a:r>
              <a:rPr lang="en-US" dirty="0">
                <a:solidFill>
                  <a:srgbClr val="060C12"/>
                </a:solidFill>
              </a:rPr>
              <a:t>Operates several licensed hospitals, serving adults, children and adolescents, and addictive disease; </a:t>
            </a:r>
          </a:p>
          <a:p>
            <a:pPr lvl="1" algn="just">
              <a:buClr>
                <a:srgbClr val="060C12"/>
              </a:buClr>
              <a:defRPr/>
            </a:pPr>
            <a:r>
              <a:rPr lang="en-US" dirty="0">
                <a:solidFill>
                  <a:srgbClr val="060C12"/>
                </a:solidFill>
              </a:rPr>
              <a:t>Operates four nursing homes, including three for veterans; </a:t>
            </a:r>
          </a:p>
          <a:p>
            <a:pPr lvl="1" algn="just">
              <a:buClr>
                <a:srgbClr val="060C12"/>
              </a:buClr>
              <a:defRPr/>
            </a:pPr>
            <a:r>
              <a:rPr lang="en-US" dirty="0">
                <a:solidFill>
                  <a:srgbClr val="060C12"/>
                </a:solidFill>
              </a:rPr>
              <a:t>Includes operation of an inpatient Forensics hospital and an outpatient program;</a:t>
            </a:r>
          </a:p>
          <a:p>
            <a:pPr lvl="1" algn="just">
              <a:buClr>
                <a:srgbClr val="060C12"/>
              </a:buClr>
              <a:defRPr/>
            </a:pPr>
            <a:r>
              <a:rPr lang="en-US" dirty="0">
                <a:solidFill>
                  <a:srgbClr val="060C12"/>
                </a:solidFill>
              </a:rPr>
              <a:t>Includes operation of a Sexually Violent Predator Treatment Program.</a:t>
            </a:r>
          </a:p>
          <a:p>
            <a:pPr algn="just"/>
            <a:r>
              <a:rPr lang="en-US" dirty="0"/>
              <a:t>SCDMH is one of the largest healthcare systems in South Carolina.</a:t>
            </a:r>
          </a:p>
        </p:txBody>
      </p:sp>
      <p:sp>
        <p:nvSpPr>
          <p:cNvPr id="4" name="Slide Number Placeholder 3"/>
          <p:cNvSpPr>
            <a:spLocks noGrp="1"/>
          </p:cNvSpPr>
          <p:nvPr>
            <p:ph type="sldNum" sz="quarter" idx="12"/>
          </p:nvPr>
        </p:nvSpPr>
        <p:spPr/>
        <p:txBody>
          <a:bodyPr/>
          <a:lstStyle/>
          <a:p>
            <a:fld id="{A1D46623-C34D-4B2C-BEF2-8EB426E982AD}" type="slidenum">
              <a:rPr lang="en-US" smtClean="0"/>
              <a:t>4</a:t>
            </a:fld>
            <a:endParaRPr lang="en-US"/>
          </a:p>
        </p:txBody>
      </p:sp>
    </p:spTree>
    <p:extLst>
      <p:ext uri="{BB962C8B-B14F-4D97-AF65-F5344CB8AC3E}">
        <p14:creationId xmlns:p14="http://schemas.microsoft.com/office/powerpoint/2010/main" val="235375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Information</a:t>
            </a:r>
          </a:p>
        </p:txBody>
      </p:sp>
      <p:sp>
        <p:nvSpPr>
          <p:cNvPr id="3" name="Content Placeholder 2"/>
          <p:cNvSpPr>
            <a:spLocks noGrp="1"/>
          </p:cNvSpPr>
          <p:nvPr>
            <p:ph idx="1"/>
          </p:nvPr>
        </p:nvSpPr>
        <p:spPr/>
        <p:txBody>
          <a:bodyPr>
            <a:normAutofit lnSpcReduction="10000"/>
          </a:bodyPr>
          <a:lstStyle/>
          <a:p>
            <a:pPr lvl="0" algn="just"/>
            <a:r>
              <a:rPr lang="en-US" dirty="0" smtClean="0"/>
              <a:t>SCDMH </a:t>
            </a:r>
            <a:r>
              <a:rPr lang="en-US" dirty="0"/>
              <a:t>has more than 900 portals by which citizens can access mental health services, including: </a:t>
            </a:r>
          </a:p>
          <a:p>
            <a:pPr lvl="1" algn="just"/>
            <a:r>
              <a:rPr lang="en-US" dirty="0"/>
              <a:t>a network of 17 outpatient community mental health centers, 43 clinics, multiple psychiatric hospitals, one community nursing care center, and three veterans’ nursing homes;</a:t>
            </a:r>
          </a:p>
          <a:p>
            <a:pPr lvl="1" algn="just"/>
            <a:r>
              <a:rPr lang="en-US" dirty="0"/>
              <a:t>more than 30 specialized clinical service sites </a:t>
            </a:r>
            <a:r>
              <a:rPr lang="en-US" dirty="0" smtClean="0"/>
              <a:t>(SCDMH </a:t>
            </a:r>
            <a:r>
              <a:rPr lang="en-US" dirty="0"/>
              <a:t>offices that provide some type of clinical care, but do not offer a full array of services found in a center or clinic); </a:t>
            </a:r>
          </a:p>
          <a:p>
            <a:pPr lvl="1" algn="just"/>
            <a:r>
              <a:rPr lang="en-US" dirty="0"/>
              <a:t>more than 20 South Carolina hospitals with Telepsychiatry services;</a:t>
            </a:r>
          </a:p>
          <a:p>
            <a:pPr lvl="1" algn="just"/>
            <a:r>
              <a:rPr lang="en-US" dirty="0"/>
              <a:t>more than 140 community sites (</a:t>
            </a:r>
            <a:r>
              <a:rPr lang="en-US" dirty="0" smtClean="0"/>
              <a:t>non-SCDMH </a:t>
            </a:r>
            <a:r>
              <a:rPr lang="en-US" dirty="0"/>
              <a:t>entities or businesses where DMH staff regularly and routinely provide clinical services), and</a:t>
            </a:r>
          </a:p>
          <a:p>
            <a:pPr lvl="1" algn="just"/>
            <a:r>
              <a:rPr lang="en-US" dirty="0"/>
              <a:t>more than 650 school mental health service program sites.</a:t>
            </a:r>
          </a:p>
        </p:txBody>
      </p:sp>
      <p:sp>
        <p:nvSpPr>
          <p:cNvPr id="4" name="Slide Number Placeholder 3"/>
          <p:cNvSpPr>
            <a:spLocks noGrp="1"/>
          </p:cNvSpPr>
          <p:nvPr>
            <p:ph type="sldNum" sz="quarter" idx="12"/>
          </p:nvPr>
        </p:nvSpPr>
        <p:spPr/>
        <p:txBody>
          <a:bodyPr/>
          <a:lstStyle/>
          <a:p>
            <a:fld id="{A1D46623-C34D-4B2C-BEF2-8EB426E982AD}" type="slidenum">
              <a:rPr lang="en-US" smtClean="0"/>
              <a:t>5</a:t>
            </a:fld>
            <a:endParaRPr lang="en-US"/>
          </a:p>
        </p:txBody>
      </p:sp>
    </p:spTree>
    <p:extLst>
      <p:ext uri="{BB962C8B-B14F-4D97-AF65-F5344CB8AC3E}">
        <p14:creationId xmlns:p14="http://schemas.microsoft.com/office/powerpoint/2010/main" val="1643041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Accountability Report Highlights</a:t>
            </a:r>
          </a:p>
        </p:txBody>
      </p:sp>
      <p:sp>
        <p:nvSpPr>
          <p:cNvPr id="3" name="Content Placeholder 2"/>
          <p:cNvSpPr>
            <a:spLocks noGrp="1"/>
          </p:cNvSpPr>
          <p:nvPr>
            <p:ph idx="1"/>
          </p:nvPr>
        </p:nvSpPr>
        <p:spPr/>
        <p:txBody>
          <a:bodyPr>
            <a:normAutofit lnSpcReduction="10000"/>
          </a:bodyPr>
          <a:lstStyle/>
          <a:p>
            <a:pPr algn="just"/>
            <a:r>
              <a:rPr lang="en-US" dirty="0" smtClean="0"/>
              <a:t>The </a:t>
            </a:r>
            <a:r>
              <a:rPr lang="en-US" dirty="0"/>
              <a:t>South Carolina Department of Mental Health </a:t>
            </a:r>
            <a:r>
              <a:rPr lang="en-US" dirty="0" smtClean="0"/>
              <a:t>(SCDMH</a:t>
            </a:r>
            <a:r>
              <a:rPr lang="en-US" dirty="0"/>
              <a:t>) strives to improve and expand its mental health services to the citizens of our state. With your support, we continue to make progress</a:t>
            </a:r>
            <a:r>
              <a:rPr lang="en-US" dirty="0" smtClean="0"/>
              <a:t>.</a:t>
            </a:r>
            <a:endParaRPr lang="en-US" dirty="0"/>
          </a:p>
          <a:p>
            <a:pPr lvl="1" algn="just"/>
            <a:r>
              <a:rPr lang="en-US" sz="2800" dirty="0" smtClean="0"/>
              <a:t>SCDMH </a:t>
            </a:r>
            <a:r>
              <a:rPr lang="en-US" sz="2800" dirty="0"/>
              <a:t>continues to expand and improve its community mental health services</a:t>
            </a:r>
            <a:r>
              <a:rPr lang="en-US" sz="2800" dirty="0" smtClean="0"/>
              <a:t>.</a:t>
            </a:r>
          </a:p>
          <a:p>
            <a:pPr lvl="1" algn="just"/>
            <a:r>
              <a:rPr lang="en-US" sz="2800" dirty="0" smtClean="0"/>
              <a:t>SCDMH </a:t>
            </a:r>
            <a:r>
              <a:rPr lang="en-US" sz="2800" dirty="0"/>
              <a:t>continues to use innovative technology to advance and increase its services</a:t>
            </a:r>
            <a:r>
              <a:rPr lang="en-US" sz="2800" dirty="0" smtClean="0"/>
              <a:t>.</a:t>
            </a:r>
          </a:p>
          <a:p>
            <a:pPr lvl="1" algn="just"/>
            <a:r>
              <a:rPr lang="en-US" sz="2800" dirty="0" smtClean="0"/>
              <a:t>SCDMH </a:t>
            </a:r>
            <a:r>
              <a:rPr lang="en-US" sz="2800" dirty="0"/>
              <a:t>is a dedicated partner in serving the citizens of South Carolina</a:t>
            </a:r>
            <a:r>
              <a:rPr lang="en-US" sz="2800" dirty="0" smtClean="0"/>
              <a:t>.</a:t>
            </a:r>
          </a:p>
          <a:p>
            <a:pPr lvl="1" algn="just"/>
            <a:r>
              <a:rPr lang="en-US" sz="2800" dirty="0" smtClean="0"/>
              <a:t>SCDMH </a:t>
            </a:r>
            <a:r>
              <a:rPr lang="en-US" sz="2800" dirty="0"/>
              <a:t>is dedicated to employing an excellent, well-trained staff</a:t>
            </a:r>
            <a:r>
              <a:rPr lang="en-US" sz="2800" dirty="0" smtClean="0"/>
              <a:t>.</a:t>
            </a:r>
          </a:p>
          <a:p>
            <a:pPr lvl="1" algn="just"/>
            <a:r>
              <a:rPr lang="en-US" sz="2800" dirty="0" smtClean="0"/>
              <a:t>SCDMH continues to plan for the future.</a:t>
            </a:r>
          </a:p>
          <a:p>
            <a:endParaRPr lang="en-US" b="1" dirty="0" smtClean="0"/>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6</a:t>
            </a:fld>
            <a:endParaRPr lang="en-US"/>
          </a:p>
        </p:txBody>
      </p:sp>
    </p:spTree>
    <p:extLst>
      <p:ext uri="{BB962C8B-B14F-4D97-AF65-F5344CB8AC3E}">
        <p14:creationId xmlns:p14="http://schemas.microsoft.com/office/powerpoint/2010/main" val="2683236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Current Year “New” Funding</a:t>
            </a:r>
          </a:p>
        </p:txBody>
      </p:sp>
      <p:sp>
        <p:nvSpPr>
          <p:cNvPr id="3" name="Content Placeholder 2"/>
          <p:cNvSpPr>
            <a:spLocks noGrp="1"/>
          </p:cNvSpPr>
          <p:nvPr>
            <p:ph idx="1"/>
          </p:nvPr>
        </p:nvSpPr>
        <p:spPr>
          <a:xfrm>
            <a:off x="838200" y="1825625"/>
            <a:ext cx="11049000" cy="4351338"/>
          </a:xfrm>
        </p:spPr>
        <p:txBody>
          <a:bodyPr>
            <a:normAutofit fontScale="92500"/>
          </a:bodyPr>
          <a:lstStyle/>
          <a:p>
            <a:pPr algn="just"/>
            <a:r>
              <a:rPr lang="en-US" dirty="0" smtClean="0"/>
              <a:t>Supported Community Housing Expansion				$4,452,017</a:t>
            </a:r>
          </a:p>
          <a:p>
            <a:pPr lvl="1" algn="just"/>
            <a:r>
              <a:rPr lang="en-US" dirty="0" smtClean="0"/>
              <a:t>Use: SCDMH’s </a:t>
            </a:r>
            <a:r>
              <a:rPr lang="en-US" dirty="0"/>
              <a:t>Community Mental Health Services (CMHS) Division is in the process of using additional funds appropriated to increase community services for adults. The expected outcome of the funding is to increase outreach to patients living with chronic mental illness who are at risk of hospitalization, by securing appropriate community housing and delivering services in the community at an intensity to meet their needs. </a:t>
            </a:r>
          </a:p>
          <a:p>
            <a:pPr algn="just"/>
            <a:r>
              <a:rPr lang="en-US" dirty="0" smtClean="0"/>
              <a:t>Child and Adolescent Intensive Community and Residential Services $2,000,000</a:t>
            </a:r>
            <a:endParaRPr lang="en-US" dirty="0"/>
          </a:p>
          <a:p>
            <a:pPr lvl="1" algn="just"/>
            <a:r>
              <a:rPr lang="en-US" dirty="0"/>
              <a:t>Use: </a:t>
            </a:r>
            <a:r>
              <a:rPr lang="en-US" dirty="0" smtClean="0"/>
              <a:t>CMHS </a:t>
            </a:r>
            <a:r>
              <a:rPr lang="en-US" dirty="0"/>
              <a:t>is also in the process of using additional appropriated funds to increase community services for children, adolescents, and their families. The additional funding available to Centers will increase the availability of intensive, evidence-based services to meet patients’ needs in the community and prevent hospitalizations and out of home placements. </a:t>
            </a:r>
          </a:p>
          <a:p>
            <a:pPr lvl="1" algn="just"/>
            <a:endParaRPr lang="en-US" dirty="0"/>
          </a:p>
          <a:p>
            <a:pPr lvl="1"/>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7</a:t>
            </a:fld>
            <a:endParaRPr lang="en-US"/>
          </a:p>
        </p:txBody>
      </p:sp>
    </p:spTree>
    <p:extLst>
      <p:ext uri="{BB962C8B-B14F-4D97-AF65-F5344CB8AC3E}">
        <p14:creationId xmlns:p14="http://schemas.microsoft.com/office/powerpoint/2010/main" val="1438157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Current Year “New” Funding</a:t>
            </a:r>
          </a:p>
        </p:txBody>
      </p:sp>
      <p:sp>
        <p:nvSpPr>
          <p:cNvPr id="3" name="Content Placeholder 2"/>
          <p:cNvSpPr>
            <a:spLocks noGrp="1"/>
          </p:cNvSpPr>
          <p:nvPr>
            <p:ph idx="1"/>
          </p:nvPr>
        </p:nvSpPr>
        <p:spPr>
          <a:xfrm>
            <a:off x="838200" y="1825625"/>
            <a:ext cx="11049000" cy="4351338"/>
          </a:xfrm>
        </p:spPr>
        <p:txBody>
          <a:bodyPr>
            <a:normAutofit/>
          </a:bodyPr>
          <a:lstStyle/>
          <a:p>
            <a:pPr algn="just"/>
            <a:r>
              <a:rPr lang="en-US" dirty="0"/>
              <a:t>School-Based Services							$500,000</a:t>
            </a:r>
          </a:p>
          <a:p>
            <a:pPr lvl="1" algn="just"/>
            <a:r>
              <a:rPr lang="en-US" dirty="0"/>
              <a:t>Use: SCDMH </a:t>
            </a:r>
            <a:r>
              <a:rPr lang="en-US" dirty="0" smtClean="0"/>
              <a:t>is utilizing </a:t>
            </a:r>
            <a:r>
              <a:rPr lang="en-US" dirty="0"/>
              <a:t>the funds to increase by 20 the number of clinical counselors who provide services in public schools.</a:t>
            </a:r>
          </a:p>
          <a:p>
            <a:pPr algn="just"/>
            <a:r>
              <a:rPr lang="en-US" dirty="0" smtClean="0"/>
              <a:t>Crisis Intervention Training						$104,500</a:t>
            </a:r>
            <a:endParaRPr lang="en-US" dirty="0"/>
          </a:p>
          <a:p>
            <a:pPr lvl="1" algn="just"/>
            <a:r>
              <a:rPr lang="en-US" dirty="0"/>
              <a:t>Use: </a:t>
            </a:r>
            <a:r>
              <a:rPr lang="en-US" dirty="0" smtClean="0"/>
              <a:t>SCDMH will incorporate the funds into its existing contract with the National Alliance on Mental Illness (NAMI) to expand availability of the Crisis Intervention Training provided by NAMI instructors.</a:t>
            </a:r>
          </a:p>
          <a:p>
            <a:pPr algn="just"/>
            <a:r>
              <a:rPr lang="en-US" dirty="0" smtClean="0"/>
              <a:t>Community Health Centers						$50,000</a:t>
            </a:r>
          </a:p>
          <a:p>
            <a:pPr lvl="1" algn="just"/>
            <a:r>
              <a:rPr lang="en-US" dirty="0" smtClean="0"/>
              <a:t>Use: SCDMH will use the funds to reimburse community mental health centers for time SCDMH staff serves as instructors in Crisis Intervention Training.</a:t>
            </a:r>
            <a:endParaRPr lang="en-US" dirty="0"/>
          </a:p>
          <a:p>
            <a:pPr lvl="1" algn="just"/>
            <a:endParaRPr lang="en-US" dirty="0"/>
          </a:p>
          <a:p>
            <a:pPr lvl="1"/>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8</a:t>
            </a:fld>
            <a:endParaRPr lang="en-US"/>
          </a:p>
        </p:txBody>
      </p:sp>
    </p:spTree>
    <p:extLst>
      <p:ext uri="{BB962C8B-B14F-4D97-AF65-F5344CB8AC3E}">
        <p14:creationId xmlns:p14="http://schemas.microsoft.com/office/powerpoint/2010/main" val="387734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Priority 1 </a:t>
            </a:r>
            <a:r>
              <a:rPr lang="en-US" dirty="0" smtClean="0"/>
              <a:t>- Capital Budget Request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Certification of State Match (VA Nursing Homes)				$37,065,450</a:t>
            </a:r>
          </a:p>
          <a:p>
            <a:pPr lvl="1" algn="just"/>
            <a:r>
              <a:rPr lang="en-US" dirty="0" smtClean="0"/>
              <a:t>Justification: </a:t>
            </a:r>
            <a:r>
              <a:rPr lang="en-US" dirty="0"/>
              <a:t>SCDMH received Notice from the Veterans Administration of funding availability for the three VA construction grants it submitted in April of 2015 on behalf of the State for three additional State Veterans Nursing Homes. </a:t>
            </a:r>
            <a:r>
              <a:rPr lang="en-US" dirty="0" smtClean="0"/>
              <a:t>The </a:t>
            </a:r>
            <a:r>
              <a:rPr lang="en-US" dirty="0"/>
              <a:t>agency in its continuing design of the three facilities received updated construction cost estimates, and each facility’s estimated construction cost was in the range of $55,000,000 per facility, approximately 40% higher than the preliminary cost estimates in the 2015 Veterans Administration construction grant </a:t>
            </a:r>
            <a:r>
              <a:rPr lang="en-US" dirty="0" smtClean="0"/>
              <a:t>applications. The </a:t>
            </a:r>
            <a:r>
              <a:rPr lang="en-US" dirty="0"/>
              <a:t>result of the far higher construction cost estimates, combined with the cap on the VA grant funding, means the potential State Match for the projects would exceed the amounts SCDMH reserved for the State Match by the requested </a:t>
            </a:r>
            <a:r>
              <a:rPr lang="en-US" dirty="0" smtClean="0"/>
              <a:t>amount. SCDMH </a:t>
            </a:r>
            <a:r>
              <a:rPr lang="en-US" dirty="0"/>
              <a:t>met the August 1, 2018 deadline for submission to the U.S. Veterans Administration of the required Environmental Assessments and 35% complete design drawings. The agency expects the Undersecretary of Health for the VA will approve the conditional construction grant awards for all three projects in </a:t>
            </a:r>
            <a:r>
              <a:rPr lang="en-US" dirty="0" smtClean="0"/>
              <a:t>September. To </a:t>
            </a:r>
            <a:r>
              <a:rPr lang="en-US" dirty="0"/>
              <a:t>receive the VA construction grants the State must be ready to proceed with construction no later than 180 days following notification of the conditional award, to include having already awarded a construction contract. Additionally, SCDMH must certify, on behalf of the State, that it has the necessary State match funds</a:t>
            </a:r>
            <a:r>
              <a:rPr lang="en-US" dirty="0" smtClean="0"/>
              <a:t>.</a:t>
            </a:r>
          </a:p>
          <a:p>
            <a:pPr lvl="1" algn="just"/>
            <a:r>
              <a:rPr lang="en-US" dirty="0" smtClean="0"/>
              <a:t>Methodology: </a:t>
            </a:r>
            <a:r>
              <a:rPr lang="en-US" dirty="0"/>
              <a:t>This request covers 3 CPIP projects. Each was for the First year and are priority #3, 4, and 5. If the requested appropriated state funding is denied then the agency will have to apply for state bonds to fund the 3 projects.</a:t>
            </a:r>
            <a:endParaRPr lang="en-US" dirty="0" smtClean="0"/>
          </a:p>
          <a:p>
            <a:pPr lvl="1" algn="just"/>
            <a:r>
              <a:rPr lang="en-US" dirty="0" smtClean="0"/>
              <a:t>Potential Offsets: </a:t>
            </a:r>
            <a:r>
              <a:rPr lang="en-US" dirty="0"/>
              <a:t>SCDMH Capital Improvement and Maintenance Funds have been invested in this project to get the plans to 35% completion for the 3 facilities. This was done to meet the August 1</a:t>
            </a:r>
            <a:r>
              <a:rPr lang="en-US" baseline="30000" dirty="0"/>
              <a:t>st</a:t>
            </a:r>
            <a:r>
              <a:rPr lang="en-US" dirty="0"/>
              <a:t> deadline set by the VA for the matching funds. The agency received cost estimates based on the design development drawings in July 2018, and each facility’s estimated project cost was in the range of $55,000,000 per facility, approximately 40% higher than the preliminary cost estimates in the 2015 Veterans Administration construction grant </a:t>
            </a:r>
            <a:r>
              <a:rPr lang="en-US" dirty="0" smtClean="0"/>
              <a:t>applications. Per </a:t>
            </a:r>
            <a:r>
              <a:rPr lang="en-US" dirty="0"/>
              <a:t>the VA, the VA construction grants will fund up to 65% of the construction cost, but only to a maximum of 10% above a State’s preliminary cost estimates, and the State would be responsible for 100% of the construction costs for any excess.</a:t>
            </a:r>
          </a:p>
        </p:txBody>
      </p:sp>
      <p:sp>
        <p:nvSpPr>
          <p:cNvPr id="4" name="Slide Number Placeholder 3"/>
          <p:cNvSpPr>
            <a:spLocks noGrp="1"/>
          </p:cNvSpPr>
          <p:nvPr>
            <p:ph type="sldNum" sz="quarter" idx="12"/>
          </p:nvPr>
        </p:nvSpPr>
        <p:spPr/>
        <p:txBody>
          <a:bodyPr/>
          <a:lstStyle/>
          <a:p>
            <a:fld id="{A1D46623-C34D-4B2C-BEF2-8EB426E982AD}" type="slidenum">
              <a:rPr lang="en-US" smtClean="0"/>
              <a:t>9</a:t>
            </a:fld>
            <a:endParaRPr lang="en-US"/>
          </a:p>
        </p:txBody>
      </p:sp>
    </p:spTree>
    <p:extLst>
      <p:ext uri="{BB962C8B-B14F-4D97-AF65-F5344CB8AC3E}">
        <p14:creationId xmlns:p14="http://schemas.microsoft.com/office/powerpoint/2010/main" val="1174329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TotalTime>
  <Words>1180</Words>
  <Application>Microsoft Office PowerPoint</Application>
  <PresentationFormat>Widescreen</PresentationFormat>
  <Paragraphs>163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The South Carolina Department of Mental Health</vt:lpstr>
      <vt:lpstr>FY2019-20 Budget Hearing Summary of Contents</vt:lpstr>
      <vt:lpstr>Agency Attendees</vt:lpstr>
      <vt:lpstr>Agency Information</vt:lpstr>
      <vt:lpstr>Agency Information</vt:lpstr>
      <vt:lpstr>Accountability Report Highlights</vt:lpstr>
      <vt:lpstr>Current Year “New” Funding</vt:lpstr>
      <vt:lpstr>Current Year “New” Funding</vt:lpstr>
      <vt:lpstr>Priority 1 - Capital Budget Request</vt:lpstr>
      <vt:lpstr>Priority 2 - Recurring Budget Request</vt:lpstr>
      <vt:lpstr>Priority 3 - Recurring Budget Request</vt:lpstr>
      <vt:lpstr>Priority 4 - Recurring Budget Request</vt:lpstr>
      <vt:lpstr>Priority 5 - Recurring Budget Request</vt:lpstr>
      <vt:lpstr>Priority 6 - Recurring Budget Request</vt:lpstr>
      <vt:lpstr>Priority 7 - Recurring Budget Request</vt:lpstr>
      <vt:lpstr>Priority 8 - Recurring Budget Request</vt:lpstr>
      <vt:lpstr>Priority 9 - Recurring Budget Request</vt:lpstr>
      <vt:lpstr>Priority 10 - Recurring Budget Request</vt:lpstr>
      <vt:lpstr>Priority 11 - Recurring Budget Request</vt:lpstr>
      <vt:lpstr>Priority 12 - Non-Recurring Budget Request</vt:lpstr>
      <vt:lpstr>Priority 13 - Capital Budget Request</vt:lpstr>
      <vt:lpstr>Wrap-up</vt:lpstr>
    </vt:vector>
  </TitlesOfParts>
  <Company>SC Division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Name</dc:title>
  <dc:creator>Quick, Elizabeth</dc:creator>
  <cp:lastModifiedBy>Stewart Cooner</cp:lastModifiedBy>
  <cp:revision>83</cp:revision>
  <cp:lastPrinted>2018-11-19T14:35:53Z</cp:lastPrinted>
  <dcterms:created xsi:type="dcterms:W3CDTF">2016-09-08T14:44:17Z</dcterms:created>
  <dcterms:modified xsi:type="dcterms:W3CDTF">2019-01-24T21:12:33Z</dcterms:modified>
</cp:coreProperties>
</file>