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handoutMasterIdLst>
    <p:handoutMasterId r:id="rId18"/>
  </p:handoutMasterIdLst>
  <p:sldIdLst>
    <p:sldId id="256" r:id="rId3"/>
    <p:sldId id="314" r:id="rId4"/>
    <p:sldId id="300" r:id="rId5"/>
    <p:sldId id="307" r:id="rId6"/>
    <p:sldId id="340" r:id="rId7"/>
    <p:sldId id="310" r:id="rId8"/>
    <p:sldId id="311" r:id="rId9"/>
    <p:sldId id="308" r:id="rId10"/>
    <p:sldId id="321" r:id="rId11"/>
    <p:sldId id="336" r:id="rId12"/>
    <p:sldId id="333" r:id="rId13"/>
    <p:sldId id="334" r:id="rId14"/>
    <p:sldId id="318" r:id="rId15"/>
    <p:sldId id="295"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70330" autoAdjust="0"/>
  </p:normalViewPr>
  <p:slideViewPr>
    <p:cSldViewPr>
      <p:cViewPr varScale="1">
        <p:scale>
          <a:sx n="68" d="100"/>
          <a:sy n="68" d="100"/>
        </p:scale>
        <p:origin x="2046" y="7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Calibri"/>
                <a:ea typeface="Calibri"/>
                <a:cs typeface="Calibri"/>
              </a:defRPr>
            </a:pPr>
            <a:r>
              <a:rPr lang="en-US" sz="2000" b="1" i="0" u="none" strike="noStrike" baseline="0">
                <a:solidFill>
                  <a:schemeClr val="tx1"/>
                </a:solidFill>
                <a:latin typeface="Calibri"/>
              </a:rPr>
              <a:t>Number of Drug-Related Overdose Deaths</a:t>
            </a:r>
          </a:p>
          <a:p>
            <a:pPr>
              <a:defRPr sz="2000" b="1" i="0" u="none" strike="noStrike" baseline="0">
                <a:solidFill>
                  <a:schemeClr val="tx1"/>
                </a:solidFill>
                <a:latin typeface="Calibri"/>
                <a:ea typeface="Calibri"/>
                <a:cs typeface="Calibri"/>
              </a:defRPr>
            </a:pPr>
            <a:r>
              <a:rPr lang="en-US" sz="2000" b="1" i="0" u="none" strike="noStrike" baseline="0">
                <a:solidFill>
                  <a:schemeClr val="tx1"/>
                </a:solidFill>
                <a:latin typeface="Calibri"/>
              </a:rPr>
              <a:t> South Carolina, 2014-1017</a:t>
            </a:r>
          </a:p>
        </c:rich>
      </c:tx>
      <c:layout>
        <c:manualLayout>
          <c:xMode val="edge"/>
          <c:yMode val="edge"/>
          <c:x val="0.25962443626083398"/>
          <c:y val="0"/>
        </c:manualLayout>
      </c:layout>
      <c:overlay val="0"/>
      <c:spPr>
        <a:noFill/>
        <a:ln w="25400">
          <a:noFill/>
        </a:ln>
      </c:spPr>
    </c:title>
    <c:autoTitleDeleted val="0"/>
    <c:plotArea>
      <c:layout>
        <c:manualLayout>
          <c:layoutTarget val="inner"/>
          <c:xMode val="edge"/>
          <c:yMode val="edge"/>
          <c:x val="8.07949006374203E-2"/>
          <c:y val="0.115031847133758"/>
          <c:w val="0.74214313186084402"/>
          <c:h val="0.75350878552214196"/>
        </c:manualLayout>
      </c:layout>
      <c:lineChart>
        <c:grouping val="standard"/>
        <c:varyColors val="0"/>
        <c:ser>
          <c:idx val="1"/>
          <c:order val="0"/>
          <c:tx>
            <c:v>Precription Drug</c:v>
          </c:tx>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dLbls>
            <c:spPr>
              <a:noFill/>
              <a:ln>
                <a:noFill/>
              </a:ln>
              <a:effectLst/>
            </c:spPr>
            <c:txPr>
              <a:bodyPr wrap="square" lIns="38100" tIns="19050" rIns="38100" bIns="19050" anchor="ctr">
                <a:spAutoFit/>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(occurrence!$A$2,occurrence!$J$2,occurrence!$T$2,occurrence!$AN$2)</c:f>
              <c:numCache>
                <c:formatCode>General</c:formatCode>
                <c:ptCount val="4"/>
                <c:pt idx="0">
                  <c:v>2014</c:v>
                </c:pt>
                <c:pt idx="1">
                  <c:v>2015</c:v>
                </c:pt>
                <c:pt idx="2">
                  <c:v>2016</c:v>
                </c:pt>
                <c:pt idx="3">
                  <c:v>2017</c:v>
                </c:pt>
              </c:numCache>
            </c:numRef>
          </c:cat>
          <c:val>
            <c:numRef>
              <c:f>(occurrence!$C$4,occurrence!$M$4,occurrence!$W$4,occurrence!$AP$4)</c:f>
              <c:numCache>
                <c:formatCode>General</c:formatCode>
                <c:ptCount val="4"/>
                <c:pt idx="0">
                  <c:v>572</c:v>
                </c:pt>
                <c:pt idx="1">
                  <c:v>641</c:v>
                </c:pt>
                <c:pt idx="2">
                  <c:v>684</c:v>
                </c:pt>
                <c:pt idx="3">
                  <c:v>782</c:v>
                </c:pt>
              </c:numCache>
            </c:numRef>
          </c:val>
          <c:smooth val="0"/>
        </c:ser>
        <c:ser>
          <c:idx val="2"/>
          <c:order val="1"/>
          <c:tx>
            <c:v>Total Opioid</c:v>
          </c:tx>
          <c:spPr>
            <a:ln w="28575" cap="rnd">
              <a:solidFill>
                <a:srgbClr val="00B0F0"/>
              </a:solidFill>
              <a:round/>
            </a:ln>
            <a:effectLst/>
          </c:spPr>
          <c:marker>
            <c:symbol val="circle"/>
            <c:size val="5"/>
            <c:spPr>
              <a:solidFill>
                <a:srgbClr val="00B0F0"/>
              </a:solidFill>
              <a:ln w="9525">
                <a:solidFill>
                  <a:srgbClr val="00B0F0"/>
                </a:solidFill>
              </a:ln>
              <a:effectLst/>
            </c:spPr>
          </c:marker>
          <c:dLbls>
            <c:dLbl>
              <c:idx val="0"/>
              <c:layout>
                <c:manualLayout>
                  <c:x val="-2.1567338486358899E-2"/>
                  <c:y val="2.64829834501070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46254424618941E-2"/>
                  <c:y val="4.4290440322672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6254424618941E-2"/>
                  <c:y val="3.31607797773190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46254424618941E-2"/>
                  <c:y val="3.31607797773192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(occurrence!$A$2,occurrence!$J$2,occurrence!$T$2,occurrence!$AN$2)</c:f>
              <c:numCache>
                <c:formatCode>General</c:formatCode>
                <c:ptCount val="4"/>
                <c:pt idx="0">
                  <c:v>2014</c:v>
                </c:pt>
                <c:pt idx="1">
                  <c:v>2015</c:v>
                </c:pt>
                <c:pt idx="2">
                  <c:v>2016</c:v>
                </c:pt>
                <c:pt idx="3">
                  <c:v>2017</c:v>
                </c:pt>
              </c:numCache>
            </c:numRef>
          </c:cat>
          <c:val>
            <c:numRef>
              <c:f>(occurrence!$D$4,occurrence!$N$4,occurrence!$X$4,occurrence!$AQ$4)</c:f>
              <c:numCache>
                <c:formatCode>General</c:formatCode>
                <c:ptCount val="4"/>
                <c:pt idx="0">
                  <c:v>508</c:v>
                </c:pt>
                <c:pt idx="1">
                  <c:v>565</c:v>
                </c:pt>
                <c:pt idx="2">
                  <c:v>616</c:v>
                </c:pt>
                <c:pt idx="3">
                  <c:v>748</c:v>
                </c:pt>
              </c:numCache>
            </c:numRef>
          </c:val>
          <c:smooth val="0"/>
        </c:ser>
        <c:ser>
          <c:idx val="4"/>
          <c:order val="2"/>
          <c:tx>
            <c:v>Heroin</c:v>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2.07492354740061E-2"/>
                  <c:y val="1.980518712289500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07492354740062E-2"/>
                  <c:y val="2.87089155591777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6254424618941E-2"/>
                  <c:y val="3.31607797773192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46254424618941E-2"/>
                  <c:y val="2.64829834501070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(occurrence!$A$2,occurrence!$J$2,occurrence!$T$2,occurrence!$AN$2)</c:f>
              <c:numCache>
                <c:formatCode>General</c:formatCode>
                <c:ptCount val="4"/>
                <c:pt idx="0">
                  <c:v>2014</c:v>
                </c:pt>
                <c:pt idx="1">
                  <c:v>2015</c:v>
                </c:pt>
                <c:pt idx="2">
                  <c:v>2016</c:v>
                </c:pt>
                <c:pt idx="3">
                  <c:v>2017</c:v>
                </c:pt>
              </c:numCache>
            </c:numRef>
          </c:cat>
          <c:val>
            <c:numRef>
              <c:f>(occurrence!$F$4,occurrence!$P$4,occurrence!$Z$4,occurrence!$AS$4)</c:f>
              <c:numCache>
                <c:formatCode>General</c:formatCode>
                <c:ptCount val="4"/>
                <c:pt idx="0">
                  <c:v>57</c:v>
                </c:pt>
                <c:pt idx="1">
                  <c:v>95</c:v>
                </c:pt>
                <c:pt idx="2">
                  <c:v>108</c:v>
                </c:pt>
                <c:pt idx="3">
                  <c:v>144</c:v>
                </c:pt>
              </c:numCache>
            </c:numRef>
          </c:val>
          <c:smooth val="0"/>
        </c:ser>
        <c:ser>
          <c:idx val="0"/>
          <c:order val="3"/>
          <c:tx>
            <c:v>Fentanyl</c:v>
          </c:tx>
          <c:spPr>
            <a:ln w="25400">
              <a:solidFill>
                <a:srgbClr val="002060"/>
              </a:solidFill>
            </a:ln>
          </c:spPr>
          <c:marker>
            <c:spPr>
              <a:solidFill>
                <a:srgbClr val="002060"/>
              </a:solidFill>
              <a:ln>
                <a:solidFill>
                  <a:srgbClr val="002060"/>
                </a:solidFill>
              </a:ln>
            </c:spPr>
          </c:marker>
          <c:dPt>
            <c:idx val="0"/>
            <c:marker>
              <c:symbol val="circle"/>
              <c:size val="7"/>
            </c:marker>
            <c:bubble3D val="0"/>
          </c:dPt>
          <c:dPt>
            <c:idx val="1"/>
            <c:marker>
              <c:symbol val="circle"/>
              <c:size val="7"/>
            </c:marker>
            <c:bubble3D val="0"/>
          </c:dPt>
          <c:dPt>
            <c:idx val="2"/>
            <c:marker>
              <c:symbol val="circle"/>
              <c:size val="7"/>
            </c:marker>
            <c:bubble3D val="0"/>
          </c:dPt>
          <c:dPt>
            <c:idx val="3"/>
            <c:marker>
              <c:symbol val="circle"/>
              <c:size val="7"/>
            </c:marker>
            <c:bubble3D val="0"/>
            <c:spPr>
              <a:ln w="25400">
                <a:solidFill>
                  <a:srgbClr val="002060"/>
                </a:solidFill>
                <a:headEnd w="lg" len="med"/>
              </a:ln>
            </c:spPr>
          </c:dPt>
          <c:dLbls>
            <c:dLbl>
              <c:idx val="0"/>
              <c:layout>
                <c:manualLayout>
                  <c:x val="-2.22782874617737E-2"/>
                  <c:y val="-4.252091193108369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(occurrence!$A$2,occurrence!$J$2,occurrence!$T$2,occurrence!$AN$2)</c:f>
              <c:numCache>
                <c:formatCode>General</c:formatCode>
                <c:ptCount val="4"/>
                <c:pt idx="0">
                  <c:v>2014</c:v>
                </c:pt>
                <c:pt idx="1">
                  <c:v>2015</c:v>
                </c:pt>
                <c:pt idx="2">
                  <c:v>2016</c:v>
                </c:pt>
                <c:pt idx="3">
                  <c:v>2017</c:v>
                </c:pt>
              </c:numCache>
            </c:numRef>
          </c:cat>
          <c:val>
            <c:numRef>
              <c:f>(occurrence!$E$4,occurrence!$O$4,occurrence!$Y$4,occurrence!$AR$4)</c:f>
              <c:numCache>
                <c:formatCode>General</c:formatCode>
                <c:ptCount val="4"/>
                <c:pt idx="0">
                  <c:v>68</c:v>
                </c:pt>
                <c:pt idx="1">
                  <c:v>130</c:v>
                </c:pt>
                <c:pt idx="2">
                  <c:v>190</c:v>
                </c:pt>
                <c:pt idx="3">
                  <c:v>362</c:v>
                </c:pt>
              </c:numCache>
            </c:numRef>
          </c:val>
          <c:smooth val="0"/>
        </c:ser>
        <c:dLbls>
          <c:dLblPos val="t"/>
          <c:showLegendKey val="0"/>
          <c:showVal val="1"/>
          <c:showCatName val="0"/>
          <c:showSerName val="0"/>
          <c:showPercent val="0"/>
          <c:showBubbleSize val="0"/>
        </c:dLbls>
        <c:marker val="1"/>
        <c:smooth val="0"/>
        <c:axId val="221455920"/>
        <c:axId val="221457880"/>
      </c:lineChart>
      <c:catAx>
        <c:axId val="221455920"/>
        <c:scaling>
          <c:orientation val="minMax"/>
        </c:scaling>
        <c:delete val="0"/>
        <c:axPos val="b"/>
        <c:title>
          <c:tx>
            <c:rich>
              <a:bodyPr/>
              <a:lstStyle/>
              <a:p>
                <a:pPr>
                  <a:defRPr sz="1600" b="0" i="0" u="none" strike="noStrike" baseline="0">
                    <a:solidFill>
                      <a:schemeClr val="tx1"/>
                    </a:solidFill>
                    <a:latin typeface="Calibri"/>
                    <a:ea typeface="Calibri"/>
                    <a:cs typeface="Calibri"/>
                  </a:defRPr>
                </a:pPr>
                <a:r>
                  <a:rPr lang="en-US" sz="1600" b="1">
                    <a:solidFill>
                      <a:schemeClr val="tx1"/>
                    </a:solidFill>
                  </a:rPr>
                  <a:t>Years</a:t>
                </a:r>
              </a:p>
            </c:rich>
          </c:tx>
          <c:layout/>
          <c:overlay val="0"/>
          <c:spPr>
            <a:noFill/>
            <a:ln w="25400">
              <a:noFill/>
            </a:ln>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600" b="1" i="0" u="none" strike="noStrike" baseline="0">
                <a:solidFill>
                  <a:sysClr val="windowText" lastClr="000000"/>
                </a:solidFill>
                <a:latin typeface="Calibri"/>
                <a:ea typeface="Calibri"/>
                <a:cs typeface="Calibri"/>
              </a:defRPr>
            </a:pPr>
            <a:endParaRPr lang="en-US"/>
          </a:p>
        </c:txPr>
        <c:crossAx val="221457880"/>
        <c:crosses val="autoZero"/>
        <c:auto val="1"/>
        <c:lblAlgn val="ctr"/>
        <c:lblOffset val="100"/>
        <c:noMultiLvlLbl val="0"/>
      </c:catAx>
      <c:valAx>
        <c:axId val="221457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sz="1600" b="0" i="0" u="none" strike="noStrike" baseline="0">
                    <a:solidFill>
                      <a:schemeClr val="tx1"/>
                    </a:solidFill>
                    <a:latin typeface="Calibri"/>
                    <a:ea typeface="Calibri"/>
                    <a:cs typeface="Calibri"/>
                  </a:defRPr>
                </a:pPr>
                <a:r>
                  <a:rPr lang="en-US" sz="1600" b="1">
                    <a:solidFill>
                      <a:schemeClr val="tx1"/>
                    </a:solidFill>
                  </a:rPr>
                  <a:t>Number of Deaths</a:t>
                </a:r>
              </a:p>
            </c:rich>
          </c:tx>
          <c:layout/>
          <c:overlay val="0"/>
          <c:spPr>
            <a:noFill/>
            <a:ln w="25400">
              <a:noFill/>
            </a:ln>
          </c:spPr>
        </c:title>
        <c:numFmt formatCode="General" sourceLinked="1"/>
        <c:majorTickMark val="none"/>
        <c:minorTickMark val="none"/>
        <c:tickLblPos val="nextTo"/>
        <c:spPr>
          <a:ln w="9525">
            <a:noFill/>
          </a:ln>
        </c:spPr>
        <c:txPr>
          <a:bodyPr rot="0" vert="horz"/>
          <a:lstStyle/>
          <a:p>
            <a:pPr>
              <a:defRPr sz="1400" b="0" i="0" u="none" strike="noStrike" baseline="0">
                <a:solidFill>
                  <a:schemeClr val="tx1"/>
                </a:solidFill>
                <a:latin typeface="Calibri"/>
                <a:ea typeface="Calibri"/>
                <a:cs typeface="Calibri"/>
              </a:defRPr>
            </a:pPr>
            <a:endParaRPr lang="en-US"/>
          </a:p>
        </c:txPr>
        <c:crossAx val="221455920"/>
        <c:crosses val="autoZero"/>
        <c:crossBetween val="between"/>
      </c:valAx>
      <c:spPr>
        <a:noFill/>
        <a:ln w="25400">
          <a:noFill/>
        </a:ln>
      </c:spPr>
    </c:plotArea>
    <c:legend>
      <c:legendPos val="r"/>
      <c:layout/>
      <c:overlay val="0"/>
      <c:spPr>
        <a:noFill/>
        <a:ln w="25400">
          <a:noFill/>
        </a:ln>
      </c:spPr>
      <c:txPr>
        <a:bodyPr/>
        <a:lstStyle/>
        <a:p>
          <a:pPr>
            <a:defRPr sz="1400" b="1" i="0" u="none" strike="noStrike" baseline="0">
              <a:solidFill>
                <a:schemeClr val="tx1"/>
              </a:solidFill>
              <a:latin typeface="Calibri"/>
              <a:ea typeface="Calibri"/>
              <a:cs typeface="Calibri"/>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38530091471431"/>
          <c:y val="0.202577282006416"/>
          <c:w val="0.81635303311805096"/>
          <c:h val="0.57465247399630603"/>
        </c:manualLayout>
      </c:layout>
      <c:lineChart>
        <c:grouping val="standard"/>
        <c:varyColors val="0"/>
        <c:ser>
          <c:idx val="0"/>
          <c:order val="0"/>
          <c:tx>
            <c:strRef>
              <c:f>Sheet1!$B$1</c:f>
              <c:strCache>
                <c:ptCount val="1"/>
                <c:pt idx="0">
                  <c:v>Number of Patients Receiving MAT Services</c:v>
                </c:pt>
              </c:strCache>
            </c:strRef>
          </c:tx>
          <c:spPr>
            <a:ln w="28575" cap="rnd">
              <a:solidFill>
                <a:schemeClr val="accent2">
                  <a:lumMod val="50000"/>
                </a:schemeClr>
              </a:solidFill>
              <a:round/>
            </a:ln>
            <a:effectLst/>
          </c:spPr>
          <c:marker>
            <c:symbol val="none"/>
          </c:marker>
          <c:dLbls>
            <c:dLbl>
              <c:idx val="0"/>
              <c:layout>
                <c:manualLayout>
                  <c:x val="-8.4541651098533593E-2"/>
                  <c:y val="-4.960629921259839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2492677211482101"/>
                  <c:y val="-2.645815106445029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2017</c:v>
                </c:pt>
                <c:pt idx="1">
                  <c:v>2018</c:v>
                </c:pt>
              </c:numCache>
            </c:numRef>
          </c:cat>
          <c:val>
            <c:numRef>
              <c:f>Sheet1!$B$2:$B$3</c:f>
              <c:numCache>
                <c:formatCode>General</c:formatCode>
                <c:ptCount val="2"/>
                <c:pt idx="0">
                  <c:v>695</c:v>
                </c:pt>
                <c:pt idx="1">
                  <c:v>2221</c:v>
                </c:pt>
              </c:numCache>
            </c:numRef>
          </c:val>
          <c:smooth val="0"/>
        </c:ser>
        <c:dLbls>
          <c:dLblPos val="t"/>
          <c:showLegendKey val="0"/>
          <c:showVal val="1"/>
          <c:showCatName val="0"/>
          <c:showSerName val="0"/>
          <c:showPercent val="0"/>
          <c:showBubbleSize val="0"/>
        </c:dLbls>
        <c:hiLowLines>
          <c:spPr>
            <a:ln w="9525" cap="flat" cmpd="sng" algn="ctr">
              <a:solidFill>
                <a:schemeClr val="tx1">
                  <a:lumMod val="75000"/>
                  <a:lumOff val="25000"/>
                </a:schemeClr>
              </a:solidFill>
              <a:round/>
            </a:ln>
            <a:effectLst/>
          </c:spPr>
        </c:hiLowLines>
        <c:smooth val="0"/>
        <c:axId val="221459448"/>
        <c:axId val="221459840"/>
      </c:lineChart>
      <c:catAx>
        <c:axId val="221459448"/>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a:solidFill>
                      <a:schemeClr val="tx1"/>
                    </a:solidFill>
                  </a:rPr>
                  <a:t>State Fiscal Year</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21459840"/>
        <c:crosses val="autoZero"/>
        <c:auto val="0"/>
        <c:lblAlgn val="ctr"/>
        <c:lblOffset val="100"/>
        <c:noMultiLvlLbl val="0"/>
      </c:catAx>
      <c:valAx>
        <c:axId val="22145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a:solidFill>
                      <a:schemeClr val="tx1"/>
                    </a:solidFill>
                  </a:rPr>
                  <a:t>State-Funded</a:t>
                </a:r>
                <a:r>
                  <a:rPr lang="en-US" sz="1400" b="1" baseline="0">
                    <a:solidFill>
                      <a:schemeClr val="tx1"/>
                    </a:solidFill>
                  </a:rPr>
                  <a:t> Treatment Patients</a:t>
                </a:r>
                <a:endParaRPr lang="en-US" sz="1400" b="1">
                  <a:solidFill>
                    <a:schemeClr val="tx1"/>
                  </a:solidFill>
                </a:endParaRP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221459448"/>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0.7294</cdr:x>
      <cdr:y>0.9389</cdr:y>
    </cdr:from>
    <cdr:to>
      <cdr:x>1</cdr:x>
      <cdr:y>1</cdr:y>
    </cdr:to>
    <cdr:sp macro="" textlink="">
      <cdr:nvSpPr>
        <cdr:cNvPr id="2" name="TextBox 1"/>
        <cdr:cNvSpPr txBox="1"/>
      </cdr:nvSpPr>
      <cdr:spPr>
        <a:xfrm xmlns:a="http://schemas.openxmlformats.org/drawingml/2006/main">
          <a:off x="6681302" y="5029200"/>
          <a:ext cx="2478741" cy="3272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50" b="1" dirty="0"/>
            <a:t>Source: SC</a:t>
          </a:r>
          <a:r>
            <a:rPr lang="en-US" sz="1050" b="1" baseline="0" dirty="0"/>
            <a:t> </a:t>
          </a:r>
          <a:r>
            <a:rPr lang="en-US" sz="1050" b="1" baseline="0" dirty="0" smtClean="0"/>
            <a:t>DHEC, Vital </a:t>
          </a:r>
          <a:r>
            <a:rPr lang="en-US" sz="1050" b="1" baseline="0" dirty="0"/>
            <a:t>Statistics </a:t>
          </a:r>
          <a:endParaRPr lang="en-US" sz="105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0.42355</cdr:x>
      <cdr:y>0.49861</cdr:y>
    </cdr:from>
    <cdr:to>
      <cdr:x>0.53779</cdr:x>
      <cdr:y>0.57639</cdr:y>
    </cdr:to>
    <cdr:sp macro="" textlink="">
      <cdr:nvSpPr>
        <cdr:cNvPr id="2" name="TextBox 1"/>
        <cdr:cNvSpPr txBox="1"/>
      </cdr:nvSpPr>
      <cdr:spPr>
        <a:xfrm xmlns:a="http://schemas.openxmlformats.org/drawingml/2006/main">
          <a:off x="1836420" y="1367790"/>
          <a:ext cx="495300" cy="2133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0.4125</cdr:x>
      <cdr:y>0.53704</cdr:y>
    </cdr:from>
    <cdr:to>
      <cdr:x>0.87449</cdr:x>
      <cdr:y>0.62291</cdr:y>
    </cdr:to>
    <cdr:sp macro="" textlink="">
      <cdr:nvSpPr>
        <cdr:cNvPr id="3" name="TextBox 2"/>
        <cdr:cNvSpPr txBox="1"/>
      </cdr:nvSpPr>
      <cdr:spPr>
        <a:xfrm xmlns:a="http://schemas.openxmlformats.org/drawingml/2006/main">
          <a:off x="2514600" y="2209800"/>
          <a:ext cx="2816291" cy="3533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surpassed goal of 5% increase</a:t>
          </a:r>
        </a:p>
      </cdr:txBody>
    </cdr:sp>
  </cdr:relSizeAnchor>
  <cdr:relSizeAnchor xmlns:cdr="http://schemas.openxmlformats.org/drawingml/2006/chartDrawing">
    <cdr:from>
      <cdr:x>0.39192</cdr:x>
      <cdr:y>0.55417</cdr:y>
    </cdr:from>
    <cdr:to>
      <cdr:x>0.40246</cdr:x>
      <cdr:y>0.57083</cdr:y>
    </cdr:to>
    <cdr:sp macro="" textlink="">
      <cdr:nvSpPr>
        <cdr:cNvPr id="4" name="Oval 3"/>
        <cdr:cNvSpPr/>
      </cdr:nvSpPr>
      <cdr:spPr>
        <a:xfrm xmlns:a="http://schemas.openxmlformats.org/drawingml/2006/main">
          <a:off x="1699260" y="1520190"/>
          <a:ext cx="45720" cy="45719"/>
        </a:xfrm>
        <a:prstGeom xmlns:a="http://schemas.openxmlformats.org/drawingml/2006/main" prst="ellipse">
          <a:avLst/>
        </a:prstGeom>
        <a:solidFill xmlns:a="http://schemas.openxmlformats.org/drawingml/2006/main">
          <a:schemeClr val="tx1"/>
        </a:solidFill>
        <a:ln xmlns:a="http://schemas.openxmlformats.org/drawingml/2006/main">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BD0AE4E7-0B26-4FF2-912A-7D7891847F10}" type="datetimeFigureOut">
              <a:rPr lang="en-US" smtClean="0"/>
              <a:t>9/24/2013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95690062-7EFB-4C36-8B8F-F320A40725F2}" type="slidenum">
              <a:rPr lang="en-US" smtClean="0"/>
              <a:t>‹#›</a:t>
            </a:fld>
            <a:endParaRPr lang="en-US"/>
          </a:p>
        </p:txBody>
      </p:sp>
    </p:spTree>
    <p:extLst>
      <p:ext uri="{BB962C8B-B14F-4D97-AF65-F5344CB8AC3E}">
        <p14:creationId xmlns:p14="http://schemas.microsoft.com/office/powerpoint/2010/main" val="281998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689EB8D7-9DB0-40E7-827F-46BBDC0E9CF2}" type="datetimeFigureOut">
              <a:rPr lang="en-US" smtClean="0"/>
              <a:t>9/24/2013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1D000696-F4F2-4C24-8AED-D60415DF3B27}" type="slidenum">
              <a:rPr lang="en-US" smtClean="0"/>
              <a:t>‹#›</a:t>
            </a:fld>
            <a:endParaRPr lang="en-US"/>
          </a:p>
        </p:txBody>
      </p:sp>
    </p:spTree>
    <p:extLst>
      <p:ext uri="{BB962C8B-B14F-4D97-AF65-F5344CB8AC3E}">
        <p14:creationId xmlns:p14="http://schemas.microsoft.com/office/powerpoint/2010/main" val="1903802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000696-F4F2-4C24-8AED-D60415DF3B27}" type="slidenum">
              <a:rPr lang="en-US" smtClean="0"/>
              <a:t>1</a:t>
            </a:fld>
            <a:endParaRPr lang="en-US"/>
          </a:p>
        </p:txBody>
      </p:sp>
    </p:spTree>
    <p:extLst>
      <p:ext uri="{BB962C8B-B14F-4D97-AF65-F5344CB8AC3E}">
        <p14:creationId xmlns:p14="http://schemas.microsoft.com/office/powerpoint/2010/main" val="1610855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000696-F4F2-4C24-8AED-D60415DF3B27}" type="slidenum">
              <a:rPr lang="en-US" smtClean="0"/>
              <a:t>10</a:t>
            </a:fld>
            <a:endParaRPr lang="en-US"/>
          </a:p>
        </p:txBody>
      </p:sp>
    </p:spTree>
    <p:extLst>
      <p:ext uri="{BB962C8B-B14F-4D97-AF65-F5344CB8AC3E}">
        <p14:creationId xmlns:p14="http://schemas.microsoft.com/office/powerpoint/2010/main" val="4254886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000696-F4F2-4C24-8AED-D60415DF3B27}" type="slidenum">
              <a:rPr lang="en-US" smtClean="0"/>
              <a:t>11</a:t>
            </a:fld>
            <a:endParaRPr lang="en-US"/>
          </a:p>
        </p:txBody>
      </p:sp>
    </p:spTree>
    <p:extLst>
      <p:ext uri="{BB962C8B-B14F-4D97-AF65-F5344CB8AC3E}">
        <p14:creationId xmlns:p14="http://schemas.microsoft.com/office/powerpoint/2010/main" val="4084190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000696-F4F2-4C24-8AED-D60415DF3B27}" type="slidenum">
              <a:rPr lang="en-US" smtClean="0"/>
              <a:t>12</a:t>
            </a:fld>
            <a:endParaRPr lang="en-US"/>
          </a:p>
        </p:txBody>
      </p:sp>
    </p:spTree>
    <p:extLst>
      <p:ext uri="{BB962C8B-B14F-4D97-AF65-F5344CB8AC3E}">
        <p14:creationId xmlns:p14="http://schemas.microsoft.com/office/powerpoint/2010/main" val="1018077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may change</a:t>
            </a:r>
          </a:p>
        </p:txBody>
      </p:sp>
      <p:sp>
        <p:nvSpPr>
          <p:cNvPr id="4" name="Slide Number Placeholder 3"/>
          <p:cNvSpPr>
            <a:spLocks noGrp="1"/>
          </p:cNvSpPr>
          <p:nvPr>
            <p:ph type="sldNum" sz="quarter" idx="10"/>
          </p:nvPr>
        </p:nvSpPr>
        <p:spPr/>
        <p:txBody>
          <a:bodyPr/>
          <a:lstStyle/>
          <a:p>
            <a:fld id="{5057C8FC-01B2-7C48-9382-46520D7E5350}" type="slidenum">
              <a:rPr lang="en-US" smtClean="0"/>
              <a:t>13</a:t>
            </a:fld>
            <a:endParaRPr lang="en-US"/>
          </a:p>
        </p:txBody>
      </p:sp>
    </p:spTree>
    <p:extLst>
      <p:ext uri="{BB962C8B-B14F-4D97-AF65-F5344CB8AC3E}">
        <p14:creationId xmlns:p14="http://schemas.microsoft.com/office/powerpoint/2010/main" val="1561940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Thanks and Closing Remarks</a:t>
            </a:r>
          </a:p>
          <a:p>
            <a:endParaRPr lang="en-US" baseline="0" dirty="0" smtClean="0"/>
          </a:p>
          <a:p>
            <a:r>
              <a:rPr lang="en-US" baseline="0" dirty="0" smtClean="0"/>
              <a:t>I have brought our Medical Director Dr. Jack </a:t>
            </a:r>
            <a:r>
              <a:rPr lang="en-US" baseline="0" dirty="0" err="1" smtClean="0"/>
              <a:t>Emmel</a:t>
            </a:r>
            <a:r>
              <a:rPr lang="en-US" baseline="0" dirty="0" smtClean="0"/>
              <a:t>, Board Certified in Family and Addiction Medicine. Has been treating addiction medically for 38 years - available to the committee as a resource today or moving forward.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057C8FC-01B2-7C48-9382-46520D7E5350}" type="slidenum">
              <a:rPr lang="en-US" smtClean="0"/>
              <a:t>14</a:t>
            </a:fld>
            <a:endParaRPr lang="en-US"/>
          </a:p>
        </p:txBody>
      </p:sp>
    </p:spTree>
    <p:extLst>
      <p:ext uri="{BB962C8B-B14F-4D97-AF65-F5344CB8AC3E}">
        <p14:creationId xmlns:p14="http://schemas.microsoft.com/office/powerpoint/2010/main" val="191785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Agency’s WHAT is spelled out in our Mission, which I don’t expect to change anytime soon.  </a:t>
            </a:r>
            <a:br>
              <a:rPr lang="en-US" baseline="0" dirty="0" smtClean="0"/>
            </a:br>
            <a:r>
              <a:rPr lang="en-US" baseline="0" dirty="0" smtClean="0"/>
              <a:t>Our agency exits to </a:t>
            </a:r>
            <a:r>
              <a:rPr lang="en-US" sz="1200" dirty="0" smtClean="0">
                <a:solidFill>
                  <a:schemeClr val="bg1"/>
                </a:solidFill>
              </a:rPr>
              <a:t>ensure the availability and quality of a continuum of substance use services, thereby improving the health status, safety, and quality of life of individuals, families, and communities across South Carolina.</a:t>
            </a:r>
            <a:r>
              <a:rPr lang="en-US" baseline="0" dirty="0" smtClean="0"/>
              <a:t/>
            </a:r>
            <a:br>
              <a:rPr lang="en-US" baseline="0" dirty="0" smtClean="0"/>
            </a:br>
            <a:endParaRPr lang="en-US" baseline="0" dirty="0" smtClean="0"/>
          </a:p>
        </p:txBody>
      </p:sp>
      <p:sp>
        <p:nvSpPr>
          <p:cNvPr id="4" name="Slide Number Placeholder 3"/>
          <p:cNvSpPr>
            <a:spLocks noGrp="1"/>
          </p:cNvSpPr>
          <p:nvPr>
            <p:ph type="sldNum" sz="quarter" idx="10"/>
          </p:nvPr>
        </p:nvSpPr>
        <p:spPr/>
        <p:txBody>
          <a:bodyPr/>
          <a:lstStyle/>
          <a:p>
            <a:fld id="{55420BE8-26BF-F944-807E-F242B4BE4271}" type="slidenum">
              <a:rPr lang="en-US" smtClean="0"/>
              <a:t>2</a:t>
            </a:fld>
            <a:endParaRPr lang="en-US"/>
          </a:p>
        </p:txBody>
      </p:sp>
    </p:spTree>
    <p:extLst>
      <p:ext uri="{BB962C8B-B14F-4D97-AF65-F5344CB8AC3E}">
        <p14:creationId xmlns:p14="http://schemas.microsoft.com/office/powerpoint/2010/main" val="3994603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Opioid crisis is still the most urgent issue because</a:t>
            </a:r>
            <a:r>
              <a:rPr lang="en-US" sz="1200" kern="1200" baseline="0" dirty="0" smtClean="0">
                <a:solidFill>
                  <a:schemeClr val="tx1"/>
                </a:solidFill>
                <a:effectLst/>
                <a:latin typeface="+mn-lt"/>
                <a:ea typeface="+mn-ea"/>
                <a:cs typeface="+mn-cs"/>
              </a:rPr>
              <a:t> people are dying so quickly from this disease of addiction.</a:t>
            </a:r>
          </a:p>
          <a:p>
            <a:r>
              <a:rPr lang="en-US" sz="1200" kern="1200" dirty="0" smtClean="0">
                <a:solidFill>
                  <a:schemeClr val="tx1"/>
                </a:solidFill>
                <a:effectLst/>
                <a:latin typeface="+mn-lt"/>
                <a:ea typeface="+mn-ea"/>
                <a:cs typeface="+mn-cs"/>
              </a:rPr>
              <a:t>44k Americans died of an opioid overdose</a:t>
            </a:r>
            <a:r>
              <a:rPr lang="en-US" sz="1200" kern="1200" baseline="0" dirty="0" smtClean="0">
                <a:solidFill>
                  <a:schemeClr val="tx1"/>
                </a:solidFill>
                <a:effectLst/>
                <a:latin typeface="+mn-lt"/>
                <a:ea typeface="+mn-ea"/>
                <a:cs typeface="+mn-cs"/>
              </a:rPr>
              <a:t> last year.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We again saw an increase in the number of lives lost to the opioid crisis in 2017, </a:t>
            </a:r>
          </a:p>
          <a:p>
            <a:r>
              <a:rPr lang="en-US" sz="1200" kern="1200" dirty="0" smtClean="0">
                <a:solidFill>
                  <a:schemeClr val="tx1"/>
                </a:solidFill>
                <a:effectLst/>
                <a:latin typeface="+mn-lt"/>
                <a:ea typeface="+mn-ea"/>
                <a:cs typeface="+mn-cs"/>
              </a:rPr>
              <a:t>ongoing work across the state to save lives and turn this trend around.   </a:t>
            </a:r>
          </a:p>
          <a:p>
            <a:r>
              <a:rPr lang="en-US" sz="1200" kern="1200" dirty="0" smtClean="0">
                <a:solidFill>
                  <a:schemeClr val="tx1"/>
                </a:solidFill>
                <a:effectLst/>
                <a:latin typeface="+mn-lt"/>
                <a:ea typeface="+mn-ea"/>
                <a:cs typeface="+mn-cs"/>
              </a:rPr>
              <a:t>We look a lot at data</a:t>
            </a:r>
            <a:r>
              <a:rPr lang="en-US" sz="1200" kern="1200" baseline="0" dirty="0" smtClean="0">
                <a:solidFill>
                  <a:schemeClr val="tx1"/>
                </a:solidFill>
                <a:effectLst/>
                <a:latin typeface="+mn-lt"/>
                <a:ea typeface="+mn-ea"/>
                <a:cs typeface="+mn-cs"/>
              </a:rPr>
              <a:t> and a lot at numbers in our work on this, and as you know, it is tremendously important that we not lose perspective that the numbers in this epidemic represent our neighbors, friends, people we love </a:t>
            </a:r>
            <a:r>
              <a:rPr lang="mr-IN" sz="1200" kern="1200" baseline="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and this issue (addiction) really disrupts families and communities in such serious and significant ways that can’t be seen in numbers and charts.  </a:t>
            </a:r>
          </a:p>
          <a:p>
            <a:r>
              <a:rPr lang="en-US" sz="1200" kern="1200" baseline="0" dirty="0" smtClean="0">
                <a:solidFill>
                  <a:schemeClr val="tx1"/>
                </a:solidFill>
                <a:effectLst/>
                <a:latin typeface="+mn-lt"/>
                <a:ea typeface="+mn-ea"/>
                <a:cs typeface="+mn-cs"/>
              </a:rPr>
              <a:t>We don’t lose the humanitarian perspective in our work at DAODAS.  </a:t>
            </a:r>
          </a:p>
        </p:txBody>
      </p:sp>
      <p:sp>
        <p:nvSpPr>
          <p:cNvPr id="4" name="Slide Number Placeholder 3"/>
          <p:cNvSpPr>
            <a:spLocks noGrp="1"/>
          </p:cNvSpPr>
          <p:nvPr>
            <p:ph type="sldNum" sz="quarter" idx="10"/>
          </p:nvPr>
        </p:nvSpPr>
        <p:spPr/>
        <p:txBody>
          <a:bodyPr/>
          <a:lstStyle/>
          <a:p>
            <a:fld id="{1D000696-F4F2-4C24-8AED-D60415DF3B27}" type="slidenum">
              <a:rPr lang="en-US" smtClean="0"/>
              <a:t>3</a:t>
            </a:fld>
            <a:endParaRPr lang="en-US"/>
          </a:p>
        </p:txBody>
      </p:sp>
    </p:spTree>
    <p:extLst>
      <p:ext uri="{BB962C8B-B14F-4D97-AF65-F5344CB8AC3E}">
        <p14:creationId xmlns:p14="http://schemas.microsoft.com/office/powerpoint/2010/main" val="1233333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Burden Map Trends</a:t>
            </a:r>
            <a:r>
              <a:rPr lang="en-US" dirty="0" smtClean="0">
                <a:effectLst/>
              </a:rPr>
              <a:t> </a:t>
            </a:r>
            <a:br>
              <a:rPr lang="en-US" dirty="0" smtClean="0">
                <a:effectLst/>
              </a:rPr>
            </a:br>
            <a:r>
              <a:rPr lang="en-US" sz="1200" kern="1200" baseline="0" dirty="0" smtClean="0">
                <a:solidFill>
                  <a:schemeClr val="tx1"/>
                </a:solidFill>
                <a:effectLst/>
                <a:latin typeface="+mn-lt"/>
                <a:ea typeface="+mn-ea"/>
                <a:cs typeface="+mn-cs"/>
              </a:rPr>
              <a:t>.  All of the data looked at is applied to the population so that the rural and less populated areas of our state are considered with equity against the highly populated areas. </a:t>
            </a:r>
            <a:endParaRPr lang="en-US" dirty="0"/>
          </a:p>
        </p:txBody>
      </p:sp>
      <p:sp>
        <p:nvSpPr>
          <p:cNvPr id="4" name="Slide Number Placeholder 3"/>
          <p:cNvSpPr>
            <a:spLocks noGrp="1"/>
          </p:cNvSpPr>
          <p:nvPr>
            <p:ph type="sldNum" sz="quarter" idx="10"/>
          </p:nvPr>
        </p:nvSpPr>
        <p:spPr/>
        <p:txBody>
          <a:bodyPr/>
          <a:lstStyle/>
          <a:p>
            <a:fld id="{1D000696-F4F2-4C24-8AED-D60415DF3B27}" type="slidenum">
              <a:rPr lang="en-US" smtClean="0"/>
              <a:t>4</a:t>
            </a:fld>
            <a:endParaRPr lang="en-US"/>
          </a:p>
        </p:txBody>
      </p:sp>
    </p:spTree>
    <p:extLst>
      <p:ext uri="{BB962C8B-B14F-4D97-AF65-F5344CB8AC3E}">
        <p14:creationId xmlns:p14="http://schemas.microsoft.com/office/powerpoint/2010/main" val="1233333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our efforts</a:t>
            </a:r>
            <a:r>
              <a:rPr lang="en-US" baseline="0" dirty="0" smtClean="0"/>
              <a:t> what we’ve been able to get done with Federal funding</a:t>
            </a:r>
            <a:br>
              <a:rPr lang="en-US" baseline="0" dirty="0" smtClean="0"/>
            </a:br>
            <a:endParaRPr lang="en-US" dirty="0"/>
          </a:p>
        </p:txBody>
      </p:sp>
      <p:sp>
        <p:nvSpPr>
          <p:cNvPr id="4" name="Slide Number Placeholder 3"/>
          <p:cNvSpPr>
            <a:spLocks noGrp="1"/>
          </p:cNvSpPr>
          <p:nvPr>
            <p:ph type="sldNum" sz="quarter" idx="10"/>
          </p:nvPr>
        </p:nvSpPr>
        <p:spPr/>
        <p:txBody>
          <a:bodyPr/>
          <a:lstStyle/>
          <a:p>
            <a:fld id="{55420BE8-26BF-F944-807E-F242B4BE4271}" type="slidenum">
              <a:rPr lang="en-US" smtClean="0"/>
              <a:t>5</a:t>
            </a:fld>
            <a:endParaRPr lang="en-US"/>
          </a:p>
        </p:txBody>
      </p:sp>
    </p:spTree>
    <p:extLst>
      <p:ext uri="{BB962C8B-B14F-4D97-AF65-F5344CB8AC3E}">
        <p14:creationId xmlns:p14="http://schemas.microsoft.com/office/powerpoint/2010/main" val="1558509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lot of support –</a:t>
            </a:r>
            <a:r>
              <a:rPr lang="en-US" sz="1200" kern="1200" baseline="0" dirty="0" smtClean="0">
                <a:solidFill>
                  <a:schemeClr val="tx1"/>
                </a:solidFill>
                <a:effectLst/>
                <a:latin typeface="+mn-lt"/>
                <a:ea typeface="+mn-ea"/>
                <a:cs typeface="+mn-cs"/>
              </a:rPr>
              <a:t> opportunities – responsibility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Safety net cast out to the most vulnerable in our state.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STR Picking up where SOR left off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Requirements  - Data Collection!!! </a:t>
            </a:r>
            <a:r>
              <a:rPr lang="en-US" sz="1200" kern="1200" dirty="0" smtClean="0">
                <a:solidFill>
                  <a:schemeClr val="tx1"/>
                </a:solidFill>
                <a:effectLst/>
                <a:latin typeface="+mn-lt"/>
                <a:ea typeface="+mn-ea"/>
                <a:cs typeface="+mn-cs"/>
              </a:rPr>
              <a:t>Making sure that the funding, supporting services and programs is making an impact where it is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57C8FC-01B2-7C48-9382-46520D7E5350}" type="slidenum">
              <a:rPr lang="en-US" smtClean="0"/>
              <a:t>6</a:t>
            </a:fld>
            <a:endParaRPr lang="en-US"/>
          </a:p>
        </p:txBody>
      </p:sp>
    </p:spTree>
    <p:extLst>
      <p:ext uri="{BB962C8B-B14F-4D97-AF65-F5344CB8AC3E}">
        <p14:creationId xmlns:p14="http://schemas.microsoft.com/office/powerpoint/2010/main" val="156462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300">
              <a:defRPr/>
            </a:pPr>
            <a:endParaRPr lang="en-US" dirty="0"/>
          </a:p>
        </p:txBody>
      </p:sp>
      <p:sp>
        <p:nvSpPr>
          <p:cNvPr id="4" name="Slide Number Placeholder 3"/>
          <p:cNvSpPr>
            <a:spLocks noGrp="1"/>
          </p:cNvSpPr>
          <p:nvPr>
            <p:ph type="sldNum" sz="quarter" idx="10"/>
          </p:nvPr>
        </p:nvSpPr>
        <p:spPr/>
        <p:txBody>
          <a:bodyPr/>
          <a:lstStyle/>
          <a:p>
            <a:fld id="{2BDE1EBD-775F-4917-A76C-3417BDA0FDE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155040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Treatment</a:t>
            </a:r>
            <a:r>
              <a:rPr lang="en-US" dirty="0" smtClean="0">
                <a:effectLst/>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have some hopeful news.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DAODAS has expanded its system’s capacity to provide medication-assisted treatment (MAT) to opioid use disorder patients.  A total of 26 local providers and state agency partners are approved to offer MAT therapies and medication access.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have seen over a 200 percent increase in the last year in the number of</a:t>
            </a:r>
            <a:r>
              <a:rPr lang="en-US" sz="1200" kern="1200" baseline="0" dirty="0" smtClean="0">
                <a:solidFill>
                  <a:schemeClr val="tx1"/>
                </a:solidFill>
                <a:effectLst/>
                <a:latin typeface="+mn-lt"/>
                <a:ea typeface="+mn-ea"/>
                <a:cs typeface="+mn-cs"/>
              </a:rPr>
              <a:t> patients we are supporting financially to receive the evidence-based treatment for opioid use disorder.  These are uninsured patients who would likely not otherwise receive high quality care.  This is possible because and of course thanks to the General Assembly and the Governor supporting our budget increase in the last two years.  And we are also expanding with the federal funds we have received.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know medication-assisted treatment is an effective, essential tool in fighting the opioid crisis, and DAODAS has continued working to expand access to it.  So far we have been able to greatly increase the number of providers delivering or coordinating this treatment (from only 3 of the county commissions, to nearly all 32).  Additionally, we’ve been able to pay for the services of pregnant and postpartum women at the private Opioid Treatment Providers in the state. We know methadone</a:t>
            </a:r>
            <a:r>
              <a:rPr lang="en-US" sz="1200" kern="1200" baseline="0" dirty="0" smtClean="0">
                <a:solidFill>
                  <a:schemeClr val="tx1"/>
                </a:solidFill>
                <a:effectLst/>
                <a:latin typeface="+mn-lt"/>
                <a:ea typeface="+mn-ea"/>
                <a:cs typeface="+mn-cs"/>
              </a:rPr>
              <a:t> is the gold standard of care for that population in particular.  </a:t>
            </a:r>
            <a:r>
              <a:rPr lang="en-US" sz="1200" kern="1200" dirty="0" smtClean="0">
                <a:solidFill>
                  <a:schemeClr val="tx1"/>
                </a:solidFill>
                <a:effectLst/>
                <a:latin typeface="+mn-lt"/>
                <a:ea typeface="+mn-ea"/>
                <a:cs typeface="+mn-cs"/>
              </a:rPr>
              <a:t> And we’ve expanded coverage beyond those vulnerable women to include indigent patients who need those services.</a:t>
            </a:r>
          </a:p>
        </p:txBody>
      </p:sp>
      <p:sp>
        <p:nvSpPr>
          <p:cNvPr id="4" name="Slide Number Placeholder 3"/>
          <p:cNvSpPr>
            <a:spLocks noGrp="1"/>
          </p:cNvSpPr>
          <p:nvPr>
            <p:ph type="sldNum" sz="quarter" idx="10"/>
          </p:nvPr>
        </p:nvSpPr>
        <p:spPr/>
        <p:txBody>
          <a:bodyPr/>
          <a:lstStyle/>
          <a:p>
            <a:fld id="{1D000696-F4F2-4C24-8AED-D60415DF3B27}" type="slidenum">
              <a:rPr lang="en-US" smtClean="0"/>
              <a:t>8</a:t>
            </a:fld>
            <a:endParaRPr lang="en-US"/>
          </a:p>
        </p:txBody>
      </p:sp>
    </p:spTree>
    <p:extLst>
      <p:ext uri="{BB962C8B-B14F-4D97-AF65-F5344CB8AC3E}">
        <p14:creationId xmlns:p14="http://schemas.microsoft.com/office/powerpoint/2010/main" val="1233333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000696-F4F2-4C24-8AED-D60415DF3B27}" type="slidenum">
              <a:rPr lang="en-US" smtClean="0"/>
              <a:t>9</a:t>
            </a:fld>
            <a:endParaRPr lang="en-US"/>
          </a:p>
        </p:txBody>
      </p:sp>
    </p:spTree>
    <p:extLst>
      <p:ext uri="{BB962C8B-B14F-4D97-AF65-F5344CB8AC3E}">
        <p14:creationId xmlns:p14="http://schemas.microsoft.com/office/powerpoint/2010/main" val="2485521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7D47E66F-D859-4393-B29A-DB4A51CF204A}" type="datetimeFigureOut">
              <a:rPr lang="en-US" smtClean="0"/>
              <a:t>9/24/2013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9AC1EE7-10B9-4824-8F3F-9D2D7E2FF0B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47E66F-D859-4393-B29A-DB4A51CF204A}" type="datetimeFigureOut">
              <a:rPr lang="en-US" smtClean="0"/>
              <a:t>9/24/2013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C1EE7-10B9-4824-8F3F-9D2D7E2FF0B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47E66F-D859-4393-B29A-DB4A51CF204A}" type="datetimeFigureOut">
              <a:rPr lang="en-US" smtClean="0"/>
              <a:t>9/24/2013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C1EE7-10B9-4824-8F3F-9D2D7E2FF0B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CB58D38B-669F-DE47-A472-FC6128A5B42C}" type="datetimeFigureOut">
              <a:rPr lang="en-US" smtClean="0">
                <a:solidFill>
                  <a:srgbClr val="438086"/>
                </a:solidFill>
              </a:rPr>
              <a:pPr/>
              <a:t>9/24/2013</a:t>
            </a:fld>
            <a:endParaRPr lang="en-US">
              <a:solidFill>
                <a:srgbClr val="438086"/>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8F79D38-5AFB-5C4C-B434-1D132E5D40C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64851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58D38B-669F-DE47-A472-FC6128A5B42C}" type="datetimeFigureOut">
              <a:rPr lang="en-US" smtClean="0">
                <a:solidFill>
                  <a:srgbClr val="438086"/>
                </a:solidFill>
              </a:rPr>
              <a:pPr/>
              <a:t>9/24/2013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C8F79D38-5AFB-5C4C-B434-1D132E5D40C2}" type="slidenum">
              <a:rPr lang="en-US" smtClean="0"/>
              <a:pPr/>
              <a:t>‹#›</a:t>
            </a:fld>
            <a:endParaRPr lang="en-US"/>
          </a:p>
        </p:txBody>
      </p:sp>
    </p:spTree>
    <p:extLst>
      <p:ext uri="{BB962C8B-B14F-4D97-AF65-F5344CB8AC3E}">
        <p14:creationId xmlns:p14="http://schemas.microsoft.com/office/powerpoint/2010/main" val="95393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B58D38B-669F-DE47-A472-FC6128A5B42C}" type="datetimeFigureOut">
              <a:rPr lang="en-US" smtClean="0">
                <a:solidFill>
                  <a:srgbClr val="438086"/>
                </a:solidFill>
              </a:rPr>
              <a:pPr/>
              <a:t>9/24/2013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C8F79D38-5AFB-5C4C-B434-1D132E5D40C2}" type="slidenum">
              <a:rPr lang="en-US" smtClean="0"/>
              <a:pPr/>
              <a:t>‹#›</a:t>
            </a:fld>
            <a:endParaRPr lang="en-US"/>
          </a:p>
        </p:txBody>
      </p:sp>
    </p:spTree>
    <p:extLst>
      <p:ext uri="{BB962C8B-B14F-4D97-AF65-F5344CB8AC3E}">
        <p14:creationId xmlns:p14="http://schemas.microsoft.com/office/powerpoint/2010/main" val="3615512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B58D38B-669F-DE47-A472-FC6128A5B42C}" type="datetimeFigureOut">
              <a:rPr lang="en-US" smtClean="0">
                <a:solidFill>
                  <a:srgbClr val="438086"/>
                </a:solidFill>
              </a:rPr>
              <a:pPr/>
              <a:t>9/24/2013</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C8F79D38-5AFB-5C4C-B434-1D132E5D40C2}" type="slidenum">
              <a:rPr lang="en-US" smtClean="0"/>
              <a:pPr/>
              <a:t>‹#›</a:t>
            </a:fld>
            <a:endParaRPr lang="en-US"/>
          </a:p>
        </p:txBody>
      </p:sp>
    </p:spTree>
    <p:extLst>
      <p:ext uri="{BB962C8B-B14F-4D97-AF65-F5344CB8AC3E}">
        <p14:creationId xmlns:p14="http://schemas.microsoft.com/office/powerpoint/2010/main" val="53833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B58D38B-669F-DE47-A472-FC6128A5B42C}" type="datetimeFigureOut">
              <a:rPr lang="en-US" smtClean="0">
                <a:solidFill>
                  <a:srgbClr val="438086"/>
                </a:solidFill>
              </a:rPr>
              <a:pPr/>
              <a:t>9/24/2013</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C8F79D38-5AFB-5C4C-B434-1D132E5D40C2}"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2091166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B58D38B-669F-DE47-A472-FC6128A5B42C}" type="datetimeFigureOut">
              <a:rPr lang="en-US" smtClean="0">
                <a:solidFill>
                  <a:srgbClr val="438086"/>
                </a:solidFill>
              </a:rPr>
              <a:pPr/>
              <a:t>9/24/2013</a:t>
            </a:fld>
            <a:endParaRPr lang="en-US">
              <a:solidFill>
                <a:srgbClr val="438086"/>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C8F79D38-5AFB-5C4C-B434-1D132E5D40C2}" type="slidenum">
              <a:rPr lang="en-US" smtClean="0"/>
              <a:pPr/>
              <a:t>‹#›</a:t>
            </a:fld>
            <a:endParaRPr lang="en-US"/>
          </a:p>
        </p:txBody>
      </p:sp>
    </p:spTree>
    <p:extLst>
      <p:ext uri="{BB962C8B-B14F-4D97-AF65-F5344CB8AC3E}">
        <p14:creationId xmlns:p14="http://schemas.microsoft.com/office/powerpoint/2010/main" val="4095736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8D38B-669F-DE47-A472-FC6128A5B42C}" type="datetimeFigureOut">
              <a:rPr lang="en-US" smtClean="0">
                <a:solidFill>
                  <a:srgbClr val="438086"/>
                </a:solidFill>
              </a:rPr>
              <a:pPr/>
              <a:t>9/24/2013</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C8F79D38-5AFB-5C4C-B434-1D132E5D40C2}" type="slidenum">
              <a:rPr lang="en-US" smtClean="0"/>
              <a:pPr/>
              <a:t>‹#›</a:t>
            </a:fld>
            <a:endParaRPr lang="en-US"/>
          </a:p>
        </p:txBody>
      </p:sp>
    </p:spTree>
    <p:extLst>
      <p:ext uri="{BB962C8B-B14F-4D97-AF65-F5344CB8AC3E}">
        <p14:creationId xmlns:p14="http://schemas.microsoft.com/office/powerpoint/2010/main" val="803255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B58D38B-669F-DE47-A472-FC6128A5B42C}" type="datetimeFigureOut">
              <a:rPr lang="en-US" smtClean="0">
                <a:solidFill>
                  <a:srgbClr val="438086"/>
                </a:solidFill>
              </a:rPr>
              <a:pPr/>
              <a:t>9/24/2013</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C8F79D38-5AFB-5C4C-B434-1D132E5D40C2}" type="slidenum">
              <a:rPr lang="en-US" smtClean="0"/>
              <a:pPr/>
              <a:t>‹#›</a:t>
            </a:fld>
            <a:endParaRPr lang="en-US"/>
          </a:p>
        </p:txBody>
      </p:sp>
    </p:spTree>
    <p:extLst>
      <p:ext uri="{BB962C8B-B14F-4D97-AF65-F5344CB8AC3E}">
        <p14:creationId xmlns:p14="http://schemas.microsoft.com/office/powerpoint/2010/main" val="412105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47E66F-D859-4393-B29A-DB4A51CF204A}" type="datetimeFigureOut">
              <a:rPr lang="en-US" smtClean="0"/>
              <a:t>9/24/2013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C1EE7-10B9-4824-8F3F-9D2D7E2FF0B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B58D38B-669F-DE47-A472-FC6128A5B42C}" type="datetimeFigureOut">
              <a:rPr lang="en-US" smtClean="0">
                <a:solidFill>
                  <a:srgbClr val="438086"/>
                </a:solidFill>
              </a:rPr>
              <a:pPr/>
              <a:t>9/24/2013</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C8F79D38-5AFB-5C4C-B434-1D132E5D40C2}" type="slidenum">
              <a:rPr lang="en-US" smtClean="0"/>
              <a:pPr/>
              <a:t>‹#›</a:t>
            </a:fld>
            <a:endParaRPr lang="en-US"/>
          </a:p>
        </p:txBody>
      </p:sp>
    </p:spTree>
    <p:extLst>
      <p:ext uri="{BB962C8B-B14F-4D97-AF65-F5344CB8AC3E}">
        <p14:creationId xmlns:p14="http://schemas.microsoft.com/office/powerpoint/2010/main" val="2948146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58D38B-669F-DE47-A472-FC6128A5B42C}" type="datetimeFigureOut">
              <a:rPr lang="en-US" smtClean="0">
                <a:solidFill>
                  <a:srgbClr val="438086"/>
                </a:solidFill>
              </a:rPr>
              <a:pPr/>
              <a:t>9/24/2013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C8F79D38-5AFB-5C4C-B434-1D132E5D40C2}" type="slidenum">
              <a:rPr lang="en-US" smtClean="0"/>
              <a:pPr/>
              <a:t>‹#›</a:t>
            </a:fld>
            <a:endParaRPr lang="en-US"/>
          </a:p>
        </p:txBody>
      </p:sp>
    </p:spTree>
    <p:extLst>
      <p:ext uri="{BB962C8B-B14F-4D97-AF65-F5344CB8AC3E}">
        <p14:creationId xmlns:p14="http://schemas.microsoft.com/office/powerpoint/2010/main" val="944280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58D38B-669F-DE47-A472-FC6128A5B42C}" type="datetimeFigureOut">
              <a:rPr lang="en-US" smtClean="0">
                <a:solidFill>
                  <a:srgbClr val="438086"/>
                </a:solidFill>
              </a:rPr>
              <a:pPr/>
              <a:t>9/24/2013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C8F79D38-5AFB-5C4C-B434-1D132E5D40C2}" type="slidenum">
              <a:rPr lang="en-US" smtClean="0"/>
              <a:pPr/>
              <a:t>‹#›</a:t>
            </a:fld>
            <a:endParaRPr lang="en-US"/>
          </a:p>
        </p:txBody>
      </p:sp>
    </p:spTree>
    <p:extLst>
      <p:ext uri="{BB962C8B-B14F-4D97-AF65-F5344CB8AC3E}">
        <p14:creationId xmlns:p14="http://schemas.microsoft.com/office/powerpoint/2010/main" val="387560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D47E66F-D859-4393-B29A-DB4A51CF204A}" type="datetimeFigureOut">
              <a:rPr lang="en-US" smtClean="0"/>
              <a:t>9/24/2013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C1EE7-10B9-4824-8F3F-9D2D7E2FF0B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D47E66F-D859-4393-B29A-DB4A51CF204A}" type="datetimeFigureOut">
              <a:rPr lang="en-US" smtClean="0"/>
              <a:t>9/24/2013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C1EE7-10B9-4824-8F3F-9D2D7E2FF0B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7D47E66F-D859-4393-B29A-DB4A51CF204A}" type="datetimeFigureOut">
              <a:rPr lang="en-US" smtClean="0"/>
              <a:t>9/24/2013</a:t>
            </a:fld>
            <a:endParaRPr lang="en-US"/>
          </a:p>
        </p:txBody>
      </p:sp>
      <p:sp>
        <p:nvSpPr>
          <p:cNvPr id="27" name="Slide Number Placeholder 26"/>
          <p:cNvSpPr>
            <a:spLocks noGrp="1"/>
          </p:cNvSpPr>
          <p:nvPr>
            <p:ph type="sldNum" sz="quarter" idx="11"/>
          </p:nvPr>
        </p:nvSpPr>
        <p:spPr/>
        <p:txBody>
          <a:bodyPr rtlCol="0"/>
          <a:lstStyle/>
          <a:p>
            <a:fld id="{89AC1EE7-10B9-4824-8F3F-9D2D7E2FF0BC}"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7D47E66F-D859-4393-B29A-DB4A51CF204A}" type="datetimeFigureOut">
              <a:rPr lang="en-US" smtClean="0"/>
              <a:t>9/24/2013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89AC1EE7-10B9-4824-8F3F-9D2D7E2FF0B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47E66F-D859-4393-B29A-DB4A51CF204A}" type="datetimeFigureOut">
              <a:rPr lang="en-US" smtClean="0"/>
              <a:t>9/24/2013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AC1EE7-10B9-4824-8F3F-9D2D7E2FF0B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D47E66F-D859-4393-B29A-DB4A51CF204A}" type="datetimeFigureOut">
              <a:rPr lang="en-US" smtClean="0"/>
              <a:t>9/24/2013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C1EE7-10B9-4824-8F3F-9D2D7E2FF0B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D47E66F-D859-4393-B29A-DB4A51CF204A}" type="datetimeFigureOut">
              <a:rPr lang="en-US" smtClean="0"/>
              <a:t>9/24/2013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C1EE7-10B9-4824-8F3F-9D2D7E2FF0B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D47E66F-D859-4393-B29A-DB4A51CF204A}" type="datetimeFigureOut">
              <a:rPr lang="en-US" smtClean="0"/>
              <a:t>9/24/2013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9AC1EE7-10B9-4824-8F3F-9D2D7E2FF0B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defTabSz="457200"/>
            <a:fld id="{CB58D38B-669F-DE47-A472-FC6128A5B42C}" type="datetimeFigureOut">
              <a:rPr lang="en-US" smtClean="0">
                <a:solidFill>
                  <a:srgbClr val="438086"/>
                </a:solidFill>
              </a:rPr>
              <a:pPr defTabSz="457200"/>
              <a:t>9/24/2013</a:t>
            </a:fld>
            <a:endParaRPr lang="en-US">
              <a:solidFill>
                <a:srgbClr val="438086"/>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defTabSz="457200"/>
            <a:endParaRPr lang="en-US">
              <a:solidFill>
                <a:srgbClr val="438086"/>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defTabSz="457200"/>
            <a:fld id="{C8F79D38-5AFB-5C4C-B434-1D132E5D40C2}" type="slidenum">
              <a:rPr lang="en-US" smtClean="0"/>
              <a:pPr defTabSz="457200"/>
              <a:t>‹#›</a:t>
            </a:fld>
            <a:endParaRPr lang="en-US"/>
          </a:p>
        </p:txBody>
      </p:sp>
    </p:spTree>
    <p:extLst>
      <p:ext uri="{BB962C8B-B14F-4D97-AF65-F5344CB8AC3E}">
        <p14:creationId xmlns:p14="http://schemas.microsoft.com/office/powerpoint/2010/main" val="31923400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6044" y="152400"/>
            <a:ext cx="9143999" cy="3276600"/>
          </a:xfrm>
        </p:spPr>
        <p:txBody>
          <a:bodyPr>
            <a:noAutofit/>
          </a:bodyPr>
          <a:lstStyle/>
          <a:p>
            <a:pPr algn="ctr">
              <a:lnSpc>
                <a:spcPct val="50000"/>
              </a:lnSpc>
            </a:pPr>
            <a:r>
              <a:rPr lang="en-US" sz="3200" dirty="0" smtClean="0">
                <a:latin typeface="Times New Roman" panose="02020603050405020304" pitchFamily="18" charset="0"/>
                <a:cs typeface="Times New Roman" panose="02020603050405020304" pitchFamily="18" charset="0"/>
              </a:rPr>
              <a:t>Healthcare Budget Subcommittee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House Ways and Means Committee</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South Carolina Department of Alcohol and</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Other Drug Abuse Services (DAODAS)</a:t>
            </a:r>
            <a:br>
              <a:rPr lang="en-US" sz="24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Budget Request Fiscal Year 2019 -2020</a:t>
            </a:r>
            <a:endParaRPr lang="en-US" sz="2800" dirty="0">
              <a:latin typeface="Times New Roman" panose="02020603050405020304" pitchFamily="18" charset="0"/>
              <a:cs typeface="Times New Roman" panose="02020603050405020304" pitchFamily="18" charset="0"/>
            </a:endParaRPr>
          </a:p>
        </p:txBody>
      </p:sp>
      <p:pic>
        <p:nvPicPr>
          <p:cNvPr id="5" name="Picture 2" descr="C:\Users\sgoldsby\Desktop\S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13683"/>
            <a:ext cx="9160043" cy="10443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731096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4299" y="5181600"/>
            <a:ext cx="3439701" cy="1651796"/>
          </a:xfrm>
          <a:prstGeom prst="rect">
            <a:avLst/>
          </a:prstGeom>
          <a:noFill/>
          <a:ln w="12700" algn="ctr">
            <a:solidFill>
              <a:srgbClr val="7F7F7F"/>
            </a:solidFill>
            <a:miter lim="800000"/>
            <a:headEnd/>
            <a:tailEnd/>
          </a:ln>
          <a:effectLst/>
          <a:extLst>
            <a:ext uri="{909E8E84-426E-40DD-AFC4-6F175D3DCCD1}">
              <a14:hiddenFill xmlns:a14="http://schemas.microsoft.com/office/drawing/2010/main">
                <a:solidFill>
                  <a:srgbClr val="336666"/>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86" y="5257800"/>
            <a:ext cx="5402814" cy="1527342"/>
          </a:xfrm>
          <a:prstGeom prst="rect">
            <a:avLst/>
          </a:prstGeom>
          <a:noFill/>
          <a:ln w="12700" algn="ctr">
            <a:solidFill>
              <a:srgbClr val="7F7F7F"/>
            </a:solidFill>
            <a:miter lim="800000"/>
            <a:headEnd/>
            <a:tailEnd/>
          </a:ln>
          <a:effectLst/>
          <a:extLst>
            <a:ext uri="{909E8E84-426E-40DD-AFC4-6F175D3DCCD1}">
              <a14:hiddenFill xmlns:a14="http://schemas.microsoft.com/office/drawing/2010/main">
                <a:solidFill>
                  <a:srgbClr val="336666"/>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TextBox 6"/>
          <p:cNvSpPr txBox="1"/>
          <p:nvPr/>
        </p:nvSpPr>
        <p:spPr>
          <a:xfrm>
            <a:off x="49173" y="3926428"/>
            <a:ext cx="2819400" cy="830997"/>
          </a:xfrm>
          <a:prstGeom prst="rect">
            <a:avLst/>
          </a:prstGeom>
          <a:noFill/>
        </p:spPr>
        <p:txBody>
          <a:bodyPr wrap="square" rtlCol="0">
            <a:spAutoFit/>
          </a:bodyPr>
          <a:lstStyle/>
          <a:p>
            <a:pPr algn="ctr"/>
            <a:r>
              <a:rPr lang="en-US" sz="2400" dirty="0" smtClean="0"/>
              <a:t>Cornerstone in Abbeville</a:t>
            </a:r>
            <a:endParaRPr lang="en-US" sz="2400" dirty="0"/>
          </a:p>
        </p:txBody>
      </p:sp>
      <p:pic>
        <p:nvPicPr>
          <p:cNvPr id="8" name="Picture 2" descr="C:\Users\sgoldsby\Desktop\Abbeville Befo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86" y="609600"/>
            <a:ext cx="6825564" cy="24872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G_5440"/>
          <p:cNvPicPr>
            <a:picLocks noChangeAspect="1" noChangeArrowheads="1"/>
          </p:cNvPicPr>
          <p:nvPr/>
        </p:nvPicPr>
        <p:blipFill>
          <a:blip r:embed="rId6">
            <a:extLst>
              <a:ext uri="{28A0092B-C50C-407E-A947-70E740481C1C}">
                <a14:useLocalDpi xmlns:a14="http://schemas.microsoft.com/office/drawing/2010/main" val="0"/>
              </a:ext>
            </a:extLst>
          </a:blip>
          <a:srcRect t="1569" b="29610"/>
          <a:stretch>
            <a:fillRect/>
          </a:stretch>
        </p:blipFill>
        <p:spPr bwMode="auto">
          <a:xfrm>
            <a:off x="2681771" y="2667000"/>
            <a:ext cx="6137559" cy="2377019"/>
          </a:xfrm>
          <a:prstGeom prst="rect">
            <a:avLst/>
          </a:prstGeom>
          <a:noFill/>
          <a:ln w="12700" algn="ctr">
            <a:solidFill>
              <a:srgbClr val="7F7F7F"/>
            </a:solidFill>
            <a:miter lim="800000"/>
            <a:headEnd/>
            <a:tailEnd/>
          </a:ln>
          <a:effectLst/>
          <a:extLst>
            <a:ext uri="{909E8E84-426E-40DD-AFC4-6F175D3DCCD1}">
              <a14:hiddenFill xmlns:a14="http://schemas.microsoft.com/office/drawing/2010/main">
                <a:solidFill>
                  <a:srgbClr val="336666"/>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136481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5675" y="2790825"/>
            <a:ext cx="5648325"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55" y="685800"/>
            <a:ext cx="54102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17244" y="4824412"/>
            <a:ext cx="2819400" cy="830997"/>
          </a:xfrm>
          <a:prstGeom prst="rect">
            <a:avLst/>
          </a:prstGeom>
          <a:noFill/>
        </p:spPr>
        <p:txBody>
          <a:bodyPr wrap="square" rtlCol="0">
            <a:spAutoFit/>
          </a:bodyPr>
          <a:lstStyle/>
          <a:p>
            <a:pPr algn="ctr"/>
            <a:r>
              <a:rPr lang="en-US" sz="2400" dirty="0" smtClean="0"/>
              <a:t>Sumter Women’s Residential</a:t>
            </a:r>
            <a:endParaRPr lang="en-US" sz="2400" dirty="0"/>
          </a:p>
        </p:txBody>
      </p:sp>
    </p:spTree>
    <p:extLst>
      <p:ext uri="{BB962C8B-B14F-4D97-AF65-F5344CB8AC3E}">
        <p14:creationId xmlns:p14="http://schemas.microsoft.com/office/powerpoint/2010/main" val="168907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67200" y="3200400"/>
            <a:ext cx="4876800" cy="3657600"/>
          </a:xfrm>
        </p:spPr>
      </p:pic>
      <p:pic>
        <p:nvPicPr>
          <p:cNvPr id="5" name="Picture 2" descr="C:\Users\sgoldsby\Desktop\Trinit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001"/>
            <a:ext cx="4942541" cy="3429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609600" y="4800600"/>
            <a:ext cx="2819400" cy="830997"/>
          </a:xfrm>
          <a:prstGeom prst="rect">
            <a:avLst/>
          </a:prstGeom>
          <a:noFill/>
        </p:spPr>
        <p:txBody>
          <a:bodyPr wrap="square" rtlCol="0">
            <a:spAutoFit/>
          </a:bodyPr>
          <a:lstStyle/>
          <a:p>
            <a:pPr algn="ctr"/>
            <a:r>
              <a:rPr lang="en-US" sz="2400" dirty="0" smtClean="0"/>
              <a:t>Trinity Behavioral Care in Marion</a:t>
            </a:r>
            <a:endParaRPr lang="en-US" sz="2400" dirty="0"/>
          </a:p>
        </p:txBody>
      </p:sp>
    </p:spTree>
    <p:extLst>
      <p:ext uri="{BB962C8B-B14F-4D97-AF65-F5344CB8AC3E}">
        <p14:creationId xmlns:p14="http://schemas.microsoft.com/office/powerpoint/2010/main" val="1806686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goldsby\Desktop\S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5" y="5839007"/>
            <a:ext cx="9144000" cy="1041116"/>
          </a:xfrm>
          <a:prstGeom prst="rect">
            <a:avLst/>
          </a:prstGeom>
          <a:noFill/>
          <a:extLst>
            <a:ext uri="{909E8E84-426E-40dd-AFC4-6F175D3DCCD1}">
              <a14:hiddenFill xmlns="" xmlns:a14="http://schemas.microsoft.com/office/drawing/2010/main">
                <a:solidFill>
                  <a:srgbClr val="FFFFFF"/>
                </a:solidFill>
              </a14:hiddenFill>
            </a:ext>
          </a:extLst>
        </p:spPr>
      </p:pic>
      <p:sp>
        <p:nvSpPr>
          <p:cNvPr id="9" name="Content Placeholder 2"/>
          <p:cNvSpPr txBox="1">
            <a:spLocks/>
          </p:cNvSpPr>
          <p:nvPr/>
        </p:nvSpPr>
        <p:spPr>
          <a:xfrm>
            <a:off x="437535" y="1893124"/>
            <a:ext cx="8458200" cy="3659752"/>
          </a:xfrm>
          <a:prstGeom prst="rect">
            <a:avLst/>
          </a:prstGeom>
        </p:spPr>
        <p:txBody>
          <a:bodyPr vert="horz" anchor="t">
            <a:normAutofit fontScale="70000" lnSpcReduction="20000"/>
          </a:bodyPr>
          <a:lstStyle>
            <a:lvl1pPr marL="45720" indent="0" algn="l" rtl="0" eaLnBrk="1" latinLnBrk="0" hangingPunct="1">
              <a:spcBef>
                <a:spcPts val="300"/>
              </a:spcBef>
              <a:buClr>
                <a:schemeClr val="accent3"/>
              </a:buClr>
              <a:buFont typeface="Georgia"/>
              <a:buNone/>
              <a:defRPr kumimoji="0" sz="2100" b="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800" kern="1200">
                <a:solidFill>
                  <a:schemeClr val="tx1">
                    <a:tint val="75000"/>
                  </a:schemeClr>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600" kern="1200">
                <a:solidFill>
                  <a:schemeClr val="tx1">
                    <a:tint val="75000"/>
                  </a:schemeClr>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400" kern="1200">
                <a:solidFill>
                  <a:schemeClr val="tx1">
                    <a:tint val="75000"/>
                  </a:schemeClr>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400" kern="1200">
                <a:solidFill>
                  <a:schemeClr val="tx1">
                    <a:tint val="75000"/>
                  </a:schemeClr>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sz="3000" dirty="0" smtClean="0"/>
              <a:t>$14.2 Million Increase </a:t>
            </a:r>
            <a:r>
              <a:rPr lang="en-US" sz="3000" dirty="0"/>
              <a:t>in Federal </a:t>
            </a:r>
            <a:r>
              <a:rPr lang="en-US" sz="3000" dirty="0" smtClean="0"/>
              <a:t>Authorizations </a:t>
            </a:r>
            <a:r>
              <a:rPr lang="en-US" sz="3000" dirty="0" smtClean="0"/>
              <a:t/>
            </a:r>
            <a:br>
              <a:rPr lang="en-US" sz="3000" dirty="0" smtClean="0"/>
            </a:br>
            <a:r>
              <a:rPr lang="en-US" sz="2600" dirty="0" smtClean="0"/>
              <a:t>(State Opioid Response)</a:t>
            </a:r>
            <a:endParaRPr lang="en-US" sz="3000" dirty="0" smtClean="0"/>
          </a:p>
          <a:p>
            <a:endParaRPr lang="en-US" sz="3000" dirty="0" smtClean="0"/>
          </a:p>
          <a:p>
            <a:r>
              <a:rPr lang="en-US" sz="3000" dirty="0" smtClean="0"/>
              <a:t>$3 Million for Facility Infrastructure Development  </a:t>
            </a:r>
            <a:br>
              <a:rPr lang="en-US" sz="3000" dirty="0" smtClean="0"/>
            </a:br>
            <a:r>
              <a:rPr lang="en-US" sz="2900" dirty="0" smtClean="0"/>
              <a:t>County Alcohol and Drug Authorities</a:t>
            </a:r>
            <a:r>
              <a:rPr lang="en-US" sz="3000" dirty="0" smtClean="0"/>
              <a:t/>
            </a:r>
            <a:br>
              <a:rPr lang="en-US" sz="3000" dirty="0" smtClean="0"/>
            </a:br>
            <a:r>
              <a:rPr lang="en-US" sz="3000" dirty="0" smtClean="0"/>
              <a:t/>
            </a:r>
            <a:br>
              <a:rPr lang="en-US" sz="3000" dirty="0" smtClean="0"/>
            </a:br>
            <a:r>
              <a:rPr lang="en-US" sz="3000" dirty="0" smtClean="0"/>
              <a:t>$</a:t>
            </a:r>
            <a:r>
              <a:rPr lang="en-US" sz="3000" dirty="0" smtClean="0"/>
              <a:t>50</a:t>
            </a:r>
            <a:r>
              <a:rPr lang="en-US" sz="3000" dirty="0" smtClean="0"/>
              <a:t>,000 </a:t>
            </a:r>
            <a:r>
              <a:rPr lang="en-US" sz="3000" dirty="0"/>
              <a:t>Allocation from the Lottery’s Unclaimed </a:t>
            </a:r>
            <a:r>
              <a:rPr lang="en-US" sz="3000" dirty="0" smtClean="0"/>
              <a:t/>
            </a:r>
            <a:br>
              <a:rPr lang="en-US" sz="3000" dirty="0" smtClean="0"/>
            </a:br>
            <a:r>
              <a:rPr lang="en-US" sz="3000" dirty="0" smtClean="0"/>
              <a:t>Prize </a:t>
            </a:r>
            <a:r>
              <a:rPr lang="en-US" sz="3000" dirty="0"/>
              <a:t>Fund </a:t>
            </a:r>
            <a:r>
              <a:rPr lang="en-US" sz="2200" dirty="0">
                <a:latin typeface="Times" panose="02020603050405020304" pitchFamily="18" charset="0"/>
                <a:cs typeface="Times" panose="02020603050405020304" pitchFamily="18" charset="0"/>
              </a:rPr>
              <a:t>[Section 59-150-230(I)]</a:t>
            </a:r>
          </a:p>
          <a:p>
            <a:endParaRPr lang="en-US" sz="3000" dirty="0" smtClean="0"/>
          </a:p>
          <a:p>
            <a:r>
              <a:rPr lang="en-US" sz="3000" dirty="0" smtClean="0"/>
              <a:t>$6.2 Million Decrease in Other Fund Authorization</a:t>
            </a:r>
          </a:p>
          <a:p>
            <a:r>
              <a:rPr lang="en-US" sz="2600" dirty="0" smtClean="0"/>
              <a:t>(DSS </a:t>
            </a:r>
            <a:r>
              <a:rPr lang="en-US" sz="2600" dirty="0" smtClean="0"/>
              <a:t>Drug Testing </a:t>
            </a:r>
            <a:r>
              <a:rPr lang="en-US" sz="2600" dirty="0" smtClean="0"/>
              <a:t>Program, DHHS Recovery Program </a:t>
            </a:r>
            <a:br>
              <a:rPr lang="en-US" sz="2600" dirty="0" smtClean="0"/>
            </a:br>
            <a:r>
              <a:rPr lang="en-US" sz="2600" dirty="0" smtClean="0"/>
              <a:t> Treatment &amp; Innovation)</a:t>
            </a:r>
            <a:r>
              <a:rPr lang="en-US" dirty="0" smtClean="0"/>
              <a:t/>
            </a:r>
            <a:br>
              <a:rPr lang="en-US" dirty="0" smtClean="0"/>
            </a:br>
            <a:endParaRPr lang="en-US" dirty="0" smtClean="0"/>
          </a:p>
        </p:txBody>
      </p:sp>
      <p:sp>
        <p:nvSpPr>
          <p:cNvPr id="11" name="Title 1"/>
          <p:cNvSpPr txBox="1">
            <a:spLocks/>
          </p:cNvSpPr>
          <p:nvPr/>
        </p:nvSpPr>
        <p:spPr>
          <a:xfrm>
            <a:off x="437535" y="814831"/>
            <a:ext cx="8229600" cy="792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i="0" u="none" strike="noStrike" kern="1200" cap="none" spc="0" normalizeH="0" baseline="0" noProof="0" dirty="0" smtClean="0">
                <a:ln>
                  <a:noFill/>
                </a:ln>
                <a:solidFill>
                  <a:sysClr val="windowText" lastClr="000000"/>
                </a:solidFill>
                <a:effectLst/>
                <a:uLnTx/>
                <a:uFillTx/>
                <a:ea typeface="+mj-ea"/>
                <a:cs typeface="+mj-cs"/>
              </a:rPr>
              <a:t>Summary Budget Request  FY 2019-2020</a:t>
            </a:r>
            <a:endParaRPr kumimoji="0" lang="en-US" sz="3200" i="0" u="none" strike="noStrike" kern="1200" cap="none" spc="0" normalizeH="0" baseline="0" noProof="0" dirty="0">
              <a:ln>
                <a:noFill/>
              </a:ln>
              <a:solidFill>
                <a:sysClr val="windowText" lastClr="000000"/>
              </a:solidFill>
              <a:effectLst/>
              <a:uLnTx/>
              <a:uFillTx/>
              <a:ea typeface="+mj-ea"/>
              <a:cs typeface="+mj-cs"/>
            </a:endParaRPr>
          </a:p>
        </p:txBody>
      </p:sp>
    </p:spTree>
    <p:extLst>
      <p:ext uri="{BB962C8B-B14F-4D97-AF65-F5344CB8AC3E}">
        <p14:creationId xmlns:p14="http://schemas.microsoft.com/office/powerpoint/2010/main" val="2632578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55969" y="3339579"/>
            <a:ext cx="3110147" cy="2377574"/>
          </a:xfrm>
          <a:prstGeom prst="rect">
            <a:avLst/>
          </a:prstGeom>
          <a:noFill/>
        </p:spPr>
        <p:txBody>
          <a:bodyPr wrap="none" rtlCol="0">
            <a:spAutoFit/>
          </a:bodyPr>
          <a:lstStyle/>
          <a:p>
            <a:pPr>
              <a:lnSpc>
                <a:spcPct val="150000"/>
              </a:lnSpc>
            </a:pPr>
            <a:r>
              <a:rPr lang="en-US" sz="1500" dirty="0">
                <a:solidFill>
                  <a:schemeClr val="bg1"/>
                </a:solidFill>
              </a:rPr>
              <a:t>Twelve Step Groups (A.A./N.A)</a:t>
            </a:r>
          </a:p>
          <a:p>
            <a:pPr>
              <a:lnSpc>
                <a:spcPct val="150000"/>
              </a:lnSpc>
            </a:pPr>
            <a:r>
              <a:rPr lang="en-US" sz="1500" dirty="0">
                <a:solidFill>
                  <a:schemeClr val="bg1"/>
                </a:solidFill>
              </a:rPr>
              <a:t>Church-Based Groups</a:t>
            </a:r>
          </a:p>
          <a:p>
            <a:pPr>
              <a:lnSpc>
                <a:spcPct val="150000"/>
              </a:lnSpc>
            </a:pPr>
            <a:r>
              <a:rPr lang="en-US" sz="1500" dirty="0">
                <a:solidFill>
                  <a:schemeClr val="bg1"/>
                </a:solidFill>
              </a:rPr>
              <a:t>Outpatient Treatment</a:t>
            </a:r>
          </a:p>
          <a:p>
            <a:pPr>
              <a:lnSpc>
                <a:spcPct val="150000"/>
              </a:lnSpc>
            </a:pPr>
            <a:r>
              <a:rPr lang="en-US" sz="1500" dirty="0">
                <a:solidFill>
                  <a:schemeClr val="bg1"/>
                </a:solidFill>
              </a:rPr>
              <a:t>Intensive Outpatient Treatment</a:t>
            </a:r>
          </a:p>
          <a:p>
            <a:pPr>
              <a:lnSpc>
                <a:spcPct val="150000"/>
              </a:lnSpc>
            </a:pPr>
            <a:r>
              <a:rPr lang="en-US" sz="1500" dirty="0">
                <a:solidFill>
                  <a:schemeClr val="bg1"/>
                </a:solidFill>
              </a:rPr>
              <a:t>Medication Assisted Treatment</a:t>
            </a:r>
          </a:p>
          <a:p>
            <a:pPr>
              <a:lnSpc>
                <a:spcPct val="150000"/>
              </a:lnSpc>
            </a:pPr>
            <a:r>
              <a:rPr lang="en-US" sz="1500" dirty="0">
                <a:solidFill>
                  <a:schemeClr val="bg1"/>
                </a:solidFill>
              </a:rPr>
              <a:t>Residential/Inpatient Treatment</a:t>
            </a:r>
          </a:p>
          <a:p>
            <a:endParaRPr lang="en-US" sz="1350" dirty="0">
              <a:solidFill>
                <a:schemeClr val="bg1"/>
              </a:solidFill>
            </a:endParaRPr>
          </a:p>
        </p:txBody>
      </p:sp>
      <p:sp>
        <p:nvSpPr>
          <p:cNvPr id="8" name="Content Placeholder 3"/>
          <p:cNvSpPr txBox="1">
            <a:spLocks/>
          </p:cNvSpPr>
          <p:nvPr/>
        </p:nvSpPr>
        <p:spPr>
          <a:xfrm>
            <a:off x="457200" y="1574969"/>
            <a:ext cx="8229600" cy="3911431"/>
          </a:xfrm>
          <a:prstGeom prst="rect">
            <a:avLst/>
          </a:prstGeom>
        </p:spPr>
        <p:txBody>
          <a:bodyPr vert="horz" anchor="t">
            <a:normAutofit/>
          </a:bodyPr>
          <a:lstStyle>
            <a:lvl1pPr marL="45720" indent="0" algn="l" rtl="0" eaLnBrk="1" latinLnBrk="0" hangingPunct="1">
              <a:spcBef>
                <a:spcPts val="300"/>
              </a:spcBef>
              <a:buClr>
                <a:schemeClr val="accent3"/>
              </a:buClr>
              <a:buFont typeface="Georgia"/>
              <a:buNone/>
              <a:defRPr kumimoji="0" sz="2100" b="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800" kern="1200">
                <a:solidFill>
                  <a:schemeClr val="tx1">
                    <a:tint val="75000"/>
                  </a:schemeClr>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600" kern="1200">
                <a:solidFill>
                  <a:schemeClr val="tx1">
                    <a:tint val="75000"/>
                  </a:schemeClr>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400" kern="1200">
                <a:solidFill>
                  <a:schemeClr val="tx1">
                    <a:tint val="75000"/>
                  </a:schemeClr>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400" kern="1200">
                <a:solidFill>
                  <a:schemeClr val="tx1">
                    <a:tint val="75000"/>
                  </a:schemeClr>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ctr"/>
            <a:endParaRPr lang="en-US" dirty="0" smtClean="0"/>
          </a:p>
        </p:txBody>
      </p:sp>
      <p:pic>
        <p:nvPicPr>
          <p:cNvPr id="6" name="Picture 5" descr="DAODAS LOGO.jpg"/>
          <p:cNvPicPr>
            <a:picLocks noChangeAspect="1"/>
          </p:cNvPicPr>
          <p:nvPr/>
        </p:nvPicPr>
        <p:blipFill>
          <a:blip r:embed="rId3" cstate="print"/>
          <a:stretch>
            <a:fillRect/>
          </a:stretch>
        </p:blipFill>
        <p:spPr>
          <a:xfrm>
            <a:off x="2514600" y="4419600"/>
            <a:ext cx="4371735" cy="1314237"/>
          </a:xfrm>
          <a:prstGeom prst="rect">
            <a:avLst/>
          </a:prstGeom>
          <a:effectLst>
            <a:outerShdw blurRad="139700" dist="203200" dir="3000000" algn="ctr" rotWithShape="0">
              <a:srgbClr val="000000">
                <a:alpha val="43137"/>
              </a:srgbClr>
            </a:outerShdw>
          </a:effectLst>
        </p:spPr>
      </p:pic>
      <p:pic>
        <p:nvPicPr>
          <p:cNvPr id="9" name="Picture 8" descr="Screen Shot 2018-09-13 at 5.09.4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1447800"/>
            <a:ext cx="2717354" cy="2679700"/>
          </a:xfrm>
          <a:prstGeom prst="rect">
            <a:avLst/>
          </a:prstGeom>
        </p:spPr>
      </p:pic>
    </p:spTree>
    <p:extLst>
      <p:ext uri="{BB962C8B-B14F-4D97-AF65-F5344CB8AC3E}">
        <p14:creationId xmlns:p14="http://schemas.microsoft.com/office/powerpoint/2010/main" val="760236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04800" y="1528589"/>
            <a:ext cx="8458200" cy="1470025"/>
          </a:xfrm>
          <a:prstGeom prst="rect">
            <a:avLst/>
          </a:prstGeom>
        </p:spPr>
        <p:txBody>
          <a:bodyPr vert="horz" anchor="b">
            <a:normAutofit/>
          </a:bodyPr>
          <a:lstStyle>
            <a:lvl1pPr algn="l" rtl="0" eaLnBrk="1" latinLnBrk="0" hangingPunct="1">
              <a:spcBef>
                <a:spcPct val="0"/>
              </a:spcBef>
              <a:buNone/>
              <a:defRPr kumimoji="0" sz="4400" kern="1200">
                <a:solidFill>
                  <a:schemeClr val="bg1"/>
                </a:solidFill>
                <a:latin typeface="+mj-lt"/>
                <a:ea typeface="+mj-ea"/>
                <a:cs typeface="+mj-cs"/>
              </a:defRPr>
            </a:lvl1pPr>
          </a:lstStyle>
          <a:p>
            <a:endParaRPr lang="en-US" dirty="0"/>
          </a:p>
        </p:txBody>
      </p:sp>
      <p:pic>
        <p:nvPicPr>
          <p:cNvPr id="8" name="Picture 7" descr="DAODAS LOGO.jpg"/>
          <p:cNvPicPr>
            <a:picLocks noChangeAspect="1"/>
          </p:cNvPicPr>
          <p:nvPr/>
        </p:nvPicPr>
        <p:blipFill>
          <a:blip r:embed="rId3" cstate="print"/>
          <a:stretch>
            <a:fillRect/>
          </a:stretch>
        </p:blipFill>
        <p:spPr>
          <a:xfrm>
            <a:off x="2971800" y="4953000"/>
            <a:ext cx="3485022" cy="1047672"/>
          </a:xfrm>
          <a:prstGeom prst="rect">
            <a:avLst/>
          </a:prstGeom>
          <a:effectLst>
            <a:outerShdw blurRad="139700" dist="203200" dir="3000000" algn="ctr" rotWithShape="0">
              <a:srgbClr val="000000">
                <a:alpha val="43137"/>
              </a:srgbClr>
            </a:outerShdw>
          </a:effectLst>
        </p:spPr>
      </p:pic>
      <p:sp>
        <p:nvSpPr>
          <p:cNvPr id="3" name="TextBox 2"/>
          <p:cNvSpPr txBox="1"/>
          <p:nvPr/>
        </p:nvSpPr>
        <p:spPr>
          <a:xfrm>
            <a:off x="5945671" y="3828149"/>
            <a:ext cx="184666" cy="369332"/>
          </a:xfrm>
          <a:prstGeom prst="rect">
            <a:avLst/>
          </a:prstGeom>
          <a:noFill/>
        </p:spPr>
        <p:txBody>
          <a:bodyPr wrap="none" rtlCol="0">
            <a:spAutoFit/>
          </a:bodyPr>
          <a:lstStyle/>
          <a:p>
            <a:endParaRPr lang="en-US" dirty="0"/>
          </a:p>
        </p:txBody>
      </p:sp>
      <p:sp>
        <p:nvSpPr>
          <p:cNvPr id="6" name="Content Placeholder 2"/>
          <p:cNvSpPr txBox="1">
            <a:spLocks/>
          </p:cNvSpPr>
          <p:nvPr/>
        </p:nvSpPr>
        <p:spPr>
          <a:xfrm>
            <a:off x="462730" y="613486"/>
            <a:ext cx="8281877" cy="3044113"/>
          </a:xfrm>
          <a:prstGeom prst="rect">
            <a:avLst/>
          </a:prstGeom>
        </p:spPr>
        <p:txBody>
          <a:bodyPr vert="horz">
            <a:noAutofit/>
          </a:bodyPr>
          <a:lstStyle>
            <a:lvl1pPr marL="64008" indent="0" algn="l" rtl="0" eaLnBrk="1" latinLnBrk="0" hangingPunct="1">
              <a:spcBef>
                <a:spcPts val="300"/>
              </a:spcBef>
              <a:buClr>
                <a:schemeClr val="accent3"/>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buClr>
              <a:buFont typeface="Georgia"/>
              <a:buNone/>
              <a:defRPr kumimoji="0" sz="2600" kern="1200">
                <a:solidFill>
                  <a:schemeClr val="accent2"/>
                </a:solidFill>
                <a:latin typeface="+mn-lt"/>
                <a:ea typeface="+mn-ea"/>
                <a:cs typeface="+mn-cs"/>
              </a:defRPr>
            </a:lvl2pPr>
            <a:lvl3pPr marL="914400" indent="0" algn="ctr" rtl="0" eaLnBrk="1" latinLnBrk="0" hangingPunct="1">
              <a:spcBef>
                <a:spcPts val="300"/>
              </a:spcBef>
              <a:buClr>
                <a:schemeClr val="accent1"/>
              </a:buClr>
              <a:buFont typeface="Wingdings 2"/>
              <a:buNone/>
              <a:defRPr kumimoji="0" sz="2400" kern="1200">
                <a:solidFill>
                  <a:schemeClr val="accent1"/>
                </a:solidFill>
                <a:latin typeface="+mn-lt"/>
                <a:ea typeface="+mn-ea"/>
                <a:cs typeface="+mn-cs"/>
              </a:defRPr>
            </a:lvl3pPr>
            <a:lvl4pPr marL="1371600" indent="0" algn="ctr" rtl="0" eaLnBrk="1" latinLnBrk="0" hangingPunct="1">
              <a:spcBef>
                <a:spcPts val="300"/>
              </a:spcBef>
              <a:buClr>
                <a:schemeClr val="accent1"/>
              </a:buClr>
              <a:buFont typeface="Wingdings 2"/>
              <a:buNone/>
              <a:defRPr kumimoji="0" sz="2200" kern="1200">
                <a:solidFill>
                  <a:schemeClr val="accent1"/>
                </a:solidFill>
                <a:latin typeface="+mn-lt"/>
                <a:ea typeface="+mn-ea"/>
                <a:cs typeface="+mn-cs"/>
              </a:defRPr>
            </a:lvl4pPr>
            <a:lvl5pPr marL="1828800" indent="0" algn="ctr"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pPr marL="0" algn="ctr" defTabSz="914400">
              <a:lnSpc>
                <a:spcPct val="120000"/>
              </a:lnSpc>
              <a:spcBef>
                <a:spcPts val="0"/>
              </a:spcBef>
            </a:pPr>
            <a:r>
              <a:rPr lang="en-US" sz="1800" b="1" dirty="0" smtClean="0">
                <a:solidFill>
                  <a:schemeClr val="bg1"/>
                </a:solidFill>
              </a:rPr>
              <a:t>OUR MISSION:</a:t>
            </a:r>
          </a:p>
          <a:p>
            <a:pPr marL="0" algn="ctr" defTabSz="914400">
              <a:lnSpc>
                <a:spcPct val="120000"/>
              </a:lnSpc>
              <a:spcBef>
                <a:spcPts val="0"/>
              </a:spcBef>
            </a:pPr>
            <a:endParaRPr lang="en-US" sz="1800" dirty="0" smtClean="0">
              <a:solidFill>
                <a:schemeClr val="bg1"/>
              </a:solidFill>
            </a:endParaRPr>
          </a:p>
          <a:p>
            <a:pPr marL="0" algn="ctr" defTabSz="914400">
              <a:lnSpc>
                <a:spcPct val="120000"/>
              </a:lnSpc>
              <a:spcBef>
                <a:spcPts val="0"/>
              </a:spcBef>
            </a:pPr>
            <a:r>
              <a:rPr lang="en-US" sz="2000" dirty="0" smtClean="0">
                <a:solidFill>
                  <a:schemeClr val="bg1"/>
                </a:solidFill>
              </a:rPr>
              <a:t>To ensure the availability and quality of a continuum of substance use services, thereby improving the health status, safety, and quality of life of individuals, families, and communities across South Carolina.</a:t>
            </a:r>
            <a:r>
              <a:rPr lang="en-US" sz="1800" dirty="0" smtClean="0">
                <a:solidFill>
                  <a:schemeClr val="bg1"/>
                </a:solidFill>
              </a:rPr>
              <a:t/>
            </a:r>
            <a:br>
              <a:rPr lang="en-US" sz="1800" dirty="0" smtClean="0">
                <a:solidFill>
                  <a:schemeClr val="bg1"/>
                </a:solidFill>
              </a:rPr>
            </a:br>
            <a:endParaRPr lang="en-US" sz="1800" dirty="0" smtClean="0">
              <a:solidFill>
                <a:schemeClr val="bg1"/>
              </a:solidFill>
            </a:endParaRPr>
          </a:p>
          <a:p>
            <a:pPr marL="0" algn="ctr" defTabSz="914400"/>
            <a:endParaRPr lang="en-US" sz="3600" dirty="0">
              <a:solidFill>
                <a:schemeClr val="bg1"/>
              </a:solidFill>
            </a:endParaRPr>
          </a:p>
        </p:txBody>
      </p:sp>
    </p:spTree>
    <p:extLst>
      <p:ext uri="{BB962C8B-B14F-4D97-AF65-F5344CB8AC3E}">
        <p14:creationId xmlns:p14="http://schemas.microsoft.com/office/powerpoint/2010/main" val="1376380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sgoldsby\Desktop\S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13683"/>
            <a:ext cx="9160043" cy="1044317"/>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Chart 4"/>
          <p:cNvGraphicFramePr/>
          <p:nvPr>
            <p:extLst>
              <p:ext uri="{D42A27DB-BD31-4B8C-83A1-F6EECF244321}">
                <p14:modId xmlns:p14="http://schemas.microsoft.com/office/powerpoint/2010/main" val="120074691"/>
              </p:ext>
            </p:extLst>
          </p:nvPr>
        </p:nvGraphicFramePr>
        <p:xfrm>
          <a:off x="-1" y="457200"/>
          <a:ext cx="9160043" cy="5356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10263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sgoldsby\Desktop\S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13683"/>
            <a:ext cx="9160043" cy="1044317"/>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3909"/>
            <a:ext cx="9160043" cy="6961909"/>
          </a:xfrm>
          <a:prstGeom prst="rect">
            <a:avLst/>
          </a:prstGeom>
        </p:spPr>
      </p:pic>
    </p:spTree>
    <p:extLst>
      <p:ext uri="{BB962C8B-B14F-4D97-AF65-F5344CB8AC3E}">
        <p14:creationId xmlns:p14="http://schemas.microsoft.com/office/powerpoint/2010/main" val="4233562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Senate Committee on Health, Education, Labor &amp; Pensions</a:t>
            </a:r>
            <a:br>
              <a:rPr lang="en-US" dirty="0" smtClean="0"/>
            </a:br>
            <a:r>
              <a:rPr lang="en-US" dirty="0" smtClean="0"/>
              <a:t>(HELP Committee)</a:t>
            </a:r>
            <a:endParaRPr lang="en-US" dirty="0"/>
          </a:p>
        </p:txBody>
      </p:sp>
      <p:sp>
        <p:nvSpPr>
          <p:cNvPr id="3" name="Content Placeholder 2"/>
          <p:cNvSpPr>
            <a:spLocks noGrp="1"/>
          </p:cNvSpPr>
          <p:nvPr>
            <p:ph idx="1"/>
          </p:nvPr>
        </p:nvSpPr>
        <p:spPr>
          <a:xfrm>
            <a:off x="452651" y="2895600"/>
            <a:ext cx="8229600" cy="4325112"/>
          </a:xfrm>
        </p:spPr>
        <p:txBody>
          <a:bodyPr/>
          <a:lstStyle/>
          <a:p>
            <a:r>
              <a:rPr lang="en-US" dirty="0"/>
              <a:t>21</a:t>
            </a:r>
            <a:r>
              <a:rPr lang="en-US" baseline="30000" dirty="0"/>
              <a:t>st</a:t>
            </a:r>
            <a:r>
              <a:rPr lang="en-US" dirty="0"/>
              <a:t> Century Cures </a:t>
            </a:r>
            <a:r>
              <a:rPr lang="en-US" dirty="0" smtClean="0"/>
              <a:t>Act</a:t>
            </a:r>
          </a:p>
          <a:p>
            <a:pPr marL="109728" indent="0">
              <a:buNone/>
            </a:pPr>
            <a:endParaRPr lang="en-US" sz="1800" dirty="0"/>
          </a:p>
          <a:p>
            <a:r>
              <a:rPr lang="en-US" dirty="0" smtClean="0"/>
              <a:t>Ongoing Hearings on the Opioid Crisis</a:t>
            </a:r>
          </a:p>
          <a:p>
            <a:pPr marL="109728" indent="0">
              <a:buNone/>
            </a:pPr>
            <a:endParaRPr lang="en-US" sz="1800" dirty="0" smtClean="0"/>
          </a:p>
          <a:p>
            <a:r>
              <a:rPr lang="en-US" dirty="0"/>
              <a:t>Fiscal Year 2018 Omnibus Appropriations </a:t>
            </a:r>
            <a:r>
              <a:rPr lang="en-US" dirty="0" smtClean="0"/>
              <a:t>bill</a:t>
            </a:r>
          </a:p>
          <a:p>
            <a:pPr lvl="1"/>
            <a:r>
              <a:rPr lang="en-US" dirty="0">
                <a:solidFill>
                  <a:schemeClr val="tx2"/>
                </a:solidFill>
              </a:rPr>
              <a:t>$</a:t>
            </a:r>
            <a:r>
              <a:rPr lang="en-US" dirty="0" smtClean="0">
                <a:solidFill>
                  <a:schemeClr val="tx2"/>
                </a:solidFill>
              </a:rPr>
              <a:t>3.3 </a:t>
            </a:r>
            <a:r>
              <a:rPr lang="en-US" dirty="0">
                <a:solidFill>
                  <a:schemeClr val="tx2"/>
                </a:solidFill>
              </a:rPr>
              <a:t>billion to help fight the opioids crisis – </a:t>
            </a:r>
            <a:r>
              <a:rPr lang="en-US" dirty="0" smtClean="0">
                <a:solidFill>
                  <a:schemeClr val="tx2"/>
                </a:solidFill>
              </a:rPr>
              <a:t>increase </a:t>
            </a:r>
            <a:r>
              <a:rPr lang="en-US" dirty="0">
                <a:solidFill>
                  <a:schemeClr val="tx2"/>
                </a:solidFill>
              </a:rPr>
              <a:t>of $2.55 billion or 244 percent </a:t>
            </a:r>
            <a:r>
              <a:rPr lang="en-US" dirty="0" smtClean="0">
                <a:solidFill>
                  <a:schemeClr val="tx2"/>
                </a:solidFil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722" y="2209800"/>
            <a:ext cx="2018015" cy="1264031"/>
          </a:xfrm>
          <a:prstGeom prst="rect">
            <a:avLst/>
          </a:prstGeom>
        </p:spPr>
      </p:pic>
    </p:spTree>
    <p:extLst>
      <p:ext uri="{BB962C8B-B14F-4D97-AF65-F5344CB8AC3E}">
        <p14:creationId xmlns:p14="http://schemas.microsoft.com/office/powerpoint/2010/main" val="1218408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goldsby\Desktop\S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13683"/>
            <a:ext cx="9160043" cy="104431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819400" y="1371600"/>
            <a:ext cx="5638800" cy="4136517"/>
          </a:xfrm>
          <a:prstGeom prst="rect">
            <a:avLst/>
          </a:prstGeom>
          <a:noFill/>
        </p:spPr>
        <p:txBody>
          <a:bodyPr wrap="square" rtlCol="0">
            <a:spAutoFit/>
          </a:bodyPr>
          <a:lstStyle/>
          <a:p>
            <a:pPr algn="ctr"/>
            <a:r>
              <a:rPr lang="en-US" sz="2400" dirty="0" smtClean="0"/>
              <a:t>State Targeted Response Grant</a:t>
            </a:r>
          </a:p>
          <a:p>
            <a:pPr algn="ctr"/>
            <a:r>
              <a:rPr lang="en-US" sz="2400" dirty="0" smtClean="0"/>
              <a:t>State Opioid Response Grant</a:t>
            </a:r>
            <a:br>
              <a:rPr lang="en-US" sz="2400" dirty="0" smtClean="0"/>
            </a:br>
            <a:endParaRPr lang="en-US" sz="2400" dirty="0" smtClean="0"/>
          </a:p>
          <a:p>
            <a:pPr algn="ctr">
              <a:lnSpc>
                <a:spcPct val="70000"/>
              </a:lnSpc>
            </a:pPr>
            <a:r>
              <a:rPr lang="en-US" sz="2400" dirty="0" smtClean="0"/>
              <a:t/>
            </a:r>
            <a:br>
              <a:rPr lang="en-US" sz="2400" dirty="0" smtClean="0"/>
            </a:br>
            <a:r>
              <a:rPr lang="en-US" sz="2000" dirty="0" smtClean="0"/>
              <a:t>Recovery Community Organizations</a:t>
            </a:r>
          </a:p>
          <a:p>
            <a:pPr algn="ctr"/>
            <a:r>
              <a:rPr lang="en-US" sz="2000" dirty="0" smtClean="0"/>
              <a:t>Prevention </a:t>
            </a:r>
            <a:r>
              <a:rPr lang="en-US" sz="2000" dirty="0"/>
              <a:t>Programming</a:t>
            </a:r>
            <a:br>
              <a:rPr lang="en-US" sz="2000" dirty="0"/>
            </a:br>
            <a:r>
              <a:rPr lang="en-US" sz="2000" dirty="0" smtClean="0"/>
              <a:t>Community Coalitions</a:t>
            </a:r>
            <a:br>
              <a:rPr lang="en-US" sz="2000" dirty="0" smtClean="0"/>
            </a:br>
            <a:r>
              <a:rPr lang="en-US" sz="2000" dirty="0" smtClean="0"/>
              <a:t>Overdose Reversal</a:t>
            </a:r>
            <a:br>
              <a:rPr lang="en-US" sz="2000" dirty="0" smtClean="0"/>
            </a:br>
            <a:r>
              <a:rPr lang="en-US" sz="2000" dirty="0" smtClean="0"/>
              <a:t>Peer Support</a:t>
            </a:r>
            <a:br>
              <a:rPr lang="en-US" sz="2000" dirty="0" smtClean="0"/>
            </a:br>
            <a:r>
              <a:rPr lang="en-US" sz="2000" dirty="0" smtClean="0"/>
              <a:t>Treatment</a:t>
            </a:r>
          </a:p>
          <a:p>
            <a:pPr algn="ctr"/>
            <a:endParaRPr lang="en-US" sz="2000" dirty="0"/>
          </a:p>
          <a:p>
            <a:pPr algn="ctr"/>
            <a:r>
              <a:rPr lang="en-US" sz="2000" dirty="0" smtClean="0"/>
              <a:t>Evidence-Based Practices</a:t>
            </a:r>
            <a:br>
              <a:rPr lang="en-US" sz="2000" dirty="0" smtClean="0"/>
            </a:br>
            <a:r>
              <a:rPr lang="en-US" sz="2000" dirty="0" smtClean="0"/>
              <a:t>Data Collection</a:t>
            </a:r>
            <a:endParaRPr lang="en-US" sz="20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647317"/>
            <a:ext cx="2790266" cy="1143000"/>
          </a:xfrm>
          <a:prstGeom prst="rect">
            <a:avLst/>
          </a:prstGeom>
        </p:spPr>
      </p:pic>
    </p:spTree>
    <p:extLst>
      <p:ext uri="{BB962C8B-B14F-4D97-AF65-F5344CB8AC3E}">
        <p14:creationId xmlns:p14="http://schemas.microsoft.com/office/powerpoint/2010/main" val="1729755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066800"/>
          </a:xfrm>
        </p:spPr>
        <p:txBody>
          <a:bodyPr>
            <a:normAutofit fontScale="90000"/>
          </a:bodyPr>
          <a:lstStyle/>
          <a:p>
            <a:pPr algn="ctr"/>
            <a:r>
              <a:rPr lang="en-US" dirty="0" smtClean="0"/>
              <a:t>Medication-Assisted </a:t>
            </a:r>
            <a:br>
              <a:rPr lang="en-US" dirty="0" smtClean="0"/>
            </a:br>
            <a:r>
              <a:rPr lang="en-US" dirty="0" smtClean="0"/>
              <a:t>Treatment and Recovery</a:t>
            </a:r>
            <a:br>
              <a:rPr lang="en-US" dirty="0" smtClean="0"/>
            </a:br>
            <a:r>
              <a:rPr lang="en-US" sz="3100" dirty="0" smtClean="0"/>
              <a:t>for Opioid Use Disorders</a:t>
            </a:r>
            <a:endParaRPr lang="en-US" sz="3100" dirty="0"/>
          </a:p>
        </p:txBody>
      </p:sp>
      <p:sp>
        <p:nvSpPr>
          <p:cNvPr id="3" name="Content Placeholder 2"/>
          <p:cNvSpPr>
            <a:spLocks noGrp="1"/>
          </p:cNvSpPr>
          <p:nvPr>
            <p:ph idx="1"/>
          </p:nvPr>
        </p:nvSpPr>
        <p:spPr/>
        <p:txBody>
          <a:bodyPr/>
          <a:lstStyle/>
          <a:p>
            <a:endParaRPr lang="en-US" dirty="0" smtClean="0"/>
          </a:p>
          <a:p>
            <a:pPr marL="0" indent="0">
              <a:buNone/>
            </a:pPr>
            <a:endParaRPr lang="en-US" dirty="0"/>
          </a:p>
        </p:txBody>
      </p:sp>
      <p:sp>
        <p:nvSpPr>
          <p:cNvPr id="11" name="TextBox 10"/>
          <p:cNvSpPr txBox="1"/>
          <p:nvPr/>
        </p:nvSpPr>
        <p:spPr>
          <a:xfrm>
            <a:off x="457200" y="2362200"/>
            <a:ext cx="8458200" cy="707886"/>
          </a:xfrm>
          <a:prstGeom prst="rect">
            <a:avLst/>
          </a:prstGeom>
          <a:noFill/>
        </p:spPr>
        <p:txBody>
          <a:bodyPr wrap="square" rtlCol="0">
            <a:spAutoFit/>
          </a:bodyPr>
          <a:lstStyle/>
          <a:p>
            <a:pPr algn="ctr"/>
            <a:r>
              <a:rPr lang="en-US" sz="2000" dirty="0">
                <a:solidFill>
                  <a:prstClr val="black"/>
                </a:solidFill>
              </a:rPr>
              <a:t>A combination of behavioral therapy and medications </a:t>
            </a:r>
          </a:p>
          <a:p>
            <a:pPr algn="ctr"/>
            <a:r>
              <a:rPr lang="en-US" sz="2000" dirty="0">
                <a:solidFill>
                  <a:prstClr val="black"/>
                </a:solidFill>
              </a:rPr>
              <a:t>(most commonly methadone, buprenorphine, and naltrexone)</a:t>
            </a:r>
          </a:p>
        </p:txBody>
      </p:sp>
      <p:pic>
        <p:nvPicPr>
          <p:cNvPr id="14" name="Picture 2" descr="C:\Users\sgoldsby\Desktop\1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0" y="3352800"/>
            <a:ext cx="4773784" cy="340211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54848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sgoldsby\Desktop\S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13683"/>
            <a:ext cx="9160043" cy="1044317"/>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Chart 4"/>
          <p:cNvGraphicFramePr>
            <a:graphicFrameLocks/>
          </p:cNvGraphicFramePr>
          <p:nvPr>
            <p:extLst>
              <p:ext uri="{D42A27DB-BD31-4B8C-83A1-F6EECF244321}">
                <p14:modId xmlns:p14="http://schemas.microsoft.com/office/powerpoint/2010/main" val="2139574629"/>
              </p:ext>
            </p:extLst>
          </p:nvPr>
        </p:nvGraphicFramePr>
        <p:xfrm>
          <a:off x="-56029" y="1219200"/>
          <a:ext cx="60960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6324601" y="2907268"/>
            <a:ext cx="2590799" cy="369332"/>
          </a:xfrm>
          <a:prstGeom prst="rect">
            <a:avLst/>
          </a:prstGeom>
          <a:noFill/>
        </p:spPr>
        <p:txBody>
          <a:bodyPr wrap="square" rtlCol="0">
            <a:spAutoFit/>
          </a:bodyPr>
          <a:lstStyle/>
          <a:p>
            <a:r>
              <a:rPr lang="en-US" dirty="0" smtClean="0"/>
              <a:t>Treatment Provision</a:t>
            </a:r>
            <a:endParaRPr lang="en-US" dirty="0"/>
          </a:p>
        </p:txBody>
      </p:sp>
      <p:cxnSp>
        <p:nvCxnSpPr>
          <p:cNvPr id="7" name="Straight Arrow Connector 6"/>
          <p:cNvCxnSpPr/>
          <p:nvPr/>
        </p:nvCxnSpPr>
        <p:spPr>
          <a:xfrm flipV="1">
            <a:off x="6096000" y="2829254"/>
            <a:ext cx="0" cy="447346"/>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19800" y="3724870"/>
            <a:ext cx="3053601" cy="923330"/>
          </a:xfrm>
          <a:prstGeom prst="rect">
            <a:avLst/>
          </a:prstGeom>
          <a:noFill/>
        </p:spPr>
        <p:txBody>
          <a:bodyPr wrap="square" rtlCol="0">
            <a:spAutoFit/>
          </a:bodyPr>
          <a:lstStyle/>
          <a:p>
            <a:pPr algn="ctr"/>
            <a:r>
              <a:rPr lang="en-US" dirty="0" smtClean="0"/>
              <a:t>Methadone &amp; Therapy access to 118 Pregnant Women</a:t>
            </a:r>
            <a:endParaRPr lang="en-US" dirty="0"/>
          </a:p>
        </p:txBody>
      </p:sp>
      <p:cxnSp>
        <p:nvCxnSpPr>
          <p:cNvPr id="10" name="Straight Arrow Connector 9"/>
          <p:cNvCxnSpPr/>
          <p:nvPr/>
        </p:nvCxnSpPr>
        <p:spPr>
          <a:xfrm flipV="1">
            <a:off x="6096000" y="3819854"/>
            <a:ext cx="0" cy="447346"/>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090399" y="2133600"/>
            <a:ext cx="0" cy="447346"/>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629400" y="2164940"/>
            <a:ext cx="2037229" cy="369332"/>
          </a:xfrm>
          <a:prstGeom prst="rect">
            <a:avLst/>
          </a:prstGeom>
          <a:noFill/>
        </p:spPr>
        <p:txBody>
          <a:bodyPr wrap="square" rtlCol="0">
            <a:spAutoFit/>
          </a:bodyPr>
          <a:lstStyle/>
          <a:p>
            <a:r>
              <a:rPr lang="en-US" dirty="0" smtClean="0"/>
              <a:t>MAT Demand</a:t>
            </a:r>
            <a:endParaRPr lang="en-US" dirty="0"/>
          </a:p>
        </p:txBody>
      </p:sp>
    </p:spTree>
    <p:extLst>
      <p:ext uri="{BB962C8B-B14F-4D97-AF65-F5344CB8AC3E}">
        <p14:creationId xmlns:p14="http://schemas.microsoft.com/office/powerpoint/2010/main" val="4075422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21" y="609600"/>
            <a:ext cx="8991600" cy="739516"/>
          </a:xfrm>
        </p:spPr>
        <p:txBody>
          <a:bodyPr>
            <a:noAutofit/>
          </a:bodyPr>
          <a:lstStyle/>
          <a:p>
            <a:pPr algn="ctr"/>
            <a:r>
              <a:rPr lang="en-US" sz="1800" dirty="0"/>
              <a:t/>
            </a:r>
            <a:br>
              <a:rPr lang="en-US" sz="1800" dirty="0"/>
            </a:br>
            <a:r>
              <a:rPr lang="en-US" sz="1800" dirty="0"/>
              <a:t>FY2020 Request Overview </a:t>
            </a:r>
            <a:r>
              <a:rPr lang="en-US" sz="2000" dirty="0"/>
              <a:t/>
            </a:r>
            <a:br>
              <a:rPr lang="en-US" sz="2000" dirty="0"/>
            </a:b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375" y="1219200"/>
            <a:ext cx="7488425" cy="254346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639" y="3822081"/>
            <a:ext cx="7908762" cy="2855632"/>
          </a:xfrm>
          <a:prstGeom prst="rect">
            <a:avLst/>
          </a:prstGeom>
        </p:spPr>
      </p:pic>
    </p:spTree>
    <p:extLst>
      <p:ext uri="{BB962C8B-B14F-4D97-AF65-F5344CB8AC3E}">
        <p14:creationId xmlns:p14="http://schemas.microsoft.com/office/powerpoint/2010/main" val="16723316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1">
      <a:dk1>
        <a:sysClr val="windowText" lastClr="000000"/>
      </a:dk1>
      <a:lt1>
        <a:sysClr val="window" lastClr="FFFFFF"/>
      </a:lt1>
      <a:dk2>
        <a:srgbClr val="464653"/>
      </a:dk2>
      <a:lt2>
        <a:srgbClr val="DDE9EC"/>
      </a:lt2>
      <a:accent1>
        <a:srgbClr val="595959"/>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PPT Custom for Sara">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464653"/>
    </a:dk2>
    <a:lt2>
      <a:srgbClr val="DDE9EC"/>
    </a:lt2>
    <a:accent1>
      <a:srgbClr val="595959"/>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14247</TotalTime>
  <Words>619</Words>
  <Application>Microsoft Office PowerPoint</Application>
  <PresentationFormat>On-screen Show (4:3)</PresentationFormat>
  <Paragraphs>98</Paragraphs>
  <Slides>14</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Calibri</vt:lpstr>
      <vt:lpstr>Century Gothic</vt:lpstr>
      <vt:lpstr>Georgia</vt:lpstr>
      <vt:lpstr>Mangal</vt:lpstr>
      <vt:lpstr>Times</vt:lpstr>
      <vt:lpstr>Times New Roman</vt:lpstr>
      <vt:lpstr>Wingdings 2</vt:lpstr>
      <vt:lpstr>Urban</vt:lpstr>
      <vt:lpstr>PPT Custom for Sara</vt:lpstr>
      <vt:lpstr>Healthcare Budget Subcommittee   House Ways and Means Committee    South Carolina Department of Alcohol and   Other Drug Abuse Services (DAODAS)   Budget Request Fiscal Year 2019 -2020</vt:lpstr>
      <vt:lpstr>PowerPoint Presentation</vt:lpstr>
      <vt:lpstr>PowerPoint Presentation</vt:lpstr>
      <vt:lpstr>PowerPoint Presentation</vt:lpstr>
      <vt:lpstr>U.S. Senate Committee on Health, Education, Labor &amp; Pensions (HELP Committee)</vt:lpstr>
      <vt:lpstr>PowerPoint Presentation</vt:lpstr>
      <vt:lpstr>Medication-Assisted  Treatment and Recovery for Opioid Use Disorders</vt:lpstr>
      <vt:lpstr>PowerPoint Presentation</vt:lpstr>
      <vt:lpstr> FY2020 Request Overview  </vt:lpstr>
      <vt:lpstr>PowerPoint Presentation</vt:lpstr>
      <vt:lpstr>PowerPoint Presentation</vt:lpstr>
      <vt:lpstr>PowerPoint Presentation</vt:lpstr>
      <vt:lpstr>PowerPoint Presentation</vt:lpstr>
      <vt:lpstr>PowerPoint Presentation</vt:lpstr>
    </vt:vector>
  </TitlesOfParts>
  <Company>SCDAODAS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Opioid Abuse: South Carolina  Perspective</dc:title>
  <dc:creator>Sara Goldsby</dc:creator>
  <cp:lastModifiedBy>Sara Goldsby</cp:lastModifiedBy>
  <cp:revision>309</cp:revision>
  <cp:lastPrinted>2019-01-11T00:06:12Z</cp:lastPrinted>
  <dcterms:created xsi:type="dcterms:W3CDTF">2016-07-06T15:29:09Z</dcterms:created>
  <dcterms:modified xsi:type="dcterms:W3CDTF">2013-09-24T10:47:11Z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