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notesMasterIdLst>
    <p:notesMasterId r:id="rId17"/>
  </p:notesMasterIdLst>
  <p:sldIdLst>
    <p:sldId id="256" r:id="rId2"/>
    <p:sldId id="265" r:id="rId3"/>
    <p:sldId id="259" r:id="rId4"/>
    <p:sldId id="268" r:id="rId5"/>
    <p:sldId id="269" r:id="rId6"/>
    <p:sldId id="270" r:id="rId7"/>
    <p:sldId id="273" r:id="rId8"/>
    <p:sldId id="271" r:id="rId9"/>
    <p:sldId id="272" r:id="rId10"/>
    <p:sldId id="274" r:id="rId11"/>
    <p:sldId id="276" r:id="rId12"/>
    <p:sldId id="277" r:id="rId13"/>
    <p:sldId id="278" r:id="rId14"/>
    <p:sldId id="275" r:id="rId15"/>
    <p:sldId id="279"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77" d="100"/>
          <a:sy n="77" d="100"/>
        </p:scale>
        <p:origin x="60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E5EE158-DFB2-4FD3-94E9-22C6370F9787}" type="datetimeFigureOut">
              <a:rPr lang="en-US" smtClean="0"/>
              <a:t>1/25/2019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3D1DE1C0-C9D6-4548-9899-CFB483869B7E}" type="slidenum">
              <a:rPr lang="en-US" smtClean="0"/>
              <a:t>‹#›</a:t>
            </a:fld>
            <a:endParaRPr lang="en-US" dirty="0"/>
          </a:p>
        </p:txBody>
      </p:sp>
    </p:spTree>
    <p:extLst>
      <p:ext uri="{BB962C8B-B14F-4D97-AF65-F5344CB8AC3E}">
        <p14:creationId xmlns:p14="http://schemas.microsoft.com/office/powerpoint/2010/main" val="10722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1DE1C0-C9D6-4548-9899-CFB483869B7E}" type="slidenum">
              <a:rPr lang="en-US" smtClean="0"/>
              <a:t>1</a:t>
            </a:fld>
            <a:endParaRPr lang="en-US" dirty="0"/>
          </a:p>
        </p:txBody>
      </p:sp>
    </p:spTree>
    <p:extLst>
      <p:ext uri="{BB962C8B-B14F-4D97-AF65-F5344CB8AC3E}">
        <p14:creationId xmlns:p14="http://schemas.microsoft.com/office/powerpoint/2010/main" val="544560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A9CD729-FBB1-4ED6-B19B-28AF638BC89A}"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4230271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C64EFA-2344-4470-855B-FE03FD369EDC}"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394028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5AA641-FF3C-4457-81F2-DAA7BD9D3AEA}"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55337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80BCC3-769A-45A3-AC01-31FCE36AF21D}"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12257436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301219-F865-4DAD-9A12-A7F62483B8A1}"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13826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70561F-5C57-49D7-9169-1C81CEE2BC1C}"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664796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19A013-6F07-4ED0-A87D-5977536646A8}"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5125729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2D0706-A2BD-467E-BF70-E0B8FE5B7BBE}"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59490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A16BFC-687D-41A0-A6F4-D07BE85D5489}"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84191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DBCB4A-213F-4BC6-8200-45565604B77D}" type="datetime1">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2354216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A3B3B3C-065D-4F73-B30F-6D64700D69FE}" type="datetime1">
              <a:rPr lang="en-US" smtClean="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1416761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CB2BE2C-00CD-4328-8830-7DF1BAB6B728}" type="datetime1">
              <a:rPr lang="en-US" smtClean="0"/>
              <a:t>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1133691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8CC8C40-C09C-487B-9BA0-79D6A321246E}" type="datetime1">
              <a:rPr lang="en-US" smtClean="0"/>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1107567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9F1CAB-7F64-4259-A806-A2478522E754}" type="datetime1">
              <a:rPr lang="en-US" smtClean="0"/>
              <a:t>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225665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002080-FBD1-49F5-AEA2-88294AA67E46}" type="datetime1">
              <a:rPr lang="en-US" smtClean="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852508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0790E8-BF91-4F2E-8B4C-D6B6AA3A2777}" type="datetime1">
              <a:rPr lang="en-US" smtClean="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402014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E51E159-E467-4B11-B331-24F0C02682DD}" type="datetime1">
              <a:rPr lang="en-US" smtClean="0"/>
              <a:t>1/25/2019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1D46623-C34D-4B2C-BEF2-8EB426E982AD}" type="slidenum">
              <a:rPr lang="en-US" smtClean="0"/>
              <a:t>‹#›</a:t>
            </a:fld>
            <a:endParaRPr lang="en-US" dirty="0"/>
          </a:p>
        </p:txBody>
      </p:sp>
    </p:spTree>
    <p:extLst>
      <p:ext uri="{BB962C8B-B14F-4D97-AF65-F5344CB8AC3E}">
        <p14:creationId xmlns:p14="http://schemas.microsoft.com/office/powerpoint/2010/main" val="34824964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0173" y="2133600"/>
            <a:ext cx="9127524" cy="1713470"/>
          </a:xfrm>
        </p:spPr>
        <p:txBody>
          <a:bodyPr/>
          <a:lstStyle/>
          <a:p>
            <a:pPr algn="ctr"/>
            <a:r>
              <a:rPr lang="en-US" dirty="0" smtClean="0"/>
              <a:t>South Carolina Department on Aging</a:t>
            </a:r>
            <a:endParaRPr lang="en-US" dirty="0"/>
          </a:p>
        </p:txBody>
      </p:sp>
      <p:sp>
        <p:nvSpPr>
          <p:cNvPr id="3" name="Subtitle 2"/>
          <p:cNvSpPr>
            <a:spLocks noGrp="1"/>
          </p:cNvSpPr>
          <p:nvPr>
            <p:ph type="subTitle" idx="1"/>
          </p:nvPr>
        </p:nvSpPr>
        <p:spPr/>
        <p:txBody>
          <a:bodyPr/>
          <a:lstStyle/>
          <a:p>
            <a:r>
              <a:rPr lang="en-US" dirty="0"/>
              <a:t>FY 2019-20 Budget Hearing</a:t>
            </a:r>
          </a:p>
        </p:txBody>
      </p:sp>
      <p:sp>
        <p:nvSpPr>
          <p:cNvPr id="4" name="Slide Number Placeholder 3"/>
          <p:cNvSpPr>
            <a:spLocks noGrp="1"/>
          </p:cNvSpPr>
          <p:nvPr>
            <p:ph type="sldNum" sz="quarter" idx="12"/>
          </p:nvPr>
        </p:nvSpPr>
        <p:spPr/>
        <p:txBody>
          <a:bodyPr/>
          <a:lstStyle/>
          <a:p>
            <a:fld id="{A1D46623-C34D-4B2C-BEF2-8EB426E982AD}" type="slidenum">
              <a:rPr lang="en-US" smtClean="0"/>
              <a:t>1</a:t>
            </a:fld>
            <a:endParaRPr lang="en-US" dirty="0"/>
          </a:p>
        </p:txBody>
      </p:sp>
    </p:spTree>
    <p:extLst>
      <p:ext uri="{BB962C8B-B14F-4D97-AF65-F5344CB8AC3E}">
        <p14:creationId xmlns:p14="http://schemas.microsoft.com/office/powerpoint/2010/main" val="3768496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Current Provisos</a:t>
            </a:r>
            <a:endParaRPr lang="en-US" dirty="0"/>
          </a:p>
        </p:txBody>
      </p:sp>
      <p:sp>
        <p:nvSpPr>
          <p:cNvPr id="3" name="Content Placeholder 2"/>
          <p:cNvSpPr>
            <a:spLocks noGrp="1"/>
          </p:cNvSpPr>
          <p:nvPr>
            <p:ph idx="1"/>
          </p:nvPr>
        </p:nvSpPr>
        <p:spPr/>
        <p:txBody>
          <a:bodyPr/>
          <a:lstStyle/>
          <a:p>
            <a:r>
              <a:rPr lang="en-US" b="1" dirty="0" smtClean="0">
                <a:solidFill>
                  <a:srgbClr val="FF0000"/>
                </a:solidFill>
                <a:latin typeface="Times New Roman" panose="02020603050405020304" pitchFamily="18" charset="0"/>
                <a:cs typeface="Times New Roman" panose="02020603050405020304" pitchFamily="18" charset="0"/>
              </a:rPr>
              <a:t>95.1.</a:t>
            </a:r>
            <a:r>
              <a:rPr lang="en-US" dirty="0" smtClean="0">
                <a:solidFill>
                  <a:srgbClr val="FF0000"/>
                </a:solidFill>
                <a:latin typeface="Times New Roman" panose="02020603050405020304" pitchFamily="18" charset="0"/>
                <a:cs typeface="Times New Roman" panose="02020603050405020304" pitchFamily="18" charset="0"/>
              </a:rPr>
              <a:t> (LTG: </a:t>
            </a:r>
            <a:r>
              <a:rPr lang="en-US" dirty="0" smtClean="0">
                <a:latin typeface="Times New Roman" panose="02020603050405020304" pitchFamily="18" charset="0"/>
                <a:cs typeface="Times New Roman" panose="02020603050405020304" pitchFamily="18" charset="0"/>
              </a:rPr>
              <a:t>State Matching Funds Carry Forward) Any unexpended balance on June thirtieth of the prior fiscal year of the required state matching funds appropriated in Part IA, </a:t>
            </a:r>
            <a:r>
              <a:rPr lang="en-US" dirty="0" smtClean="0">
                <a:solidFill>
                  <a:srgbClr val="FF0000"/>
                </a:solidFill>
                <a:latin typeface="Times New Roman" panose="02020603050405020304" pitchFamily="18" charset="0"/>
                <a:cs typeface="Times New Roman" panose="02020603050405020304" pitchFamily="18" charset="0"/>
              </a:rPr>
              <a:t>Section 95</a:t>
            </a:r>
            <a:r>
              <a:rPr lang="en-US" dirty="0" smtClean="0">
                <a:latin typeface="Times New Roman" panose="02020603050405020304" pitchFamily="18" charset="0"/>
                <a:cs typeface="Times New Roman" panose="02020603050405020304" pitchFamily="18" charset="0"/>
              </a:rPr>
              <a:t>, Distribution to Subdivisions, shall be carried forward into the current fiscal year to be used as required state match for federal funds awarded to subdivisions on or before September thirtieth of the current fiscal year.  </a:t>
            </a:r>
            <a:r>
              <a:rPr lang="en-US" dirty="0" smtClean="0">
                <a:solidFill>
                  <a:srgbClr val="0070C0"/>
                </a:solidFill>
              </a:rPr>
              <a:t>Modify and Keep</a:t>
            </a:r>
          </a:p>
          <a:p>
            <a:r>
              <a:rPr lang="en-US" dirty="0" smtClean="0">
                <a:solidFill>
                  <a:srgbClr val="FF0000"/>
                </a:solidFill>
                <a:latin typeface="Times New Roman" panose="02020603050405020304" pitchFamily="18" charset="0"/>
                <a:cs typeface="Times New Roman" panose="02020603050405020304" pitchFamily="18" charset="0"/>
              </a:rPr>
              <a:t>95.2. (LTG: </a:t>
            </a:r>
            <a:r>
              <a:rPr lang="en-US" dirty="0" smtClean="0">
                <a:latin typeface="Times New Roman" panose="02020603050405020304" pitchFamily="18" charset="0"/>
                <a:cs typeface="Times New Roman" panose="02020603050405020304" pitchFamily="18" charset="0"/>
              </a:rPr>
              <a:t>State Match Funding Formula) Of the state funds appropriated under Distribution to Subdivisions, the first allocation by the South Carolina Department on Aging shall be for the provision of required State matching funds according to the South Carolina Department on Aging formula for distributing Older Americans Act funds. The balance of this item shall be distributed to the planning and service areas of the State. In the event state appropriations are reduced, reductions to the planning and service areas shall be based on amounts distributed in accordance with the previous requirements. </a:t>
            </a:r>
            <a:r>
              <a:rPr lang="en-US" dirty="0">
                <a:solidFill>
                  <a:srgbClr val="0070C0"/>
                </a:solidFill>
              </a:rPr>
              <a:t>Modify and Keep</a:t>
            </a: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1D46623-C34D-4B2C-BEF2-8EB426E982AD}" type="slidenum">
              <a:rPr lang="en-US" smtClean="0"/>
              <a:t>10</a:t>
            </a:fld>
            <a:endParaRPr lang="en-US" dirty="0"/>
          </a:p>
        </p:txBody>
      </p:sp>
    </p:spTree>
    <p:extLst>
      <p:ext uri="{BB962C8B-B14F-4D97-AF65-F5344CB8AC3E}">
        <p14:creationId xmlns:p14="http://schemas.microsoft.com/office/powerpoint/2010/main" val="2208947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Current Provisos</a:t>
            </a:r>
            <a:endParaRPr lang="en-US" dirty="0"/>
          </a:p>
        </p:txBody>
      </p:sp>
      <p:sp>
        <p:nvSpPr>
          <p:cNvPr id="3" name="Content Placeholder 2"/>
          <p:cNvSpPr>
            <a:spLocks noGrp="1"/>
          </p:cNvSpPr>
          <p:nvPr>
            <p:ph idx="1"/>
          </p:nvPr>
        </p:nvSpPr>
        <p:spPr/>
        <p:txBody>
          <a:bodyPr>
            <a:normAutofit/>
          </a:bodyPr>
          <a:lstStyle/>
          <a:p>
            <a:r>
              <a:rPr lang="en-US" dirty="0" smtClean="0">
                <a:solidFill>
                  <a:srgbClr val="FF0000"/>
                </a:solidFill>
                <a:latin typeface="Times New Roman" panose="02020603050405020304" pitchFamily="18" charset="0"/>
                <a:cs typeface="Times New Roman" panose="02020603050405020304" pitchFamily="18" charset="0"/>
              </a:rPr>
              <a:t>95.3</a:t>
            </a:r>
            <a:r>
              <a:rPr lang="en-US" dirty="0">
                <a:solidFill>
                  <a:srgbClr val="FF0000"/>
                </a:solidFill>
                <a:latin typeface="Times New Roman" panose="02020603050405020304" pitchFamily="18" charset="0"/>
                <a:cs typeface="Times New Roman" panose="02020603050405020304" pitchFamily="18" charset="0"/>
              </a:rPr>
              <a:t>. (LTG: </a:t>
            </a:r>
            <a:r>
              <a:rPr lang="en-US" dirty="0">
                <a:latin typeface="Times New Roman" panose="02020603050405020304" pitchFamily="18" charset="0"/>
                <a:cs typeface="Times New Roman" panose="02020603050405020304" pitchFamily="18" charset="0"/>
              </a:rPr>
              <a:t>Registration Fees) The </a:t>
            </a:r>
            <a:r>
              <a:rPr lang="en-US" dirty="0" smtClean="0">
                <a:latin typeface="Times New Roman" panose="02020603050405020304" pitchFamily="18" charset="0"/>
                <a:cs typeface="Times New Roman" panose="02020603050405020304" pitchFamily="18" charset="0"/>
              </a:rPr>
              <a:t>South Carolina Department on Aging is </a:t>
            </a:r>
            <a:r>
              <a:rPr lang="en-US" dirty="0">
                <a:latin typeface="Times New Roman" panose="02020603050405020304" pitchFamily="18" charset="0"/>
                <a:cs typeface="Times New Roman" panose="02020603050405020304" pitchFamily="18" charset="0"/>
              </a:rPr>
              <a:t>authorized to receive and expend registration fees for educational, training and certification programs. </a:t>
            </a:r>
            <a:r>
              <a:rPr lang="en-US" dirty="0">
                <a:solidFill>
                  <a:srgbClr val="0070C0"/>
                </a:solidFill>
              </a:rPr>
              <a:t>Modify and Keep </a:t>
            </a:r>
            <a:endParaRPr lang="en-US" dirty="0" smtClean="0">
              <a:latin typeface="Times New Roman" panose="02020603050405020304" pitchFamily="18" charset="0"/>
              <a:cs typeface="Times New Roman" panose="02020603050405020304" pitchFamily="18" charset="0"/>
            </a:endParaRPr>
          </a:p>
          <a:p>
            <a:r>
              <a:rPr lang="en-US" dirty="0" smtClean="0">
                <a:solidFill>
                  <a:srgbClr val="FF0000"/>
                </a:solidFill>
                <a:latin typeface="Times New Roman" panose="02020603050405020304" pitchFamily="18" charset="0"/>
                <a:cs typeface="Times New Roman" panose="02020603050405020304" pitchFamily="18" charset="0"/>
              </a:rPr>
              <a:t>95.4</a:t>
            </a:r>
            <a:r>
              <a:rPr lang="en-US" dirty="0">
                <a:solidFill>
                  <a:srgbClr val="FF0000"/>
                </a:solidFill>
                <a:latin typeface="Times New Roman" panose="02020603050405020304" pitchFamily="18" charset="0"/>
                <a:cs typeface="Times New Roman" panose="02020603050405020304" pitchFamily="18" charset="0"/>
              </a:rPr>
              <a:t>. (LTG: </a:t>
            </a:r>
            <a:r>
              <a:rPr lang="en-US" dirty="0">
                <a:latin typeface="Times New Roman" panose="02020603050405020304" pitchFamily="18" charset="0"/>
                <a:cs typeface="Times New Roman" panose="02020603050405020304" pitchFamily="18" charset="0"/>
              </a:rPr>
              <a:t>Council Meeting Requirements) The duties and responsibilities, including the statutory requirement to hold meetings of the Coordinating Council established pursuant to Section 43-21-120 and of the Long Term Care Council established pursuant to Section 43-21-130, both under the </a:t>
            </a:r>
            <a:r>
              <a:rPr lang="en-US" dirty="0" smtClean="0">
                <a:latin typeface="Times New Roman" panose="02020603050405020304" pitchFamily="18" charset="0"/>
                <a:cs typeface="Times New Roman" panose="02020603050405020304" pitchFamily="18" charset="0"/>
              </a:rPr>
              <a:t>South Carolina Department on Aging, </a:t>
            </a:r>
            <a:r>
              <a:rPr lang="en-US" dirty="0">
                <a:latin typeface="Times New Roman" panose="02020603050405020304" pitchFamily="18" charset="0"/>
                <a:cs typeface="Times New Roman" panose="02020603050405020304" pitchFamily="18" charset="0"/>
              </a:rPr>
              <a:t>are suspended for the current fiscal year</a:t>
            </a:r>
            <a:r>
              <a:rPr lang="en-US" dirty="0" smtClean="0">
                <a:latin typeface="Times New Roman" panose="02020603050405020304" pitchFamily="18" charset="0"/>
                <a:cs typeface="Times New Roman" panose="02020603050405020304" pitchFamily="18" charset="0"/>
              </a:rPr>
              <a:t>.</a:t>
            </a:r>
            <a:r>
              <a:rPr lang="en-US" dirty="0">
                <a:solidFill>
                  <a:srgbClr val="0070C0"/>
                </a:solidFill>
              </a:rPr>
              <a:t> Modify and Keep </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1D46623-C34D-4B2C-BEF2-8EB426E982AD}" type="slidenum">
              <a:rPr lang="en-US" smtClean="0"/>
              <a:t>11</a:t>
            </a:fld>
            <a:endParaRPr lang="en-US" dirty="0"/>
          </a:p>
        </p:txBody>
      </p:sp>
    </p:spTree>
    <p:extLst>
      <p:ext uri="{BB962C8B-B14F-4D97-AF65-F5344CB8AC3E}">
        <p14:creationId xmlns:p14="http://schemas.microsoft.com/office/powerpoint/2010/main" val="29948710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Current Provisos</a:t>
            </a:r>
            <a:endParaRPr lang="en-US" dirty="0"/>
          </a:p>
        </p:txBody>
      </p:sp>
      <p:sp>
        <p:nvSpPr>
          <p:cNvPr id="3" name="Content Placeholder 2"/>
          <p:cNvSpPr>
            <a:spLocks noGrp="1"/>
          </p:cNvSpPr>
          <p:nvPr>
            <p:ph idx="1"/>
          </p:nvPr>
        </p:nvSpPr>
        <p:spPr>
          <a:xfrm>
            <a:off x="817377" y="1452135"/>
            <a:ext cx="8596668" cy="4954352"/>
          </a:xfrm>
        </p:spPr>
        <p:txBody>
          <a:bodyPr>
            <a:noAutofit/>
          </a:bodyPr>
          <a:lstStyle/>
          <a:p>
            <a:r>
              <a:rPr lang="en-US" sz="1400" dirty="0" smtClean="0">
                <a:solidFill>
                  <a:srgbClr val="FF0000"/>
                </a:solidFill>
                <a:latin typeface="Times New Roman" panose="02020603050405020304" pitchFamily="18" charset="0"/>
                <a:cs typeface="Times New Roman" panose="02020603050405020304" pitchFamily="18" charset="0"/>
              </a:rPr>
              <a:t>95.5. (LTG</a:t>
            </a:r>
            <a:r>
              <a:rPr lang="en-US" sz="1400" dirty="0" smtClean="0">
                <a:latin typeface="Times New Roman" panose="02020603050405020304" pitchFamily="18" charset="0"/>
                <a:cs typeface="Times New Roman" panose="02020603050405020304" pitchFamily="18" charset="0"/>
              </a:rPr>
              <a:t>: Home and Community-Based Services) State funds appropriated for Home and Community-Based Services shall be used to fund those services that most directly meet the goal of allowing seniors to live safely and independently at home. Allowable services as defined in the South Carolina Department on Aging State Plan include: group dining, home delivered meals, transportation to group dining sites, transportation for essential trips, personal care (formerly Home Care Level I), homemaker (formerly Home Care Level II), Home Chore, Home Modification, Legal Assistance, and Assessments. Area Agencies on Aging (AAAs) may expend no more than ten percent for administrative services and one-quarter of one percent shall be retained by the South Carolina Department on Aging to provide monitoring and oversight of the program. However, up to three percent of the annual state appropriation for Home and Community-Based Services may be retained at the South Carolina Department on Aging to be allocated by the South Carolina Department on Aging to the affected regions in cases of an emergency and/or natural disaster recognized by the Governor. If these funds are not utilized in the fiscal year allocated, they are to be treated as carry forward funds and reallocated to the AAAs. The Interstate Funding Formula shall be used as a guideline for the allocation of state funds appropriated for Home and Community-Based Services. The South Carolina Department on Aging shall develop and implement a structured methodology to allocate the state Home and Community-Based Services funding. The methodology shall include flexibility to reallocate funds amongst the AAAs, and be composed of, at a minimum, the following factors: a minimum base amount, the fiscal years federally allocated funds, federal and state carry forwards funds, and an appropriate weighted proportion that will achieve the mission of the South Carolina Department on Aging to provide as many services as possible to the citizens of South Carolina. Each AAA shall submit a budget for approval by the South Carolina Department on Aging indicating the services to be provided. Any unexpended Home and Community-Base Services funds in this program shall be carried forward by the South Carolina Department on Aging and used for the same purposes. Funds may not be transferred from the Home and Community-Based special line item for any other purpose. </a:t>
            </a:r>
            <a:r>
              <a:rPr lang="en-US" sz="1400" dirty="0">
                <a:solidFill>
                  <a:srgbClr val="0070C0"/>
                </a:solidFill>
                <a:latin typeface="Times New Roman" panose="02020603050405020304" pitchFamily="18" charset="0"/>
                <a:cs typeface="Times New Roman" panose="02020603050405020304" pitchFamily="18" charset="0"/>
              </a:rPr>
              <a:t>Modify and Keep </a:t>
            </a:r>
            <a:endParaRPr lang="en-US" sz="14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endParaRPr lang="en-US" sz="1200" dirty="0" smtClean="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1D46623-C34D-4B2C-BEF2-8EB426E982AD}" type="slidenum">
              <a:rPr lang="en-US" smtClean="0"/>
              <a:t>12</a:t>
            </a:fld>
            <a:endParaRPr lang="en-US" dirty="0"/>
          </a:p>
        </p:txBody>
      </p:sp>
    </p:spTree>
    <p:extLst>
      <p:ext uri="{BB962C8B-B14F-4D97-AF65-F5344CB8AC3E}">
        <p14:creationId xmlns:p14="http://schemas.microsoft.com/office/powerpoint/2010/main" val="10489013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Current Provisos</a:t>
            </a:r>
            <a:endParaRPr lang="en-US" dirty="0"/>
          </a:p>
        </p:txBody>
      </p:sp>
      <p:sp>
        <p:nvSpPr>
          <p:cNvPr id="3" name="Content Placeholder 2"/>
          <p:cNvSpPr>
            <a:spLocks noGrp="1"/>
          </p:cNvSpPr>
          <p:nvPr>
            <p:ph idx="1"/>
          </p:nvPr>
        </p:nvSpPr>
        <p:spPr/>
        <p:txBody>
          <a:bodyPr>
            <a:normAutofit/>
          </a:bodyPr>
          <a:lstStyle/>
          <a:p>
            <a:r>
              <a:rPr lang="en-US" dirty="0" smtClean="0">
                <a:solidFill>
                  <a:srgbClr val="FF0000"/>
                </a:solidFill>
                <a:latin typeface="Times New Roman" panose="02020603050405020304" pitchFamily="18" charset="0"/>
                <a:cs typeface="Times New Roman" panose="02020603050405020304" pitchFamily="18" charset="0"/>
              </a:rPr>
              <a:t>95.6</a:t>
            </a:r>
            <a:r>
              <a:rPr lang="en-US" dirty="0">
                <a:solidFill>
                  <a:srgbClr val="FF0000"/>
                </a:solidFill>
                <a:latin typeface="Times New Roman" panose="02020603050405020304" pitchFamily="18" charset="0"/>
                <a:cs typeface="Times New Roman" panose="02020603050405020304" pitchFamily="18" charset="0"/>
              </a:rPr>
              <a:t>. (LTG: </a:t>
            </a:r>
            <a:r>
              <a:rPr lang="en-US" dirty="0">
                <a:latin typeface="Times New Roman" panose="02020603050405020304" pitchFamily="18" charset="0"/>
                <a:cs typeface="Times New Roman" panose="02020603050405020304" pitchFamily="18" charset="0"/>
              </a:rPr>
              <a:t>Geriatric Loan Forgiveness Program) In lieu of quarterly payments to a recipient of the Geriatric Loan Forgiveness Program, the </a:t>
            </a:r>
            <a:r>
              <a:rPr lang="en-US" dirty="0" smtClean="0">
                <a:latin typeface="Times New Roman" panose="02020603050405020304" pitchFamily="18" charset="0"/>
                <a:cs typeface="Times New Roman" panose="02020603050405020304" pitchFamily="18" charset="0"/>
              </a:rPr>
              <a:t>South Carolina Department on </a:t>
            </a:r>
            <a:r>
              <a:rPr lang="en-US" dirty="0">
                <a:latin typeface="Times New Roman" panose="02020603050405020304" pitchFamily="18" charset="0"/>
                <a:cs typeface="Times New Roman" panose="02020603050405020304" pitchFamily="18" charset="0"/>
              </a:rPr>
              <a:t>Aging is authorized to make a single lump sum payment to the lending institution of up to $35,000 or the loan balance, whichever is less. </a:t>
            </a:r>
            <a:r>
              <a:rPr lang="en-US" dirty="0">
                <a:solidFill>
                  <a:srgbClr val="0070C0"/>
                </a:solidFill>
              </a:rPr>
              <a:t>Modify and Keep </a:t>
            </a:r>
            <a:endParaRPr lang="en-US" dirty="0" smtClean="0">
              <a:latin typeface="Times New Roman" panose="02020603050405020304" pitchFamily="18" charset="0"/>
              <a:cs typeface="Times New Roman" panose="02020603050405020304" pitchFamily="18" charset="0"/>
            </a:endParaRPr>
          </a:p>
          <a:p>
            <a:r>
              <a:rPr lang="en-US" dirty="0" smtClean="0">
                <a:solidFill>
                  <a:srgbClr val="FF0000"/>
                </a:solidFill>
                <a:latin typeface="Times New Roman" panose="02020603050405020304" pitchFamily="18" charset="0"/>
                <a:cs typeface="Times New Roman" panose="02020603050405020304" pitchFamily="18" charset="0"/>
              </a:rPr>
              <a:t>95.7</a:t>
            </a:r>
            <a:r>
              <a:rPr lang="en-US" dirty="0">
                <a:solidFill>
                  <a:srgbClr val="FF0000"/>
                </a:solidFill>
                <a:latin typeface="Times New Roman" panose="02020603050405020304" pitchFamily="18" charset="0"/>
                <a:cs typeface="Times New Roman" panose="02020603050405020304" pitchFamily="18" charset="0"/>
              </a:rPr>
              <a:t>. (LTG: </a:t>
            </a:r>
            <a:r>
              <a:rPr lang="en-US" dirty="0">
                <a:latin typeface="Times New Roman" panose="02020603050405020304" pitchFamily="18" charset="0"/>
                <a:cs typeface="Times New Roman" panose="02020603050405020304" pitchFamily="18" charset="0"/>
              </a:rPr>
              <a:t>Caregivers Carry Forward) Unexpended funds from appropriations to the </a:t>
            </a:r>
            <a:r>
              <a:rPr lang="en-US" dirty="0" smtClean="0">
                <a:solidFill>
                  <a:schemeClr val="tx1"/>
                </a:solidFill>
                <a:latin typeface="Times New Roman" panose="02020603050405020304" pitchFamily="18" charset="0"/>
                <a:cs typeface="Times New Roman" panose="02020603050405020304" pitchFamily="18" charset="0"/>
              </a:rPr>
              <a:t>South Carolina Department on Aging </a:t>
            </a: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caregivers shall be carried forward from the prior fiscal year and used for the same purpose. </a:t>
            </a:r>
            <a:r>
              <a:rPr lang="en-US" dirty="0">
                <a:solidFill>
                  <a:srgbClr val="0070C0"/>
                </a:solidFill>
              </a:rPr>
              <a:t>Modify and Keep </a:t>
            </a:r>
            <a:endParaRPr lang="en-US" dirty="0" smtClean="0">
              <a:solidFill>
                <a:srgbClr val="0070C0"/>
              </a:solidFill>
            </a:endParaRPr>
          </a:p>
          <a:p>
            <a:r>
              <a:rPr lang="en-US" dirty="0" smtClean="0">
                <a:solidFill>
                  <a:srgbClr val="FF0000"/>
                </a:solidFill>
                <a:latin typeface="Times New Roman" panose="02020603050405020304" pitchFamily="18" charset="0"/>
                <a:cs typeface="Times New Roman" panose="02020603050405020304" pitchFamily="18" charset="0"/>
              </a:rPr>
              <a:t>95.8</a:t>
            </a:r>
            <a:r>
              <a:rPr lang="en-US" dirty="0">
                <a:solidFill>
                  <a:srgbClr val="FF0000"/>
                </a:solidFill>
                <a:latin typeface="Times New Roman" panose="02020603050405020304" pitchFamily="18" charset="0"/>
                <a:cs typeface="Times New Roman" panose="02020603050405020304" pitchFamily="18" charset="0"/>
              </a:rPr>
              <a:t>. (LTG: </a:t>
            </a:r>
            <a:r>
              <a:rPr lang="en-US" dirty="0">
                <a:latin typeface="Times New Roman" panose="02020603050405020304" pitchFamily="18" charset="0"/>
                <a:cs typeface="Times New Roman" panose="02020603050405020304" pitchFamily="18" charset="0"/>
              </a:rPr>
              <a:t>Vulnerable Adult Guardian ad Litem Carry Forward) Any unexpended funds from appropriation to the </a:t>
            </a:r>
            <a:r>
              <a:rPr lang="en-US" dirty="0" smtClean="0">
                <a:latin typeface="Times New Roman" panose="02020603050405020304" pitchFamily="18" charset="0"/>
                <a:cs typeface="Times New Roman" panose="02020603050405020304" pitchFamily="18" charset="0"/>
              </a:rPr>
              <a:t>South Carolina Department on </a:t>
            </a:r>
            <a:r>
              <a:rPr lang="en-US" dirty="0">
                <a:latin typeface="Times New Roman" panose="02020603050405020304" pitchFamily="18" charset="0"/>
                <a:cs typeface="Times New Roman" panose="02020603050405020304" pitchFamily="18" charset="0"/>
              </a:rPr>
              <a:t>Aging for the Vulnerable Adult Guardian ad Litem Program shall be carried forward from the prior fiscal year and used for the same purpose. </a:t>
            </a:r>
            <a:r>
              <a:rPr lang="en-US" dirty="0">
                <a:solidFill>
                  <a:srgbClr val="0070C0"/>
                </a:solidFill>
              </a:rPr>
              <a:t>Modify and Keep </a:t>
            </a:r>
            <a:endParaRPr lang="en-US" dirty="0">
              <a:latin typeface="Times New Roman" panose="02020603050405020304" pitchFamily="18" charset="0"/>
              <a:cs typeface="Times New Roman" panose="02020603050405020304" pitchFamily="18" charset="0"/>
            </a:endParaRPr>
          </a:p>
          <a:p>
            <a:pPr marL="0" indent="0">
              <a:buNone/>
            </a:pPr>
            <a:endParaRPr lang="en-US" dirty="0" smtClean="0">
              <a:solidFill>
                <a:srgbClr val="0070C0"/>
              </a:solidFill>
            </a:endParaRP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1D46623-C34D-4B2C-BEF2-8EB426E982AD}" type="slidenum">
              <a:rPr lang="en-US" smtClean="0"/>
              <a:t>13</a:t>
            </a:fld>
            <a:endParaRPr lang="en-US" dirty="0"/>
          </a:p>
        </p:txBody>
      </p:sp>
    </p:spTree>
    <p:extLst>
      <p:ext uri="{BB962C8B-B14F-4D97-AF65-F5344CB8AC3E}">
        <p14:creationId xmlns:p14="http://schemas.microsoft.com/office/powerpoint/2010/main" val="7858983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Wrap-up</a:t>
            </a:r>
          </a:p>
        </p:txBody>
      </p:sp>
      <p:sp>
        <p:nvSpPr>
          <p:cNvPr id="3" name="Content Placeholder 2"/>
          <p:cNvSpPr>
            <a:spLocks noGrp="1"/>
          </p:cNvSpPr>
          <p:nvPr>
            <p:ph idx="1"/>
          </p:nvPr>
        </p:nvSpPr>
        <p:spPr/>
        <p:txBody>
          <a:bodyPr>
            <a:normAutofit fontScale="85000" lnSpcReduction="10000"/>
          </a:bodyPr>
          <a:lstStyle/>
          <a:p>
            <a:r>
              <a:rPr lang="en-US" dirty="0" smtClean="0"/>
              <a:t>Currently, there is discussion among legislators and policy makers to identify services and programs suitable for the new Department on Aging.  The Joint Committee to Study Services, Programs and Facilities for Aging was required to submit a report to the General Assembly by January 1, 2019.</a:t>
            </a:r>
          </a:p>
          <a:p>
            <a:r>
              <a:rPr lang="en-US" dirty="0" smtClean="0"/>
              <a:t>One of the options being discussed is moving Adult Protective Services (APS) from the Department of Social Services to the Department on Aging.   </a:t>
            </a:r>
          </a:p>
          <a:p>
            <a:r>
              <a:rPr lang="en-US" dirty="0" smtClean="0"/>
              <a:t>The Administration for Community Living (ACL) has expressed concerns about possible conflicts of interest with APS being housed within the State Unit on Aging because it houses the Long Term Care Ombudsman program.  While ACL officials have expressed concerns with this proposal, it has provided guidance showing the measures that would be required for both APS and Ombudsman programs being housed in the same agency.</a:t>
            </a:r>
          </a:p>
          <a:p>
            <a:r>
              <a:rPr lang="en-US" dirty="0" smtClean="0"/>
              <a:t>The </a:t>
            </a:r>
            <a:r>
              <a:rPr lang="en-US" dirty="0" smtClean="0">
                <a:solidFill>
                  <a:schemeClr val="tx1"/>
                </a:solidFill>
              </a:rPr>
              <a:t>South Carolina Department on Aging is responsible for the Vulnerable Adult Guardian ad Litem (VAGAL) program.  The South Carolina Department on Aging has identified </a:t>
            </a:r>
            <a:r>
              <a:rPr lang="en-US" dirty="0" smtClean="0"/>
              <a:t>several </a:t>
            </a:r>
            <a:r>
              <a:rPr lang="en-US" dirty="0" smtClean="0">
                <a:solidFill>
                  <a:schemeClr val="tx1"/>
                </a:solidFill>
              </a:rPr>
              <a:t>conflicts of interest if the </a:t>
            </a:r>
            <a:r>
              <a:rPr lang="en-US" dirty="0" smtClean="0"/>
              <a:t>agency housed both VAGAL and APS. There is an obvious conflict in APS’ and VAGAL’s missions.  The agencies are often on opposing sides of cases and previously have sought legal resolutions utilizing attorneys.  </a:t>
            </a:r>
          </a:p>
          <a:p>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14</a:t>
            </a:fld>
            <a:endParaRPr lang="en-US" dirty="0"/>
          </a:p>
        </p:txBody>
      </p:sp>
    </p:spTree>
    <p:extLst>
      <p:ext uri="{BB962C8B-B14F-4D97-AF65-F5344CB8AC3E}">
        <p14:creationId xmlns:p14="http://schemas.microsoft.com/office/powerpoint/2010/main" val="23132351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Wrap-up</a:t>
            </a:r>
          </a:p>
        </p:txBody>
      </p:sp>
      <p:sp>
        <p:nvSpPr>
          <p:cNvPr id="3" name="Content Placeholder 2"/>
          <p:cNvSpPr>
            <a:spLocks noGrp="1"/>
          </p:cNvSpPr>
          <p:nvPr>
            <p:ph idx="1"/>
          </p:nvPr>
        </p:nvSpPr>
        <p:spPr/>
        <p:txBody>
          <a:bodyPr>
            <a:normAutofit/>
          </a:bodyPr>
          <a:lstStyle/>
          <a:p>
            <a:r>
              <a:rPr lang="en-US" dirty="0" smtClean="0"/>
              <a:t>There would be an undetermined fiscal impact associated with relocating APS to the Department on Aging.  </a:t>
            </a:r>
            <a:r>
              <a:rPr lang="en-US" dirty="0" smtClean="0">
                <a:solidFill>
                  <a:schemeClr val="tx1"/>
                </a:solidFill>
              </a:rPr>
              <a:t>The South Carolina Department on Aging presently lacks a comprehensive statewide infrastructure to house APS.  The move would r</a:t>
            </a:r>
            <a:r>
              <a:rPr lang="en-US" dirty="0" smtClean="0"/>
              <a:t>equire opening and staffing 46 county offices, hiring staff attorneys and numerous new FTEs, and developing a </a:t>
            </a:r>
            <a:r>
              <a:rPr lang="en-US" dirty="0" smtClean="0">
                <a:solidFill>
                  <a:schemeClr val="tx1"/>
                </a:solidFill>
              </a:rPr>
              <a:t>new database system </a:t>
            </a:r>
            <a:r>
              <a:rPr lang="en-US" dirty="0" smtClean="0"/>
              <a:t>that serves APS.  In addition, APS is primarily funded by a block grant awarded to DSS and those funds also serve Child Protective Services. That block grant would likely continue to be awarded to DSS and DSS would be responsible for providing the APS funding to the hosting agency. </a:t>
            </a:r>
          </a:p>
          <a:p>
            <a:r>
              <a:rPr lang="en-US" dirty="0" smtClean="0"/>
              <a:t>Under the Older Americans Act (OAA), the </a:t>
            </a:r>
            <a:r>
              <a:rPr lang="en-US" dirty="0" smtClean="0">
                <a:solidFill>
                  <a:schemeClr val="tx1"/>
                </a:solidFill>
              </a:rPr>
              <a:t>South Carolina Department on Aging is mandated to serve older adults, age 60 </a:t>
            </a:r>
            <a:r>
              <a:rPr lang="en-US" dirty="0" smtClean="0"/>
              <a:t>and over.  APS is tasked with serving all adults, age 18 and over.  A large percentage of APS cases are Criminal Domestic Violence (CDV).         </a:t>
            </a:r>
          </a:p>
          <a:p>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15</a:t>
            </a:fld>
            <a:endParaRPr lang="en-US" dirty="0"/>
          </a:p>
        </p:txBody>
      </p:sp>
    </p:spTree>
    <p:extLst>
      <p:ext uri="{BB962C8B-B14F-4D97-AF65-F5344CB8AC3E}">
        <p14:creationId xmlns:p14="http://schemas.microsoft.com/office/powerpoint/2010/main" val="944465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Agency Information</a:t>
            </a:r>
          </a:p>
        </p:txBody>
      </p:sp>
      <p:sp>
        <p:nvSpPr>
          <p:cNvPr id="3" name="Content Placeholder 2"/>
          <p:cNvSpPr>
            <a:spLocks noGrp="1"/>
          </p:cNvSpPr>
          <p:nvPr>
            <p:ph idx="1"/>
          </p:nvPr>
        </p:nvSpPr>
        <p:spPr/>
        <p:txBody>
          <a:bodyPr>
            <a:normAutofit/>
          </a:bodyPr>
          <a:lstStyle/>
          <a:p>
            <a:r>
              <a:rPr lang="en-US" dirty="0" smtClean="0"/>
              <a:t>The South Carolina Department on Aging </a:t>
            </a:r>
            <a:r>
              <a:rPr lang="en-US" dirty="0" smtClean="0">
                <a:solidFill>
                  <a:schemeClr val="tx1"/>
                </a:solidFill>
              </a:rPr>
              <a:t>adheres </a:t>
            </a:r>
            <a:r>
              <a:rPr lang="en-US" dirty="0" smtClean="0"/>
              <a:t>to the core mission of the federal Older Americans Act (OAA) to meet the present and future needs of South Carolina’s seniors. Through its programs and services the agency enhances the quality of life for seniors through advocating, planning, and developing resources in partnership with federal, state, and local governments, nonprofits, the private sector, and individuals. </a:t>
            </a:r>
          </a:p>
          <a:p>
            <a:r>
              <a:rPr lang="en-US" dirty="0" smtClean="0"/>
              <a:t>The vision set forth by the South Carolina Department on Aging allows for seniors and vulnerable adults to enjoy an enhanced quality of life, contribute to communities, have economic security, and receive supports necessary to age independently with choice and dignity by adhering to the core mission established by the federal Older Americans Act (OAA).</a:t>
            </a:r>
          </a:p>
          <a:p>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2</a:t>
            </a:fld>
            <a:endParaRPr lang="en-US" dirty="0"/>
          </a:p>
        </p:txBody>
      </p:sp>
    </p:spTree>
    <p:extLst>
      <p:ext uri="{BB962C8B-B14F-4D97-AF65-F5344CB8AC3E}">
        <p14:creationId xmlns:p14="http://schemas.microsoft.com/office/powerpoint/2010/main" val="2353756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Department on Aging Overview</a:t>
            </a:r>
            <a:endParaRPr lang="en-US" dirty="0"/>
          </a:p>
        </p:txBody>
      </p:sp>
      <p:sp>
        <p:nvSpPr>
          <p:cNvPr id="3" name="Content Placeholder 2"/>
          <p:cNvSpPr>
            <a:spLocks noGrp="1"/>
          </p:cNvSpPr>
          <p:nvPr>
            <p:ph sz="half" idx="1"/>
          </p:nvPr>
        </p:nvSpPr>
        <p:spPr/>
        <p:txBody>
          <a:bodyPr>
            <a:normAutofit fontScale="85000" lnSpcReduction="20000"/>
          </a:bodyPr>
          <a:lstStyle/>
          <a:p>
            <a:r>
              <a:rPr lang="en-US" dirty="0" smtClean="0"/>
              <a:t>South Carolina Department on Aging has the following programs:</a:t>
            </a:r>
          </a:p>
          <a:p>
            <a:pPr lvl="1"/>
            <a:r>
              <a:rPr lang="en-US" dirty="0" smtClean="0"/>
              <a:t>South Carolina Vulnerable Adult Guardian Ad Litem</a:t>
            </a:r>
          </a:p>
          <a:p>
            <a:pPr lvl="1"/>
            <a:r>
              <a:rPr lang="en-US" dirty="0" smtClean="0"/>
              <a:t>Senior Community Service Employment Program</a:t>
            </a:r>
          </a:p>
          <a:p>
            <a:pPr lvl="1"/>
            <a:r>
              <a:rPr lang="en-US" dirty="0" smtClean="0"/>
              <a:t>Medicare and State Health Insurance Assistance Program</a:t>
            </a:r>
          </a:p>
          <a:p>
            <a:pPr lvl="1"/>
            <a:r>
              <a:rPr lang="en-US" dirty="0" smtClean="0"/>
              <a:t>Senior Centers</a:t>
            </a:r>
          </a:p>
          <a:p>
            <a:pPr lvl="1"/>
            <a:r>
              <a:rPr lang="en-US" dirty="0" smtClean="0"/>
              <a:t>Long Term Care Ombudsman and State Ombudsman</a:t>
            </a:r>
          </a:p>
          <a:p>
            <a:pPr lvl="1"/>
            <a:r>
              <a:rPr lang="en-US" dirty="0"/>
              <a:t>Healthy Connections Prime </a:t>
            </a:r>
            <a:r>
              <a:rPr lang="en-US" dirty="0" smtClean="0"/>
              <a:t>Ombudsman</a:t>
            </a:r>
          </a:p>
          <a:p>
            <a:pPr lvl="1"/>
            <a:r>
              <a:rPr lang="en-US" dirty="0" smtClean="0"/>
              <a:t>Nutrition</a:t>
            </a:r>
          </a:p>
          <a:p>
            <a:pPr lvl="1"/>
            <a:r>
              <a:rPr lang="en-US" dirty="0" smtClean="0"/>
              <a:t>Legal Assistance for Seniors</a:t>
            </a:r>
          </a:p>
          <a:p>
            <a:pPr marL="457200" lvl="1" indent="0">
              <a:buNone/>
            </a:pPr>
            <a:endParaRPr lang="en-US" dirty="0" smtClean="0"/>
          </a:p>
        </p:txBody>
      </p:sp>
      <p:sp>
        <p:nvSpPr>
          <p:cNvPr id="5" name="Content Placeholder 4"/>
          <p:cNvSpPr>
            <a:spLocks noGrp="1"/>
          </p:cNvSpPr>
          <p:nvPr>
            <p:ph sz="half" idx="2"/>
          </p:nvPr>
        </p:nvSpPr>
        <p:spPr/>
        <p:txBody>
          <a:bodyPr>
            <a:normAutofit fontScale="85000" lnSpcReduction="20000"/>
          </a:bodyPr>
          <a:lstStyle/>
          <a:p>
            <a:r>
              <a:rPr lang="en-US" dirty="0" smtClean="0"/>
              <a:t>Elder Care Trust Fund</a:t>
            </a:r>
          </a:p>
          <a:p>
            <a:r>
              <a:rPr lang="en-US" dirty="0" smtClean="0"/>
              <a:t>Evidence-Based Disease Prevention and Health Promotion</a:t>
            </a:r>
          </a:p>
          <a:p>
            <a:r>
              <a:rPr lang="en-US" dirty="0" smtClean="0"/>
              <a:t>Geriatric Physician Loan Forgiveness</a:t>
            </a:r>
          </a:p>
          <a:p>
            <a:r>
              <a:rPr lang="en-US" dirty="0" smtClean="0"/>
              <a:t>Silver Haired Legislature</a:t>
            </a:r>
          </a:p>
          <a:p>
            <a:r>
              <a:rPr lang="en-US" dirty="0" smtClean="0"/>
              <a:t>Permanent Improvement Project </a:t>
            </a:r>
          </a:p>
          <a:p>
            <a:r>
              <a:rPr lang="en-US" dirty="0"/>
              <a:t>Family Caregiver Support</a:t>
            </a:r>
          </a:p>
          <a:p>
            <a:r>
              <a:rPr lang="en-US" dirty="0" smtClean="0"/>
              <a:t>Alzheimer’s Resource Coordination Center</a:t>
            </a:r>
          </a:p>
          <a:p>
            <a:r>
              <a:rPr lang="en-US" dirty="0" smtClean="0"/>
              <a:t>Home and Community-Based Services</a:t>
            </a:r>
          </a:p>
          <a:p>
            <a:r>
              <a:rPr lang="en-US" dirty="0" smtClean="0"/>
              <a:t>Home and Congregate Meals</a:t>
            </a:r>
          </a:p>
          <a:p>
            <a:r>
              <a:rPr lang="en-US" dirty="0" smtClean="0"/>
              <a:t>Transportation, Home Modification, Home Chore, Personal Care, Homemaker, and Assessments</a:t>
            </a:r>
          </a:p>
          <a:p>
            <a:pPr marL="0" indent="0">
              <a:buNone/>
            </a:pPr>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3</a:t>
            </a:fld>
            <a:endParaRPr lang="en-US" dirty="0"/>
          </a:p>
        </p:txBody>
      </p:sp>
    </p:spTree>
    <p:extLst>
      <p:ext uri="{BB962C8B-B14F-4D97-AF65-F5344CB8AC3E}">
        <p14:creationId xmlns:p14="http://schemas.microsoft.com/office/powerpoint/2010/main" val="1438157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Recurring Budget Requests</a:t>
            </a:r>
          </a:p>
        </p:txBody>
      </p:sp>
      <p:sp>
        <p:nvSpPr>
          <p:cNvPr id="3" name="Content Placeholder 2"/>
          <p:cNvSpPr>
            <a:spLocks noGrp="1"/>
          </p:cNvSpPr>
          <p:nvPr>
            <p:ph idx="1"/>
          </p:nvPr>
        </p:nvSpPr>
        <p:spPr/>
        <p:txBody>
          <a:bodyPr>
            <a:normAutofit fontScale="92500" lnSpcReduction="10000"/>
          </a:bodyPr>
          <a:lstStyle/>
          <a:p>
            <a:r>
              <a:rPr lang="en-US" dirty="0" smtClean="0"/>
              <a:t>Priority Number 1: </a:t>
            </a:r>
            <a:r>
              <a:rPr lang="en-US" u="sng" dirty="0" smtClean="0"/>
              <a:t>State Ombudsman Program</a:t>
            </a:r>
          </a:p>
          <a:p>
            <a:pPr lvl="1"/>
            <a:r>
              <a:rPr lang="en-US" dirty="0" smtClean="0"/>
              <a:t>Total Request: $93,750 General Funds</a:t>
            </a:r>
          </a:p>
          <a:p>
            <a:pPr lvl="1"/>
            <a:r>
              <a:rPr lang="en-US" dirty="0" smtClean="0"/>
              <a:t>In Fiscal Year 2008, the State Ombudsman Program budget was reduced; however, the state requirements to investigate DDSN and DMH facilities were still required by state statute Section 43-35-15. The funds were never restored and the administration offset the reduction by using federal funds. </a:t>
            </a:r>
          </a:p>
          <a:p>
            <a:pPr lvl="1"/>
            <a:r>
              <a:rPr lang="en-US" dirty="0" smtClean="0"/>
              <a:t>As of Fiscal Year 2018, the federal final rule does not permit the use of federal funds to fulfill state mandates to investigate DDSN and DMH. Therefore, the </a:t>
            </a:r>
            <a:r>
              <a:rPr lang="en-US" dirty="0" smtClean="0">
                <a:solidFill>
                  <a:schemeClr val="tx1"/>
                </a:solidFill>
              </a:rPr>
              <a:t>South Carolina Department on Aging</a:t>
            </a:r>
            <a:r>
              <a:rPr lang="en-US" dirty="0" smtClean="0">
                <a:solidFill>
                  <a:srgbClr val="FF0000"/>
                </a:solidFill>
              </a:rPr>
              <a:t> </a:t>
            </a:r>
            <a:r>
              <a:rPr lang="en-US" dirty="0" smtClean="0"/>
              <a:t>will need $93,750 to cover the actual cost to administer the program. The agency has adjusted the budget as much as possible to minimize the amount of the request to ensure compliance with all state and federal laws, regulations, and requirements.</a:t>
            </a:r>
          </a:p>
          <a:p>
            <a:pPr lvl="1"/>
            <a:r>
              <a:rPr lang="en-US" dirty="0" smtClean="0"/>
              <a:t>The funding will assist in ensuring timely response to complaints filed on behalf of the vulnerable adult. The staff will be more visible in the respected areas and is a more proactive approach.</a:t>
            </a:r>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4</a:t>
            </a:fld>
            <a:endParaRPr lang="en-US" dirty="0"/>
          </a:p>
        </p:txBody>
      </p:sp>
    </p:spTree>
    <p:extLst>
      <p:ext uri="{BB962C8B-B14F-4D97-AF65-F5344CB8AC3E}">
        <p14:creationId xmlns:p14="http://schemas.microsoft.com/office/powerpoint/2010/main" val="3286785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Recurring Budget Requests</a:t>
            </a:r>
          </a:p>
        </p:txBody>
      </p:sp>
      <p:sp>
        <p:nvSpPr>
          <p:cNvPr id="3" name="Content Placeholder 2"/>
          <p:cNvSpPr>
            <a:spLocks noGrp="1"/>
          </p:cNvSpPr>
          <p:nvPr>
            <p:ph idx="1"/>
          </p:nvPr>
        </p:nvSpPr>
        <p:spPr>
          <a:xfrm>
            <a:off x="677334" y="2160589"/>
            <a:ext cx="8596668" cy="4372016"/>
          </a:xfrm>
        </p:spPr>
        <p:txBody>
          <a:bodyPr/>
          <a:lstStyle/>
          <a:p>
            <a:r>
              <a:rPr lang="en-US" dirty="0" smtClean="0"/>
              <a:t>Priority Number 2: </a:t>
            </a:r>
            <a:r>
              <a:rPr lang="en-US" u="sng" dirty="0" smtClean="0"/>
              <a:t>Salaries and Employer Contributions</a:t>
            </a:r>
          </a:p>
          <a:p>
            <a:pPr lvl="1"/>
            <a:r>
              <a:rPr lang="en-US" dirty="0" smtClean="0"/>
              <a:t>Total Request: $179,200 General Funds</a:t>
            </a:r>
          </a:p>
          <a:p>
            <a:pPr lvl="2"/>
            <a:r>
              <a:rPr lang="en-US" dirty="0" smtClean="0"/>
              <a:t>When the agency budget was reduced in Fiscal Year 2008, the administration offset some of the reduction to federal funds. It has been determined that the shift was not allowable. The agency has realigned the budget to ensure compliance as well as reduce the amount of the request to the lowest amount; however, will need state funds to assist to offset. </a:t>
            </a:r>
            <a:r>
              <a:rPr lang="en-US" dirty="0"/>
              <a:t>Total of $98,648 of salaries had to be </a:t>
            </a:r>
            <a:r>
              <a:rPr lang="en-US" dirty="0" smtClean="0"/>
              <a:t>reassign</a:t>
            </a:r>
            <a:r>
              <a:rPr lang="en-US" dirty="0" smtClean="0">
                <a:solidFill>
                  <a:schemeClr val="tx1"/>
                </a:solidFill>
              </a:rPr>
              <a:t>ed</a:t>
            </a:r>
            <a:r>
              <a:rPr lang="en-US" dirty="0" smtClean="0"/>
              <a:t> </a:t>
            </a:r>
            <a:r>
              <a:rPr lang="en-US" dirty="0"/>
              <a:t>to state funds</a:t>
            </a:r>
            <a:r>
              <a:rPr lang="en-US" dirty="0" smtClean="0"/>
              <a:t>.</a:t>
            </a:r>
          </a:p>
          <a:p>
            <a:pPr lvl="2"/>
            <a:r>
              <a:rPr lang="en-US" dirty="0" smtClean="0"/>
              <a:t>A full evaluation of all staff salaries </a:t>
            </a:r>
            <a:r>
              <a:rPr lang="en-US" dirty="0" smtClean="0">
                <a:solidFill>
                  <a:schemeClr val="tx1"/>
                </a:solidFill>
              </a:rPr>
              <a:t>was conducted </a:t>
            </a:r>
            <a:r>
              <a:rPr lang="en-US" dirty="0" smtClean="0"/>
              <a:t>and realignments were made within compliance to federal and state regulations to reduce the amount of the request as possible.</a:t>
            </a:r>
            <a:endParaRPr lang="en-US" dirty="0"/>
          </a:p>
          <a:p>
            <a:pPr lvl="2"/>
            <a:r>
              <a:rPr lang="en-US" dirty="0" smtClean="0"/>
              <a:t>The agency had to make several restructuring changes to best utilize the staff and ensure compliance with the federal regulations. </a:t>
            </a:r>
            <a:endParaRPr lang="en-US" dirty="0"/>
          </a:p>
          <a:p>
            <a:pPr lvl="2"/>
            <a:r>
              <a:rPr lang="en-US" dirty="0" smtClean="0"/>
              <a:t>As the agency becomes a cabinet agency on January 1, 2019, the agency is expected to restructure to other similar size cabinet agencies. The agency relied on the Lieutenant Governor’s office to manage the agency communication and attorney duties, which are no longer available.</a:t>
            </a:r>
          </a:p>
        </p:txBody>
      </p:sp>
      <p:sp>
        <p:nvSpPr>
          <p:cNvPr id="4" name="Slide Number Placeholder 3"/>
          <p:cNvSpPr>
            <a:spLocks noGrp="1"/>
          </p:cNvSpPr>
          <p:nvPr>
            <p:ph type="sldNum" sz="quarter" idx="12"/>
          </p:nvPr>
        </p:nvSpPr>
        <p:spPr/>
        <p:txBody>
          <a:bodyPr/>
          <a:lstStyle/>
          <a:p>
            <a:fld id="{A1D46623-C34D-4B2C-BEF2-8EB426E982AD}" type="slidenum">
              <a:rPr lang="en-US" smtClean="0"/>
              <a:t>5</a:t>
            </a:fld>
            <a:endParaRPr lang="en-US" dirty="0"/>
          </a:p>
        </p:txBody>
      </p:sp>
    </p:spTree>
    <p:extLst>
      <p:ext uri="{BB962C8B-B14F-4D97-AF65-F5344CB8AC3E}">
        <p14:creationId xmlns:p14="http://schemas.microsoft.com/office/powerpoint/2010/main" val="3656026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Recurring Budget Requests</a:t>
            </a:r>
          </a:p>
        </p:txBody>
      </p:sp>
      <p:sp>
        <p:nvSpPr>
          <p:cNvPr id="3" name="Content Placeholder 2"/>
          <p:cNvSpPr>
            <a:spLocks noGrp="1"/>
          </p:cNvSpPr>
          <p:nvPr>
            <p:ph idx="1"/>
          </p:nvPr>
        </p:nvSpPr>
        <p:spPr>
          <a:xfrm>
            <a:off x="677334" y="1540476"/>
            <a:ext cx="8596668" cy="4934465"/>
          </a:xfrm>
        </p:spPr>
        <p:txBody>
          <a:bodyPr>
            <a:normAutofit lnSpcReduction="10000"/>
          </a:bodyPr>
          <a:lstStyle/>
          <a:p>
            <a:r>
              <a:rPr lang="en-US" dirty="0" smtClean="0"/>
              <a:t>Priority Number 3: </a:t>
            </a:r>
            <a:r>
              <a:rPr lang="en-US" u="sng" dirty="0" smtClean="0"/>
              <a:t>Federal Matching Funds</a:t>
            </a:r>
          </a:p>
          <a:p>
            <a:pPr lvl="1"/>
            <a:r>
              <a:rPr lang="en-US" dirty="0" smtClean="0"/>
              <a:t>Total Request: $734,998 General Funds</a:t>
            </a:r>
          </a:p>
          <a:p>
            <a:pPr lvl="2"/>
            <a:r>
              <a:rPr lang="en-US" dirty="0" smtClean="0"/>
              <a:t>The agency has received the following awards from the U.S. Department of Health and Human Service:</a:t>
            </a:r>
          </a:p>
          <a:p>
            <a:pPr lvl="2"/>
            <a:endParaRPr lang="en-US" dirty="0"/>
          </a:p>
          <a:p>
            <a:pPr lvl="2"/>
            <a:endParaRPr lang="en-US" dirty="0" smtClean="0"/>
          </a:p>
          <a:p>
            <a:pPr marL="914400" lvl="2" indent="0">
              <a:buNone/>
            </a:pPr>
            <a:endParaRPr lang="en-US" dirty="0" smtClean="0"/>
          </a:p>
          <a:p>
            <a:pPr marL="914400" lvl="2" indent="0">
              <a:buNone/>
            </a:pPr>
            <a:endParaRPr lang="en-US" dirty="0" smtClean="0"/>
          </a:p>
          <a:p>
            <a:pPr lvl="2"/>
            <a:r>
              <a:rPr lang="en-US" dirty="0" smtClean="0"/>
              <a:t>In order for the agency to use the federal funds to provide services, it is required to provide matching funds or risk returning the unused funding, which could reduce future awards to provide services to the seniors of South Carolina.</a:t>
            </a:r>
          </a:p>
          <a:p>
            <a:pPr lvl="2"/>
            <a:r>
              <a:rPr lang="en-US" dirty="0" smtClean="0"/>
              <a:t>As of October 1, 2018, U.S. Department on Health and Human Service reduce the grant period from three years to two years. Due to the overlap of the Federal Fiscal Year and State Fiscal Year, the agency needs the match for current funds as well as October 1, 2019 federal award in order to provide services.</a:t>
            </a:r>
          </a:p>
          <a:p>
            <a:pPr lvl="2"/>
            <a:r>
              <a:rPr lang="en-US" dirty="0" smtClean="0"/>
              <a:t>The agency has taken into account of current appropriations and other funds available funds to offset the impact of the request.</a:t>
            </a:r>
          </a:p>
        </p:txBody>
      </p:sp>
      <p:sp>
        <p:nvSpPr>
          <p:cNvPr id="4" name="Slide Number Placeholder 3"/>
          <p:cNvSpPr>
            <a:spLocks noGrp="1"/>
          </p:cNvSpPr>
          <p:nvPr>
            <p:ph type="sldNum" sz="quarter" idx="12"/>
          </p:nvPr>
        </p:nvSpPr>
        <p:spPr/>
        <p:txBody>
          <a:bodyPr/>
          <a:lstStyle/>
          <a:p>
            <a:fld id="{A1D46623-C34D-4B2C-BEF2-8EB426E982AD}" type="slidenum">
              <a:rPr lang="en-US" smtClean="0"/>
              <a:t>6</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163944902"/>
              </p:ext>
            </p:extLst>
          </p:nvPr>
        </p:nvGraphicFramePr>
        <p:xfrm>
          <a:off x="3193534" y="2736868"/>
          <a:ext cx="4220521" cy="1166635"/>
        </p:xfrm>
        <a:graphic>
          <a:graphicData uri="http://schemas.openxmlformats.org/drawingml/2006/table">
            <a:tbl>
              <a:tblPr firstRow="1" bandRow="1">
                <a:tableStyleId>{5C22544A-7EE6-4342-B048-85BDC9FD1C3A}</a:tableStyleId>
              </a:tblPr>
              <a:tblGrid>
                <a:gridCol w="2463255">
                  <a:extLst>
                    <a:ext uri="{9D8B030D-6E8A-4147-A177-3AD203B41FA5}">
                      <a16:colId xmlns:a16="http://schemas.microsoft.com/office/drawing/2014/main" val="20000"/>
                    </a:ext>
                  </a:extLst>
                </a:gridCol>
                <a:gridCol w="1757266">
                  <a:extLst>
                    <a:ext uri="{9D8B030D-6E8A-4147-A177-3AD203B41FA5}">
                      <a16:colId xmlns:a16="http://schemas.microsoft.com/office/drawing/2014/main" val="20001"/>
                    </a:ext>
                  </a:extLst>
                </a:gridCol>
              </a:tblGrid>
              <a:tr h="435115">
                <a:tc>
                  <a:txBody>
                    <a:bodyPr/>
                    <a:lstStyle/>
                    <a:p>
                      <a:r>
                        <a:rPr lang="en-US" dirty="0" smtClean="0"/>
                        <a:t>Federal</a:t>
                      </a:r>
                      <a:r>
                        <a:rPr lang="en-US" baseline="0" dirty="0" smtClean="0"/>
                        <a:t> Fiscal Year</a:t>
                      </a:r>
                      <a:endParaRPr lang="en-US" dirty="0"/>
                    </a:p>
                  </a:txBody>
                  <a:tcPr/>
                </a:tc>
                <a:tc>
                  <a:txBody>
                    <a:bodyPr/>
                    <a:lstStyle/>
                    <a:p>
                      <a:r>
                        <a:rPr lang="en-US" dirty="0" smtClean="0"/>
                        <a:t>Total</a:t>
                      </a:r>
                      <a:r>
                        <a:rPr lang="en-US" baseline="0" dirty="0" smtClean="0"/>
                        <a:t> Increase</a:t>
                      </a:r>
                      <a:endParaRPr lang="en-US" dirty="0"/>
                    </a:p>
                  </a:txBody>
                  <a:tcPr/>
                </a:tc>
                <a:extLst>
                  <a:ext uri="{0D108BD9-81ED-4DB2-BD59-A6C34878D82A}">
                    <a16:rowId xmlns:a16="http://schemas.microsoft.com/office/drawing/2014/main" val="10000"/>
                  </a:ext>
                </a:extLst>
              </a:tr>
              <a:tr h="345573">
                <a:tc>
                  <a:txBody>
                    <a:bodyPr/>
                    <a:lstStyle/>
                    <a:p>
                      <a:pPr algn="ctr"/>
                      <a:r>
                        <a:rPr lang="en-US" dirty="0" smtClean="0"/>
                        <a:t>2018 </a:t>
                      </a:r>
                      <a:endParaRPr lang="en-US" dirty="0"/>
                    </a:p>
                  </a:txBody>
                  <a:tcPr/>
                </a:tc>
                <a:tc>
                  <a:txBody>
                    <a:bodyPr/>
                    <a:lstStyle/>
                    <a:p>
                      <a:r>
                        <a:rPr lang="en-US" dirty="0" smtClean="0"/>
                        <a:t>$2,809,465</a:t>
                      </a:r>
                      <a:endParaRPr lang="en-US" dirty="0"/>
                    </a:p>
                  </a:txBody>
                  <a:tcPr/>
                </a:tc>
                <a:extLst>
                  <a:ext uri="{0D108BD9-81ED-4DB2-BD59-A6C34878D82A}">
                    <a16:rowId xmlns:a16="http://schemas.microsoft.com/office/drawing/2014/main" val="10001"/>
                  </a:ext>
                </a:extLst>
              </a:tr>
              <a:tr h="344745">
                <a:tc>
                  <a:txBody>
                    <a:bodyPr/>
                    <a:lstStyle/>
                    <a:p>
                      <a:pPr algn="ctr"/>
                      <a:r>
                        <a:rPr lang="en-US" dirty="0" smtClean="0"/>
                        <a:t>2019</a:t>
                      </a:r>
                      <a:endParaRPr lang="en-US" dirty="0"/>
                    </a:p>
                  </a:txBody>
                  <a:tcPr/>
                </a:tc>
                <a:tc>
                  <a:txBody>
                    <a:bodyPr/>
                    <a:lstStyle/>
                    <a:p>
                      <a:r>
                        <a:rPr lang="en-US" dirty="0" smtClean="0"/>
                        <a:t>$2,988,726</a:t>
                      </a:r>
                      <a:endParaRPr lang="en-US"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281462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Recurring Budget Requests</a:t>
            </a:r>
          </a:p>
        </p:txBody>
      </p:sp>
      <p:sp>
        <p:nvSpPr>
          <p:cNvPr id="3" name="Content Placeholder 2"/>
          <p:cNvSpPr>
            <a:spLocks noGrp="1"/>
          </p:cNvSpPr>
          <p:nvPr>
            <p:ph idx="1"/>
          </p:nvPr>
        </p:nvSpPr>
        <p:spPr>
          <a:xfrm>
            <a:off x="677334" y="1540476"/>
            <a:ext cx="8596668" cy="4934465"/>
          </a:xfrm>
        </p:spPr>
        <p:txBody>
          <a:bodyPr>
            <a:normAutofit/>
          </a:bodyPr>
          <a:lstStyle/>
          <a:p>
            <a:r>
              <a:rPr lang="en-US" dirty="0" smtClean="0"/>
              <a:t>Priority Number 3: </a:t>
            </a:r>
            <a:r>
              <a:rPr lang="en-US" u="sng" dirty="0" smtClean="0"/>
              <a:t>Federal Matching Funds</a:t>
            </a:r>
          </a:p>
          <a:p>
            <a:pPr lvl="1"/>
            <a:r>
              <a:rPr lang="en-US" dirty="0" smtClean="0"/>
              <a:t>Total Request: $734,998 General Funds (Continue)</a:t>
            </a:r>
          </a:p>
          <a:p>
            <a:pPr lvl="2"/>
            <a:r>
              <a:rPr lang="en-US" dirty="0" smtClean="0"/>
              <a:t>Factoring All Federal Funds and State Match, the agency will be able to provide additional</a:t>
            </a:r>
            <a:r>
              <a:rPr lang="en-US" dirty="0"/>
              <a:t> </a:t>
            </a:r>
            <a:r>
              <a:rPr lang="en-US" dirty="0" smtClean="0"/>
              <a:t>service:</a:t>
            </a:r>
          </a:p>
          <a:p>
            <a:pPr lvl="3"/>
            <a:r>
              <a:rPr lang="en-US" sz="1400" dirty="0" smtClean="0"/>
              <a:t>$3,366,449 additional funds will go towards: transportation, home care, home </a:t>
            </a:r>
            <a:r>
              <a:rPr lang="en-US" sz="1400" dirty="0" smtClean="0">
                <a:solidFill>
                  <a:schemeClr val="tx1"/>
                </a:solidFill>
              </a:rPr>
              <a:t>chore, assessments</a:t>
            </a:r>
            <a:r>
              <a:rPr lang="en-US" sz="1400" dirty="0" smtClean="0"/>
              <a:t>, legal assistance, homemaker, personal services, and modifications.</a:t>
            </a:r>
          </a:p>
          <a:p>
            <a:pPr lvl="3"/>
            <a:r>
              <a:rPr lang="en-US" sz="1400" dirty="0" smtClean="0"/>
              <a:t>$2,060,657 additional funds will go towards Congregate Meals</a:t>
            </a:r>
            <a:endParaRPr lang="en-US" sz="1400" dirty="0"/>
          </a:p>
          <a:p>
            <a:pPr lvl="3"/>
            <a:r>
              <a:rPr lang="en-US" sz="1400" dirty="0" smtClean="0"/>
              <a:t>$1,797,137 additional funds will go towards Home Delivered Meals</a:t>
            </a:r>
          </a:p>
          <a:p>
            <a:pPr lvl="3"/>
            <a:r>
              <a:rPr lang="en-US" sz="1400" dirty="0" smtClean="0"/>
              <a:t>For $734,998 of matching funds can provide a total of additional services of $7,224,243.</a:t>
            </a:r>
          </a:p>
          <a:p>
            <a:pPr lvl="3"/>
            <a:r>
              <a:rPr lang="en-US" sz="1400" dirty="0" smtClean="0"/>
              <a:t>Note: Unit rates for services vary across South Carolina.</a:t>
            </a:r>
          </a:p>
          <a:p>
            <a:pPr lvl="3"/>
            <a:r>
              <a:rPr lang="en-US" sz="1400" dirty="0" smtClean="0"/>
              <a:t>$3,575,102 Administrative funds with 5% would be allocated to the South Carolina Department on Aging </a:t>
            </a:r>
            <a:r>
              <a:rPr lang="en-US" sz="1400" dirty="0" smtClean="0">
                <a:solidFill>
                  <a:schemeClr val="tx1"/>
                </a:solidFill>
              </a:rPr>
              <a:t>and remainder being </a:t>
            </a:r>
            <a:r>
              <a:rPr lang="en-US" sz="1400" dirty="0" smtClean="0"/>
              <a:t>allocated to the Area Agencies on Aging.</a:t>
            </a:r>
          </a:p>
        </p:txBody>
      </p:sp>
      <p:sp>
        <p:nvSpPr>
          <p:cNvPr id="4" name="Slide Number Placeholder 3"/>
          <p:cNvSpPr>
            <a:spLocks noGrp="1"/>
          </p:cNvSpPr>
          <p:nvPr>
            <p:ph type="sldNum" sz="quarter" idx="12"/>
          </p:nvPr>
        </p:nvSpPr>
        <p:spPr/>
        <p:txBody>
          <a:bodyPr/>
          <a:lstStyle/>
          <a:p>
            <a:fld id="{A1D46623-C34D-4B2C-BEF2-8EB426E982AD}" type="slidenum">
              <a:rPr lang="en-US" smtClean="0"/>
              <a:t>7</a:t>
            </a:fld>
            <a:endParaRPr lang="en-US" dirty="0"/>
          </a:p>
        </p:txBody>
      </p:sp>
    </p:spTree>
    <p:extLst>
      <p:ext uri="{BB962C8B-B14F-4D97-AF65-F5344CB8AC3E}">
        <p14:creationId xmlns:p14="http://schemas.microsoft.com/office/powerpoint/2010/main" val="35548718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Recurring Budget Requests</a:t>
            </a:r>
          </a:p>
        </p:txBody>
      </p:sp>
      <p:sp>
        <p:nvSpPr>
          <p:cNvPr id="3" name="Content Placeholder 2"/>
          <p:cNvSpPr>
            <a:spLocks noGrp="1"/>
          </p:cNvSpPr>
          <p:nvPr>
            <p:ph idx="1"/>
          </p:nvPr>
        </p:nvSpPr>
        <p:spPr/>
        <p:txBody>
          <a:bodyPr/>
          <a:lstStyle/>
          <a:p>
            <a:r>
              <a:rPr lang="en-US" dirty="0" smtClean="0"/>
              <a:t>Priority Number 4: </a:t>
            </a:r>
            <a:r>
              <a:rPr lang="en-US" u="sng" dirty="0" smtClean="0"/>
              <a:t>Return Excess Authorization</a:t>
            </a:r>
          </a:p>
          <a:p>
            <a:pPr lvl="1"/>
            <a:r>
              <a:rPr lang="en-US" dirty="0" smtClean="0"/>
              <a:t>Total Request: </a:t>
            </a:r>
            <a:r>
              <a:rPr lang="en-US" dirty="0" smtClean="0">
                <a:solidFill>
                  <a:srgbClr val="FF0000"/>
                </a:solidFill>
              </a:rPr>
              <a:t>($2,000,000) </a:t>
            </a:r>
            <a:r>
              <a:rPr lang="en-US" dirty="0" smtClean="0"/>
              <a:t>Earmarked Funds </a:t>
            </a:r>
            <a:r>
              <a:rPr lang="en-US" dirty="0" smtClean="0">
                <a:solidFill>
                  <a:srgbClr val="FF0000"/>
                </a:solidFill>
              </a:rPr>
              <a:t>($1,000,000) </a:t>
            </a:r>
            <a:r>
              <a:rPr lang="en-US" dirty="0" smtClean="0"/>
              <a:t>Restricted Funds</a:t>
            </a:r>
          </a:p>
          <a:p>
            <a:pPr lvl="2"/>
            <a:r>
              <a:rPr lang="en-US" dirty="0" smtClean="0"/>
              <a:t>The agency no longer has the Veteran Directed Home and Community-Based Service Program; therefore, requesting the authorization in Earmarked funds to be reduced by </a:t>
            </a:r>
            <a:r>
              <a:rPr lang="en-US" dirty="0" smtClean="0">
                <a:solidFill>
                  <a:srgbClr val="FF0000"/>
                </a:solidFill>
              </a:rPr>
              <a:t>($2,000,000)</a:t>
            </a:r>
            <a:r>
              <a:rPr lang="en-US" dirty="0" smtClean="0">
                <a:solidFill>
                  <a:schemeClr val="tx1"/>
                </a:solidFill>
              </a:rPr>
              <a:t>.</a:t>
            </a:r>
          </a:p>
          <a:p>
            <a:pPr lvl="2"/>
            <a:r>
              <a:rPr lang="en-US" dirty="0" smtClean="0">
                <a:solidFill>
                  <a:schemeClr val="tx1"/>
                </a:solidFill>
              </a:rPr>
              <a:t>The agency has not received funds for the Emergency Rental Assistance Program for the second year as well as evaluated the restricted authorization funds to determine to request a reduction by </a:t>
            </a:r>
            <a:r>
              <a:rPr lang="en-US" dirty="0" smtClean="0">
                <a:solidFill>
                  <a:srgbClr val="FF0000"/>
                </a:solidFill>
              </a:rPr>
              <a:t>($1,000,000)</a:t>
            </a:r>
            <a:r>
              <a:rPr lang="en-US" dirty="0" smtClean="0">
                <a:solidFill>
                  <a:schemeClr val="tx1"/>
                </a:solidFill>
              </a:rPr>
              <a:t>.</a:t>
            </a:r>
          </a:p>
          <a:p>
            <a:pPr lvl="2"/>
            <a:r>
              <a:rPr lang="en-US" dirty="0" smtClean="0">
                <a:solidFill>
                  <a:schemeClr val="tx1"/>
                </a:solidFill>
              </a:rPr>
              <a:t>The agency supports the Executive Budget Office in preventing excess authorization in the budget. The agency will continue to monitor and evaluate the amount of authorization to ensure it properly reflects the amount the agency requires to operate.</a:t>
            </a:r>
          </a:p>
        </p:txBody>
      </p:sp>
      <p:sp>
        <p:nvSpPr>
          <p:cNvPr id="4" name="Slide Number Placeholder 3"/>
          <p:cNvSpPr>
            <a:spLocks noGrp="1"/>
          </p:cNvSpPr>
          <p:nvPr>
            <p:ph type="sldNum" sz="quarter" idx="12"/>
          </p:nvPr>
        </p:nvSpPr>
        <p:spPr/>
        <p:txBody>
          <a:bodyPr/>
          <a:lstStyle/>
          <a:p>
            <a:fld id="{A1D46623-C34D-4B2C-BEF2-8EB426E982AD}" type="slidenum">
              <a:rPr lang="en-US" smtClean="0"/>
              <a:t>8</a:t>
            </a:fld>
            <a:endParaRPr lang="en-US" dirty="0"/>
          </a:p>
        </p:txBody>
      </p:sp>
    </p:spTree>
    <p:extLst>
      <p:ext uri="{BB962C8B-B14F-4D97-AF65-F5344CB8AC3E}">
        <p14:creationId xmlns:p14="http://schemas.microsoft.com/office/powerpoint/2010/main" val="2220286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New Proviso </a:t>
            </a:r>
            <a:r>
              <a:rPr lang="en-US" dirty="0"/>
              <a:t>Requests</a:t>
            </a:r>
          </a:p>
        </p:txBody>
      </p:sp>
      <p:sp>
        <p:nvSpPr>
          <p:cNvPr id="3" name="Content Placeholder 2"/>
          <p:cNvSpPr>
            <a:spLocks noGrp="1"/>
          </p:cNvSpPr>
          <p:nvPr>
            <p:ph idx="1"/>
          </p:nvPr>
        </p:nvSpPr>
        <p:spPr/>
        <p:txBody>
          <a:bodyPr/>
          <a:lstStyle/>
          <a:p>
            <a:r>
              <a:rPr lang="en-US" dirty="0" smtClean="0"/>
              <a:t>NEW: Information Technology Carry Forward</a:t>
            </a:r>
          </a:p>
          <a:p>
            <a:pPr lvl="1"/>
            <a:r>
              <a:rPr lang="en-US" dirty="0" smtClean="0"/>
              <a:t>The agency received funds for Information Technology in the Appropriation Act in Fiscal Year 2018 based on the Department of Technology Operation determination. The agency is requesting that any unexpended funds from the appropriation shall be carried forward from the prior fiscal year and used for the maintenance of services as well as replacement of equipment.</a:t>
            </a:r>
          </a:p>
          <a:p>
            <a:r>
              <a:rPr lang="en-US" dirty="0" smtClean="0"/>
              <a:t>NEW: State Ombudsman Program</a:t>
            </a:r>
          </a:p>
          <a:p>
            <a:pPr lvl="1"/>
            <a:r>
              <a:rPr lang="en-US" dirty="0" smtClean="0"/>
              <a:t>The agency is requesting any unexpended funds from the appropriation for the State Ombudsman Program shall be carried forward from the prior fiscal year and used for the same purpose. The carry forward will continue to support the mandate from </a:t>
            </a:r>
            <a:r>
              <a:rPr lang="en-US" dirty="0" smtClean="0">
                <a:solidFill>
                  <a:schemeClr val="tx1"/>
                </a:solidFill>
              </a:rPr>
              <a:t>state statute 45-35-12 </a:t>
            </a:r>
            <a:r>
              <a:rPr lang="en-US" dirty="0" smtClean="0"/>
              <a:t>to investigate DDSN and DMH facilities. </a:t>
            </a:r>
            <a:endParaRPr lang="en-US" dirty="0"/>
          </a:p>
          <a:p>
            <a:pPr marL="457200" lvl="1" indent="0">
              <a:buNone/>
            </a:pPr>
            <a:endParaRPr lang="en-US" dirty="0" smtClean="0"/>
          </a:p>
        </p:txBody>
      </p:sp>
      <p:sp>
        <p:nvSpPr>
          <p:cNvPr id="4" name="Slide Number Placeholder 3"/>
          <p:cNvSpPr>
            <a:spLocks noGrp="1"/>
          </p:cNvSpPr>
          <p:nvPr>
            <p:ph type="sldNum" sz="quarter" idx="12"/>
          </p:nvPr>
        </p:nvSpPr>
        <p:spPr/>
        <p:txBody>
          <a:bodyPr/>
          <a:lstStyle/>
          <a:p>
            <a:fld id="{A1D46623-C34D-4B2C-BEF2-8EB426E982AD}" type="slidenum">
              <a:rPr lang="en-US" smtClean="0"/>
              <a:t>9</a:t>
            </a:fld>
            <a:endParaRPr lang="en-US" dirty="0"/>
          </a:p>
        </p:txBody>
      </p:sp>
    </p:spTree>
    <p:extLst>
      <p:ext uri="{BB962C8B-B14F-4D97-AF65-F5344CB8AC3E}">
        <p14:creationId xmlns:p14="http://schemas.microsoft.com/office/powerpoint/2010/main" val="707860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706</TotalTime>
  <Words>2449</Words>
  <Application>Microsoft Office PowerPoint</Application>
  <PresentationFormat>Widescreen</PresentationFormat>
  <Paragraphs>114</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Times New Roman</vt:lpstr>
      <vt:lpstr>Trebuchet MS</vt:lpstr>
      <vt:lpstr>Wingdings 3</vt:lpstr>
      <vt:lpstr>Facet</vt:lpstr>
      <vt:lpstr>South Carolina Department on Aging</vt:lpstr>
      <vt:lpstr>Agency Information</vt:lpstr>
      <vt:lpstr>Department on Aging Overview</vt:lpstr>
      <vt:lpstr>Recurring Budget Requests</vt:lpstr>
      <vt:lpstr>Recurring Budget Requests</vt:lpstr>
      <vt:lpstr>Recurring Budget Requests</vt:lpstr>
      <vt:lpstr>Recurring Budget Requests</vt:lpstr>
      <vt:lpstr>Recurring Budget Requests</vt:lpstr>
      <vt:lpstr> New Proviso Requests</vt:lpstr>
      <vt:lpstr>Current Provisos</vt:lpstr>
      <vt:lpstr>Current Provisos</vt:lpstr>
      <vt:lpstr>Current Provisos</vt:lpstr>
      <vt:lpstr>Current Provisos</vt:lpstr>
      <vt:lpstr>Wrap-up</vt:lpstr>
      <vt:lpstr>Wrap-up</vt:lpstr>
    </vt:vector>
  </TitlesOfParts>
  <Company>SC Division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Agency Name</dc:title>
  <dc:creator>Quick, Elizabeth</dc:creator>
  <cp:lastModifiedBy>Sarah Hearn</cp:lastModifiedBy>
  <cp:revision>52</cp:revision>
  <cp:lastPrinted>2019-01-22T15:05:29Z</cp:lastPrinted>
  <dcterms:created xsi:type="dcterms:W3CDTF">2016-09-08T14:44:17Z</dcterms:created>
  <dcterms:modified xsi:type="dcterms:W3CDTF">2019-01-25T14:52:24Z</dcterms:modified>
</cp:coreProperties>
</file>