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1" r:id="rId3"/>
    <p:sldId id="262" r:id="rId4"/>
    <p:sldId id="270" r:id="rId5"/>
    <p:sldId id="260" r:id="rId6"/>
    <p:sldId id="263" r:id="rId7"/>
    <p:sldId id="300" r:id="rId8"/>
    <p:sldId id="297" r:id="rId9"/>
    <p:sldId id="298" r:id="rId10"/>
    <p:sldId id="265" r:id="rId11"/>
    <p:sldId id="264" r:id="rId12"/>
    <p:sldId id="266" r:id="rId13"/>
    <p:sldId id="299" r:id="rId14"/>
    <p:sldId id="284" r:id="rId15"/>
    <p:sldId id="291" r:id="rId16"/>
    <p:sldId id="292" r:id="rId17"/>
    <p:sldId id="294" r:id="rId18"/>
    <p:sldId id="293" r:id="rId19"/>
    <p:sldId id="295" r:id="rId20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1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7" autoAdjust="0"/>
    <p:restoredTop sz="96871"/>
  </p:normalViewPr>
  <p:slideViewPr>
    <p:cSldViewPr snapToGrid="0" snapToObjects="1">
      <p:cViewPr varScale="1">
        <p:scale>
          <a:sx n="111" d="100"/>
          <a:sy n="111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29BDF-5CAD-4B15-8138-FCE81BB6C418}" type="doc">
      <dgm:prSet loTypeId="urn:microsoft.com/office/officeart/2005/8/layout/radial6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B5CB95B-8545-41E1-B4EF-CF55EFE9100A}">
      <dgm:prSet phldrT="[Text]"/>
      <dgm:spPr/>
      <dgm:t>
        <a:bodyPr/>
        <a:lstStyle/>
        <a:p>
          <a:r>
            <a:rPr lang="en-US" dirty="0" smtClean="0"/>
            <a:t>SC CRPH</a:t>
          </a:r>
        </a:p>
        <a:p>
          <a:r>
            <a:rPr lang="en-US" dirty="0" smtClean="0"/>
            <a:t>Policy and Collaboration </a:t>
          </a:r>
          <a:endParaRPr lang="en-US" dirty="0"/>
        </a:p>
      </dgm:t>
    </dgm:pt>
    <dgm:pt modelId="{D239EFE0-CE50-4157-9673-C9E08720BDFD}" type="parTrans" cxnId="{0F104C62-5DE2-4D5F-8A06-3D09900E4C82}">
      <dgm:prSet/>
      <dgm:spPr/>
      <dgm:t>
        <a:bodyPr/>
        <a:lstStyle/>
        <a:p>
          <a:endParaRPr lang="en-US"/>
        </a:p>
      </dgm:t>
    </dgm:pt>
    <dgm:pt modelId="{C491D78F-6501-4CD9-9B49-E3F8A75741AB}" type="sibTrans" cxnId="{0F104C62-5DE2-4D5F-8A06-3D09900E4C82}">
      <dgm:prSet/>
      <dgm:spPr/>
      <dgm:t>
        <a:bodyPr/>
        <a:lstStyle/>
        <a:p>
          <a:endParaRPr lang="en-US"/>
        </a:p>
      </dgm:t>
    </dgm:pt>
    <dgm:pt modelId="{05901E08-8635-488C-B9E9-F9056EE0C0F3}">
      <dgm:prSet phldrT="[Text]" custT="1"/>
      <dgm:spPr/>
      <dgm:t>
        <a:bodyPr/>
        <a:lstStyle/>
        <a:p>
          <a:r>
            <a:rPr lang="en-US" sz="1200" b="1" dirty="0" smtClean="0"/>
            <a:t>ICARED</a:t>
          </a:r>
          <a:endParaRPr lang="en-US" sz="1200" b="1" dirty="0"/>
        </a:p>
      </dgm:t>
    </dgm:pt>
    <dgm:pt modelId="{AEA3CB9E-01A8-4483-BF22-072A84E783AC}" type="parTrans" cxnId="{088D178A-67F5-4129-92F0-95AB23453E43}">
      <dgm:prSet/>
      <dgm:spPr/>
      <dgm:t>
        <a:bodyPr/>
        <a:lstStyle/>
        <a:p>
          <a:endParaRPr lang="en-US"/>
        </a:p>
      </dgm:t>
    </dgm:pt>
    <dgm:pt modelId="{AD67AAA3-DFED-4D04-B6EC-001D7CC637F9}" type="sibTrans" cxnId="{088D178A-67F5-4129-92F0-95AB23453E43}">
      <dgm:prSet/>
      <dgm:spPr/>
      <dgm:t>
        <a:bodyPr/>
        <a:lstStyle/>
        <a:p>
          <a:endParaRPr lang="en-US"/>
        </a:p>
      </dgm:t>
    </dgm:pt>
    <dgm:pt modelId="{901CD7A6-5217-421D-814E-919FCC3F0C3E}">
      <dgm:prSet phldrT="[Text]" custT="1"/>
      <dgm:spPr/>
      <dgm:t>
        <a:bodyPr/>
        <a:lstStyle/>
        <a:p>
          <a:r>
            <a:rPr lang="en-US" sz="1200" b="1" dirty="0" smtClean="0"/>
            <a:t>Workforce Development and Rural Provider Student Loan Program</a:t>
          </a:r>
          <a:endParaRPr lang="en-US" sz="1200" b="1" dirty="0"/>
        </a:p>
      </dgm:t>
    </dgm:pt>
    <dgm:pt modelId="{E260DAD3-381C-40A8-A232-873254E9F073}" type="sibTrans" cxnId="{89EB92D7-885C-49F0-BAE0-3146DF93AE52}">
      <dgm:prSet/>
      <dgm:spPr/>
      <dgm:t>
        <a:bodyPr/>
        <a:lstStyle/>
        <a:p>
          <a:endParaRPr lang="en-US"/>
        </a:p>
      </dgm:t>
    </dgm:pt>
    <dgm:pt modelId="{3FB03A8F-A926-466C-84B4-FD776B02D6FF}" type="parTrans" cxnId="{89EB92D7-885C-49F0-BAE0-3146DF93AE52}">
      <dgm:prSet/>
      <dgm:spPr/>
      <dgm:t>
        <a:bodyPr/>
        <a:lstStyle/>
        <a:p>
          <a:endParaRPr lang="en-US"/>
        </a:p>
      </dgm:t>
    </dgm:pt>
    <dgm:pt modelId="{AF4D7869-C828-425A-99C1-016F0724BC4B}">
      <dgm:prSet phldrT="[Text]" custT="1"/>
      <dgm:spPr/>
      <dgm:t>
        <a:bodyPr/>
        <a:lstStyle/>
        <a:p>
          <a:r>
            <a:rPr lang="en-US" sz="1200" b="1" dirty="0" smtClean="0"/>
            <a:t>Evaluation and Research </a:t>
          </a:r>
          <a:endParaRPr lang="en-US" sz="1200" b="1" dirty="0"/>
        </a:p>
      </dgm:t>
    </dgm:pt>
    <dgm:pt modelId="{5954DDCB-127C-42D2-8FBF-90A1F36A4450}" type="sibTrans" cxnId="{5A23863A-81A2-4DA2-A647-B55C7A7DF20D}">
      <dgm:prSet/>
      <dgm:spPr/>
      <dgm:t>
        <a:bodyPr/>
        <a:lstStyle/>
        <a:p>
          <a:endParaRPr lang="en-US"/>
        </a:p>
      </dgm:t>
    </dgm:pt>
    <dgm:pt modelId="{75B5F298-9C5F-4C98-B2D0-2656007265C4}" type="parTrans" cxnId="{5A23863A-81A2-4DA2-A647-B55C7A7DF20D}">
      <dgm:prSet/>
      <dgm:spPr/>
      <dgm:t>
        <a:bodyPr/>
        <a:lstStyle/>
        <a:p>
          <a:endParaRPr lang="en-US"/>
        </a:p>
      </dgm:t>
    </dgm:pt>
    <dgm:pt modelId="{06F6358F-2375-4444-8B43-5DFFA9FF8F18}">
      <dgm:prSet phldrT="[Text]" custT="1"/>
      <dgm:spPr/>
      <dgm:t>
        <a:bodyPr/>
        <a:lstStyle/>
        <a:p>
          <a:r>
            <a:rPr lang="en-US" sz="1200" b="1" dirty="0" smtClean="0"/>
            <a:t>Multi-disciplinary Collaboration </a:t>
          </a:r>
          <a:endParaRPr lang="en-US" sz="1200" b="1" dirty="0"/>
        </a:p>
      </dgm:t>
    </dgm:pt>
    <dgm:pt modelId="{67A3183B-78E3-4E1E-AF11-F7849C42D925}" type="sibTrans" cxnId="{73774E6E-61AD-4D66-8BD5-8E54BCA580BC}">
      <dgm:prSet/>
      <dgm:spPr/>
      <dgm:t>
        <a:bodyPr/>
        <a:lstStyle/>
        <a:p>
          <a:endParaRPr lang="en-US"/>
        </a:p>
      </dgm:t>
    </dgm:pt>
    <dgm:pt modelId="{CA77C6EA-1C36-4333-B0C1-1843EF9203B0}" type="parTrans" cxnId="{73774E6E-61AD-4D66-8BD5-8E54BCA580BC}">
      <dgm:prSet/>
      <dgm:spPr/>
      <dgm:t>
        <a:bodyPr/>
        <a:lstStyle/>
        <a:p>
          <a:endParaRPr lang="en-US"/>
        </a:p>
      </dgm:t>
    </dgm:pt>
    <dgm:pt modelId="{CDC43B82-44BD-4DB8-922F-FD21F12BEE5E}">
      <dgm:prSet phldrT="[Text]" custT="1"/>
      <dgm:spPr/>
      <dgm:t>
        <a:bodyPr/>
        <a:lstStyle/>
        <a:p>
          <a:r>
            <a:rPr lang="en-US" sz="1200" b="1" dirty="0" smtClean="0"/>
            <a:t>Practice Micro- Loans and Innovation Projects</a:t>
          </a:r>
          <a:endParaRPr lang="en-US" sz="1200" b="1" dirty="0"/>
        </a:p>
      </dgm:t>
    </dgm:pt>
    <dgm:pt modelId="{43D22CB3-427A-4C59-A5A1-A8A2125AC151}" type="sibTrans" cxnId="{0EAF7D7E-9E20-4451-9E6E-D48FB465DB33}">
      <dgm:prSet/>
      <dgm:spPr/>
      <dgm:t>
        <a:bodyPr/>
        <a:lstStyle/>
        <a:p>
          <a:endParaRPr lang="en-US"/>
        </a:p>
      </dgm:t>
    </dgm:pt>
    <dgm:pt modelId="{0235B013-8861-4C7E-874D-62D8E318E4C9}" type="parTrans" cxnId="{0EAF7D7E-9E20-4451-9E6E-D48FB465DB33}">
      <dgm:prSet/>
      <dgm:spPr/>
      <dgm:t>
        <a:bodyPr/>
        <a:lstStyle/>
        <a:p>
          <a:endParaRPr lang="en-US"/>
        </a:p>
      </dgm:t>
    </dgm:pt>
    <dgm:pt modelId="{2338710F-157E-4274-9629-BA1E3AAF49D5}" type="pres">
      <dgm:prSet presAssocID="{7CD29BDF-5CAD-4B15-8138-FCE81BB6C41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2DFA89-2C53-4EBD-B016-5AF7C705E518}" type="pres">
      <dgm:prSet presAssocID="{3B5CB95B-8545-41E1-B4EF-CF55EFE9100A}" presName="centerShape" presStyleLbl="node0" presStyleIdx="0" presStyleCnt="1"/>
      <dgm:spPr/>
      <dgm:t>
        <a:bodyPr/>
        <a:lstStyle/>
        <a:p>
          <a:endParaRPr lang="en-US"/>
        </a:p>
      </dgm:t>
    </dgm:pt>
    <dgm:pt modelId="{E0C5DB43-51E4-4E4E-BDDE-73B88C2471FE}" type="pres">
      <dgm:prSet presAssocID="{05901E08-8635-488C-B9E9-F9056EE0C0F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C6C8B-7D0A-45A0-858B-083CDE595DC1}" type="pres">
      <dgm:prSet presAssocID="{05901E08-8635-488C-B9E9-F9056EE0C0F3}" presName="dummy" presStyleCnt="0"/>
      <dgm:spPr/>
    </dgm:pt>
    <dgm:pt modelId="{1230B280-3AD6-471D-A470-DBCA138CD7BE}" type="pres">
      <dgm:prSet presAssocID="{AD67AAA3-DFED-4D04-B6EC-001D7CC637F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869293A-1BD1-4EC5-A323-7CD43BFAE6B2}" type="pres">
      <dgm:prSet presAssocID="{901CD7A6-5217-421D-814E-919FCC3F0C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13048-FB8F-4DD2-A032-596B39F4F239}" type="pres">
      <dgm:prSet presAssocID="{901CD7A6-5217-421D-814E-919FCC3F0C3E}" presName="dummy" presStyleCnt="0"/>
      <dgm:spPr/>
    </dgm:pt>
    <dgm:pt modelId="{ECBE566B-C656-4B11-9268-532D63C9E7C0}" type="pres">
      <dgm:prSet presAssocID="{E260DAD3-381C-40A8-A232-873254E9F073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6EAA16A-FA05-4725-9018-9FFF2AC23233}" type="pres">
      <dgm:prSet presAssocID="{AF4D7869-C828-425A-99C1-016F0724BC4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DA5C3-FD35-424D-AFB8-F53626F50C56}" type="pres">
      <dgm:prSet presAssocID="{AF4D7869-C828-425A-99C1-016F0724BC4B}" presName="dummy" presStyleCnt="0"/>
      <dgm:spPr/>
    </dgm:pt>
    <dgm:pt modelId="{D3261EE8-2F10-4E73-BCB0-88C00CE16AAB}" type="pres">
      <dgm:prSet presAssocID="{5954DDCB-127C-42D2-8FBF-90A1F36A445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9E56740-BF3F-45FD-B46C-122DAD5EADB1}" type="pres">
      <dgm:prSet presAssocID="{06F6358F-2375-4444-8B43-5DFFA9FF8F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8843E-5CBE-41E2-8916-0DBA8D3BC6E1}" type="pres">
      <dgm:prSet presAssocID="{06F6358F-2375-4444-8B43-5DFFA9FF8F18}" presName="dummy" presStyleCnt="0"/>
      <dgm:spPr/>
    </dgm:pt>
    <dgm:pt modelId="{E3C5AFA8-8273-4DD7-B5FB-990E2EDE0519}" type="pres">
      <dgm:prSet presAssocID="{67A3183B-78E3-4E1E-AF11-F7849C42D92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EB47E9B-D60E-4E14-A7AC-587A54FFC22A}" type="pres">
      <dgm:prSet presAssocID="{CDC43B82-44BD-4DB8-922F-FD21F12BEE5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36213-0DB4-47BC-8447-04BE2031EA63}" type="pres">
      <dgm:prSet presAssocID="{CDC43B82-44BD-4DB8-922F-FD21F12BEE5E}" presName="dummy" presStyleCnt="0"/>
      <dgm:spPr/>
    </dgm:pt>
    <dgm:pt modelId="{2E8D5913-07D5-45A5-8105-2A27D821FC23}" type="pres">
      <dgm:prSet presAssocID="{43D22CB3-427A-4C59-A5A1-A8A2125AC151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56B0286-2BB1-2341-BB06-978E7B554E7F}" type="presOf" srcId="{7CD29BDF-5CAD-4B15-8138-FCE81BB6C418}" destId="{2338710F-157E-4274-9629-BA1E3AAF49D5}" srcOrd="0" destOrd="0" presId="urn:microsoft.com/office/officeart/2005/8/layout/radial6"/>
    <dgm:cxn modelId="{3A30E055-113B-A344-8401-BE12DBF5BA31}" type="presOf" srcId="{CDC43B82-44BD-4DB8-922F-FD21F12BEE5E}" destId="{9EB47E9B-D60E-4E14-A7AC-587A54FFC22A}" srcOrd="0" destOrd="0" presId="urn:microsoft.com/office/officeart/2005/8/layout/radial6"/>
    <dgm:cxn modelId="{1471E404-278D-344C-9F39-7F84A5EC6195}" type="presOf" srcId="{AD67AAA3-DFED-4D04-B6EC-001D7CC637F9}" destId="{1230B280-3AD6-471D-A470-DBCA138CD7BE}" srcOrd="0" destOrd="0" presId="urn:microsoft.com/office/officeart/2005/8/layout/radial6"/>
    <dgm:cxn modelId="{E984826B-D002-2749-84B3-AEB410A3A3BB}" type="presOf" srcId="{05901E08-8635-488C-B9E9-F9056EE0C0F3}" destId="{E0C5DB43-51E4-4E4E-BDDE-73B88C2471FE}" srcOrd="0" destOrd="0" presId="urn:microsoft.com/office/officeart/2005/8/layout/radial6"/>
    <dgm:cxn modelId="{2C642E13-D588-A440-BEE2-8D900E014646}" type="presOf" srcId="{5954DDCB-127C-42D2-8FBF-90A1F36A4450}" destId="{D3261EE8-2F10-4E73-BCB0-88C00CE16AAB}" srcOrd="0" destOrd="0" presId="urn:microsoft.com/office/officeart/2005/8/layout/radial6"/>
    <dgm:cxn modelId="{98976943-74DC-F04D-B82E-85AFF2287EA3}" type="presOf" srcId="{43D22CB3-427A-4C59-A5A1-A8A2125AC151}" destId="{2E8D5913-07D5-45A5-8105-2A27D821FC23}" srcOrd="0" destOrd="0" presId="urn:microsoft.com/office/officeart/2005/8/layout/radial6"/>
    <dgm:cxn modelId="{0F104C62-5DE2-4D5F-8A06-3D09900E4C82}" srcId="{7CD29BDF-5CAD-4B15-8138-FCE81BB6C418}" destId="{3B5CB95B-8545-41E1-B4EF-CF55EFE9100A}" srcOrd="0" destOrd="0" parTransId="{D239EFE0-CE50-4157-9673-C9E08720BDFD}" sibTransId="{C491D78F-6501-4CD9-9B49-E3F8A75741AB}"/>
    <dgm:cxn modelId="{4C9ABAD5-0386-6141-8772-FC38369D4474}" type="presOf" srcId="{06F6358F-2375-4444-8B43-5DFFA9FF8F18}" destId="{C9E56740-BF3F-45FD-B46C-122DAD5EADB1}" srcOrd="0" destOrd="0" presId="urn:microsoft.com/office/officeart/2005/8/layout/radial6"/>
    <dgm:cxn modelId="{89EB92D7-885C-49F0-BAE0-3146DF93AE52}" srcId="{3B5CB95B-8545-41E1-B4EF-CF55EFE9100A}" destId="{901CD7A6-5217-421D-814E-919FCC3F0C3E}" srcOrd="1" destOrd="0" parTransId="{3FB03A8F-A926-466C-84B4-FD776B02D6FF}" sibTransId="{E260DAD3-381C-40A8-A232-873254E9F073}"/>
    <dgm:cxn modelId="{73774E6E-61AD-4D66-8BD5-8E54BCA580BC}" srcId="{3B5CB95B-8545-41E1-B4EF-CF55EFE9100A}" destId="{06F6358F-2375-4444-8B43-5DFFA9FF8F18}" srcOrd="3" destOrd="0" parTransId="{CA77C6EA-1C36-4333-B0C1-1843EF9203B0}" sibTransId="{67A3183B-78E3-4E1E-AF11-F7849C42D925}"/>
    <dgm:cxn modelId="{5A23863A-81A2-4DA2-A647-B55C7A7DF20D}" srcId="{3B5CB95B-8545-41E1-B4EF-CF55EFE9100A}" destId="{AF4D7869-C828-425A-99C1-016F0724BC4B}" srcOrd="2" destOrd="0" parTransId="{75B5F298-9C5F-4C98-B2D0-2656007265C4}" sibTransId="{5954DDCB-127C-42D2-8FBF-90A1F36A4450}"/>
    <dgm:cxn modelId="{ABCD1692-71A8-524F-AE28-FDBA9EA89EED}" type="presOf" srcId="{E260DAD3-381C-40A8-A232-873254E9F073}" destId="{ECBE566B-C656-4B11-9268-532D63C9E7C0}" srcOrd="0" destOrd="0" presId="urn:microsoft.com/office/officeart/2005/8/layout/radial6"/>
    <dgm:cxn modelId="{5BC3E8E1-2C33-EA41-A919-3DBDF3FFB70B}" type="presOf" srcId="{67A3183B-78E3-4E1E-AF11-F7849C42D925}" destId="{E3C5AFA8-8273-4DD7-B5FB-990E2EDE0519}" srcOrd="0" destOrd="0" presId="urn:microsoft.com/office/officeart/2005/8/layout/radial6"/>
    <dgm:cxn modelId="{088D178A-67F5-4129-92F0-95AB23453E43}" srcId="{3B5CB95B-8545-41E1-B4EF-CF55EFE9100A}" destId="{05901E08-8635-488C-B9E9-F9056EE0C0F3}" srcOrd="0" destOrd="0" parTransId="{AEA3CB9E-01A8-4483-BF22-072A84E783AC}" sibTransId="{AD67AAA3-DFED-4D04-B6EC-001D7CC637F9}"/>
    <dgm:cxn modelId="{0EAF7D7E-9E20-4451-9E6E-D48FB465DB33}" srcId="{3B5CB95B-8545-41E1-B4EF-CF55EFE9100A}" destId="{CDC43B82-44BD-4DB8-922F-FD21F12BEE5E}" srcOrd="4" destOrd="0" parTransId="{0235B013-8861-4C7E-874D-62D8E318E4C9}" sibTransId="{43D22CB3-427A-4C59-A5A1-A8A2125AC151}"/>
    <dgm:cxn modelId="{BF3CD069-0694-6B41-9DE4-E1939359A46D}" type="presOf" srcId="{AF4D7869-C828-425A-99C1-016F0724BC4B}" destId="{66EAA16A-FA05-4725-9018-9FFF2AC23233}" srcOrd="0" destOrd="0" presId="urn:microsoft.com/office/officeart/2005/8/layout/radial6"/>
    <dgm:cxn modelId="{04422433-0FF6-8B4F-B96D-D288CB7C9A9C}" type="presOf" srcId="{901CD7A6-5217-421D-814E-919FCC3F0C3E}" destId="{2869293A-1BD1-4EC5-A323-7CD43BFAE6B2}" srcOrd="0" destOrd="0" presId="urn:microsoft.com/office/officeart/2005/8/layout/radial6"/>
    <dgm:cxn modelId="{881CC0F0-ADBA-5940-9491-711E8B41DE84}" type="presOf" srcId="{3B5CB95B-8545-41E1-B4EF-CF55EFE9100A}" destId="{642DFA89-2C53-4EBD-B016-5AF7C705E518}" srcOrd="0" destOrd="0" presId="urn:microsoft.com/office/officeart/2005/8/layout/radial6"/>
    <dgm:cxn modelId="{F4556132-486B-1840-98FB-6EE8527153E5}" type="presParOf" srcId="{2338710F-157E-4274-9629-BA1E3AAF49D5}" destId="{642DFA89-2C53-4EBD-B016-5AF7C705E518}" srcOrd="0" destOrd="0" presId="urn:microsoft.com/office/officeart/2005/8/layout/radial6"/>
    <dgm:cxn modelId="{6CAE1C1A-B64D-7947-90FC-AF3846CDC673}" type="presParOf" srcId="{2338710F-157E-4274-9629-BA1E3AAF49D5}" destId="{E0C5DB43-51E4-4E4E-BDDE-73B88C2471FE}" srcOrd="1" destOrd="0" presId="urn:microsoft.com/office/officeart/2005/8/layout/radial6"/>
    <dgm:cxn modelId="{5403F016-61D2-6048-8B6E-B606A1B7C4F2}" type="presParOf" srcId="{2338710F-157E-4274-9629-BA1E3AAF49D5}" destId="{C9DC6C8B-7D0A-45A0-858B-083CDE595DC1}" srcOrd="2" destOrd="0" presId="urn:microsoft.com/office/officeart/2005/8/layout/radial6"/>
    <dgm:cxn modelId="{FC8466DC-D005-1C4F-9576-13B299D6E4D1}" type="presParOf" srcId="{2338710F-157E-4274-9629-BA1E3AAF49D5}" destId="{1230B280-3AD6-471D-A470-DBCA138CD7BE}" srcOrd="3" destOrd="0" presId="urn:microsoft.com/office/officeart/2005/8/layout/radial6"/>
    <dgm:cxn modelId="{01B0890F-243C-CE4D-9319-9792AE48CA37}" type="presParOf" srcId="{2338710F-157E-4274-9629-BA1E3AAF49D5}" destId="{2869293A-1BD1-4EC5-A323-7CD43BFAE6B2}" srcOrd="4" destOrd="0" presId="urn:microsoft.com/office/officeart/2005/8/layout/radial6"/>
    <dgm:cxn modelId="{ACA065FF-A196-264F-B25F-FA2A77DFF4B0}" type="presParOf" srcId="{2338710F-157E-4274-9629-BA1E3AAF49D5}" destId="{B2613048-FB8F-4DD2-A032-596B39F4F239}" srcOrd="5" destOrd="0" presId="urn:microsoft.com/office/officeart/2005/8/layout/radial6"/>
    <dgm:cxn modelId="{3ACBDE1E-BFF6-EB41-9DA5-34BEB8F52A89}" type="presParOf" srcId="{2338710F-157E-4274-9629-BA1E3AAF49D5}" destId="{ECBE566B-C656-4B11-9268-532D63C9E7C0}" srcOrd="6" destOrd="0" presId="urn:microsoft.com/office/officeart/2005/8/layout/radial6"/>
    <dgm:cxn modelId="{CF2EE7DA-3CA4-EF4D-ACB8-C5B53E43C1DB}" type="presParOf" srcId="{2338710F-157E-4274-9629-BA1E3AAF49D5}" destId="{66EAA16A-FA05-4725-9018-9FFF2AC23233}" srcOrd="7" destOrd="0" presId="urn:microsoft.com/office/officeart/2005/8/layout/radial6"/>
    <dgm:cxn modelId="{234D7FD3-8E0C-024E-B109-58F9B6885363}" type="presParOf" srcId="{2338710F-157E-4274-9629-BA1E3AAF49D5}" destId="{B69DA5C3-FD35-424D-AFB8-F53626F50C56}" srcOrd="8" destOrd="0" presId="urn:microsoft.com/office/officeart/2005/8/layout/radial6"/>
    <dgm:cxn modelId="{892A324B-8FB4-584C-AC60-83B9D449B236}" type="presParOf" srcId="{2338710F-157E-4274-9629-BA1E3AAF49D5}" destId="{D3261EE8-2F10-4E73-BCB0-88C00CE16AAB}" srcOrd="9" destOrd="0" presId="urn:microsoft.com/office/officeart/2005/8/layout/radial6"/>
    <dgm:cxn modelId="{1324A073-DDFD-7B4F-A081-8EF43954AF2C}" type="presParOf" srcId="{2338710F-157E-4274-9629-BA1E3AAF49D5}" destId="{C9E56740-BF3F-45FD-B46C-122DAD5EADB1}" srcOrd="10" destOrd="0" presId="urn:microsoft.com/office/officeart/2005/8/layout/radial6"/>
    <dgm:cxn modelId="{A6BEC4AD-9300-6045-A3C1-257165AFA9EE}" type="presParOf" srcId="{2338710F-157E-4274-9629-BA1E3AAF49D5}" destId="{80F8843E-5CBE-41E2-8916-0DBA8D3BC6E1}" srcOrd="11" destOrd="0" presId="urn:microsoft.com/office/officeart/2005/8/layout/radial6"/>
    <dgm:cxn modelId="{D7ECC161-3B1D-774F-822A-3FD43B3AD0E9}" type="presParOf" srcId="{2338710F-157E-4274-9629-BA1E3AAF49D5}" destId="{E3C5AFA8-8273-4DD7-B5FB-990E2EDE0519}" srcOrd="12" destOrd="0" presId="urn:microsoft.com/office/officeart/2005/8/layout/radial6"/>
    <dgm:cxn modelId="{34903B57-CBEF-6148-93BD-800BC88CF5B1}" type="presParOf" srcId="{2338710F-157E-4274-9629-BA1E3AAF49D5}" destId="{9EB47E9B-D60E-4E14-A7AC-587A54FFC22A}" srcOrd="13" destOrd="0" presId="urn:microsoft.com/office/officeart/2005/8/layout/radial6"/>
    <dgm:cxn modelId="{DE87AB3B-1089-2845-AF67-868F1566348C}" type="presParOf" srcId="{2338710F-157E-4274-9629-BA1E3AAF49D5}" destId="{1F436213-0DB4-47BC-8447-04BE2031EA63}" srcOrd="14" destOrd="0" presId="urn:microsoft.com/office/officeart/2005/8/layout/radial6"/>
    <dgm:cxn modelId="{5D76B94C-E821-E04C-9EB2-3933294F029B}" type="presParOf" srcId="{2338710F-157E-4274-9629-BA1E3AAF49D5}" destId="{2E8D5913-07D5-45A5-8105-2A27D821FC2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D5913-07D5-45A5-8105-2A27D821FC23}">
      <dsp:nvSpPr>
        <dsp:cNvPr id="0" name=""/>
        <dsp:cNvSpPr/>
      </dsp:nvSpPr>
      <dsp:spPr>
        <a:xfrm>
          <a:off x="2287700" y="593300"/>
          <a:ext cx="3953367" cy="3953367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5AFA8-8273-4DD7-B5FB-990E2EDE0519}">
      <dsp:nvSpPr>
        <dsp:cNvPr id="0" name=""/>
        <dsp:cNvSpPr/>
      </dsp:nvSpPr>
      <dsp:spPr>
        <a:xfrm>
          <a:off x="2287700" y="593300"/>
          <a:ext cx="3953367" cy="3953367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61EE8-2F10-4E73-BCB0-88C00CE16AAB}">
      <dsp:nvSpPr>
        <dsp:cNvPr id="0" name=""/>
        <dsp:cNvSpPr/>
      </dsp:nvSpPr>
      <dsp:spPr>
        <a:xfrm>
          <a:off x="2287700" y="593300"/>
          <a:ext cx="3953367" cy="3953367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E566B-C656-4B11-9268-532D63C9E7C0}">
      <dsp:nvSpPr>
        <dsp:cNvPr id="0" name=""/>
        <dsp:cNvSpPr/>
      </dsp:nvSpPr>
      <dsp:spPr>
        <a:xfrm>
          <a:off x="2287700" y="593300"/>
          <a:ext cx="3953367" cy="3953367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0B280-3AD6-471D-A470-DBCA138CD7BE}">
      <dsp:nvSpPr>
        <dsp:cNvPr id="0" name=""/>
        <dsp:cNvSpPr/>
      </dsp:nvSpPr>
      <dsp:spPr>
        <a:xfrm>
          <a:off x="2287700" y="593300"/>
          <a:ext cx="3953367" cy="3953367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DFA89-2C53-4EBD-B016-5AF7C705E518}">
      <dsp:nvSpPr>
        <dsp:cNvPr id="0" name=""/>
        <dsp:cNvSpPr/>
      </dsp:nvSpPr>
      <dsp:spPr>
        <a:xfrm>
          <a:off x="3354454" y="1660054"/>
          <a:ext cx="1819859" cy="1819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SC CRPH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Policy and Collaboration </a:t>
          </a:r>
          <a:endParaRPr lang="en-US" sz="1700" kern="1200" dirty="0"/>
        </a:p>
      </dsp:txBody>
      <dsp:txXfrm>
        <a:off x="3620966" y="1926566"/>
        <a:ext cx="1286835" cy="1286835"/>
      </dsp:txXfrm>
    </dsp:sp>
    <dsp:sp modelId="{E0C5DB43-51E4-4E4E-BDDE-73B88C2471FE}">
      <dsp:nvSpPr>
        <dsp:cNvPr id="0" name=""/>
        <dsp:cNvSpPr/>
      </dsp:nvSpPr>
      <dsp:spPr>
        <a:xfrm>
          <a:off x="3627433" y="2209"/>
          <a:ext cx="1273901" cy="1273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ICARED</a:t>
          </a:r>
          <a:endParaRPr lang="en-US" sz="1200" b="1" kern="1200" dirty="0"/>
        </a:p>
      </dsp:txBody>
      <dsp:txXfrm>
        <a:off x="3813991" y="188767"/>
        <a:ext cx="900785" cy="900785"/>
      </dsp:txXfrm>
    </dsp:sp>
    <dsp:sp modelId="{2869293A-1BD1-4EC5-A323-7CD43BFAE6B2}">
      <dsp:nvSpPr>
        <dsp:cNvPr id="0" name=""/>
        <dsp:cNvSpPr/>
      </dsp:nvSpPr>
      <dsp:spPr>
        <a:xfrm>
          <a:off x="5463755" y="1336376"/>
          <a:ext cx="1273901" cy="1273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Workforce Development and Rural Provider Student Loan Program</a:t>
          </a:r>
          <a:endParaRPr lang="en-US" sz="1200" b="1" kern="1200" dirty="0"/>
        </a:p>
      </dsp:txBody>
      <dsp:txXfrm>
        <a:off x="5650313" y="1522934"/>
        <a:ext cx="900785" cy="900785"/>
      </dsp:txXfrm>
    </dsp:sp>
    <dsp:sp modelId="{66EAA16A-FA05-4725-9018-9FFF2AC23233}">
      <dsp:nvSpPr>
        <dsp:cNvPr id="0" name=""/>
        <dsp:cNvSpPr/>
      </dsp:nvSpPr>
      <dsp:spPr>
        <a:xfrm>
          <a:off x="4762343" y="3495102"/>
          <a:ext cx="1273901" cy="1273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Evaluation and Research </a:t>
          </a:r>
          <a:endParaRPr lang="en-US" sz="1200" b="1" kern="1200" dirty="0"/>
        </a:p>
      </dsp:txBody>
      <dsp:txXfrm>
        <a:off x="4948901" y="3681660"/>
        <a:ext cx="900785" cy="900785"/>
      </dsp:txXfrm>
    </dsp:sp>
    <dsp:sp modelId="{C9E56740-BF3F-45FD-B46C-122DAD5EADB1}">
      <dsp:nvSpPr>
        <dsp:cNvPr id="0" name=""/>
        <dsp:cNvSpPr/>
      </dsp:nvSpPr>
      <dsp:spPr>
        <a:xfrm>
          <a:off x="2492524" y="3495102"/>
          <a:ext cx="1273901" cy="1273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Multi-disciplinary Collaboration </a:t>
          </a:r>
          <a:endParaRPr lang="en-US" sz="1200" b="1" kern="1200" dirty="0"/>
        </a:p>
      </dsp:txBody>
      <dsp:txXfrm>
        <a:off x="2679082" y="3681660"/>
        <a:ext cx="900785" cy="900785"/>
      </dsp:txXfrm>
    </dsp:sp>
    <dsp:sp modelId="{9EB47E9B-D60E-4E14-A7AC-587A54FFC22A}">
      <dsp:nvSpPr>
        <dsp:cNvPr id="0" name=""/>
        <dsp:cNvSpPr/>
      </dsp:nvSpPr>
      <dsp:spPr>
        <a:xfrm>
          <a:off x="1791111" y="1336376"/>
          <a:ext cx="1273901" cy="1273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Practice Micro- Loans and Innovation Projects</a:t>
          </a:r>
          <a:endParaRPr lang="en-US" sz="1200" b="1" kern="1200" dirty="0"/>
        </a:p>
      </dsp:txBody>
      <dsp:txXfrm>
        <a:off x="1977669" y="1522934"/>
        <a:ext cx="900785" cy="900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29E99-3710-498E-8CA6-649EDE0EFE7B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EC08-D63B-4F75-A870-C62707B44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1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97BFBA-481E-5E41-B76F-2D0CEE9EC7A8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2ABF09-B6E0-8244-BDA4-5E3A9C5F03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9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8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1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9131"/>
            <a:ext cx="7886700" cy="41120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0894"/>
            <a:ext cx="9144000" cy="767106"/>
          </a:xfrm>
          <a:prstGeom prst="rect">
            <a:avLst/>
          </a:prstGeom>
          <a:solidFill>
            <a:srgbClr val="851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45773" r="54023" b="48285"/>
          <a:stretch/>
        </p:blipFill>
        <p:spPr>
          <a:xfrm>
            <a:off x="98268" y="6159606"/>
            <a:ext cx="3350243" cy="629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0400"/>
          <a:stretch/>
        </p:blipFill>
        <p:spPr>
          <a:xfrm>
            <a:off x="7291102" y="6275501"/>
            <a:ext cx="1568692" cy="397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62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0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6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2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0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5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76EFA-4506-2A46-A6E3-0EFDC9EA1816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378C3-8DD5-A64A-A729-7A4EAD867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9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3838755"/>
            <a:ext cx="7886700" cy="1972385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Gotham Book" charset="0"/>
                <a:ea typeface="Gotham Book" charset="0"/>
                <a:cs typeface="Gotham Book" charset="0"/>
              </a:rPr>
              <a:t>SC House Ways and Means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Gotham Book" charset="0"/>
                <a:ea typeface="Gotham Book" charset="0"/>
                <a:cs typeface="Gotham Book" charset="0"/>
              </a:rPr>
              <a:t>Healthcare Budget Subcommittee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Gotham Book" charset="0"/>
                <a:ea typeface="Gotham Book" charset="0"/>
                <a:cs typeface="Gotham Book" charset="0"/>
              </a:rPr>
              <a:t>January 29, 2019</a:t>
            </a:r>
            <a:endParaRPr lang="en-US" sz="2000" dirty="0"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64070"/>
            <a:ext cx="8309547" cy="13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2600" b="1" dirty="0">
                <a:latin typeface="Gotham Black" charset="0"/>
                <a:ea typeface="Gotham Black" charset="0"/>
                <a:cs typeface="Gotham Black" charset="0"/>
              </a:rPr>
              <a:t>Recruiting Rural Providers</a:t>
            </a:r>
            <a:endParaRPr lang="en-US" sz="26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259456"/>
            <a:ext cx="7886700" cy="46065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Statewide Loan Program: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Piloted at USC School of Medicine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Statewide program launched 2018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All state-affiliated health professions schools: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MD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Nurse Practitioner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Physician’s Assistant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Requires one year of practice for each year of support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4 years for MD, 3 years for APRN and PA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Primary care and critical need specialties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50" b="1" dirty="0">
                <a:solidFill>
                  <a:srgbClr val="85122C"/>
                </a:solidFill>
                <a:latin typeface="Gotham Book" charset="0"/>
                <a:ea typeface="Gotham Book" charset="0"/>
                <a:cs typeface="Gotham Book" charset="0"/>
              </a:rPr>
              <a:t>Impact</a:t>
            </a: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: Increase rural healthcare workforce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2600" b="1" dirty="0">
                <a:latin typeface="Gotham Black" charset="0"/>
                <a:ea typeface="Gotham Black" charset="0"/>
                <a:cs typeface="Gotham Black" charset="0"/>
              </a:rPr>
              <a:t>Rural Innovations  </a:t>
            </a:r>
            <a:endParaRPr lang="en-US" sz="26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036531"/>
            <a:ext cx="8156696" cy="49927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A competitive program awarding support to projects statewide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Projects that enhance rural health and healthcare: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>
                <a:latin typeface="Gotham Book" charset="0"/>
                <a:ea typeface="Gotham Book" charset="0"/>
                <a:cs typeface="Gotham Book" charset="0"/>
              </a:rPr>
              <a:t>Chesterfield </a:t>
            </a: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Coordinating Council – Community health engagement with local employers to improve health and wellness in the workplace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John A. Martin Primary Health Care Center – Evaluate a weight loss program in a small, rural practice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USC College of Social Work – Training social work students in interprofessional teams to improve rural practice competency and ability to deliver behavioral care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McLeod Family Medicine Residency – improve rural physician capability through enhanced resident procedure training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USC School of Pharmacy – expand pharmacy education into rural practices/communities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Gotham Book" charset="0"/>
                <a:ea typeface="Gotham Book" charset="0"/>
                <a:cs typeface="Gotham Book" charset="0"/>
              </a:rPr>
              <a:t>USC Infectious Disease – evaluate barriers to HIV PreP (pre-exposure prophylaxis)</a:t>
            </a:r>
            <a:endParaRPr lang="en-US" sz="2100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325" b="1" dirty="0">
              <a:solidFill>
                <a:srgbClr val="85122C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85122C"/>
                </a:solidFill>
                <a:latin typeface="Gotham Book" charset="0"/>
                <a:ea typeface="Gotham Book" charset="0"/>
                <a:cs typeface="Gotham Book" charset="0"/>
              </a:rPr>
              <a:t>Impact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: Seed rural health innovation to improve efficiencies, capacity, and access to health 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services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9302"/>
            <a:ext cx="7886700" cy="1325563"/>
          </a:xfrm>
        </p:spPr>
        <p:txBody>
          <a:bodyPr anchor="t">
            <a:normAutofit/>
          </a:bodyPr>
          <a:lstStyle/>
          <a:p>
            <a:pPr algn="l"/>
            <a:r>
              <a:rPr lang="en-US" sz="2600" b="1" dirty="0">
                <a:latin typeface="Gotham Black" charset="0"/>
                <a:ea typeface="Gotham Black" charset="0"/>
                <a:cs typeface="Gotham Black" charset="0"/>
              </a:rPr>
              <a:t>Collaborative Projects</a:t>
            </a:r>
            <a:endParaRPr lang="en-US" sz="26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903415"/>
            <a:ext cx="7886700" cy="34915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Gotham Book" charset="0"/>
                <a:ea typeface="Gotham Book" charset="0"/>
                <a:cs typeface="Gotham Book" charset="0"/>
              </a:rPr>
              <a:t>Micro-grant program </a:t>
            </a: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supporting </a:t>
            </a:r>
            <a:r>
              <a:rPr lang="en-US" sz="2600" dirty="0">
                <a:latin typeface="Gotham Book" charset="0"/>
                <a:ea typeface="Gotham Book" charset="0"/>
                <a:cs typeface="Gotham Book" charset="0"/>
              </a:rPr>
              <a:t>rural practices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Enhancing mental and behavioral </a:t>
            </a:r>
            <a:r>
              <a:rPr lang="en-US" sz="2600" dirty="0">
                <a:latin typeface="Gotham Book" charset="0"/>
                <a:ea typeface="Gotham Book" charset="0"/>
                <a:cs typeface="Gotham Book" charset="0"/>
              </a:rPr>
              <a:t>Health </a:t>
            </a: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Training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Statewide Maternal-Fetal Medicine collaboration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CVS Pharmacy Pilot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>
                <a:latin typeface="Gotham Book" charset="0"/>
                <a:ea typeface="Gotham Book" charset="0"/>
                <a:cs typeface="Gotham Book" charset="0"/>
              </a:rPr>
              <a:t>AHEC SCRIPT</a:t>
            </a:r>
            <a:endParaRPr lang="en-US" sz="2600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Gotham Black"/>
              </a:rPr>
              <a:t>SCCRPH Impact Sites</a:t>
            </a:r>
            <a:br>
              <a:rPr lang="en-US" sz="2800" b="1" dirty="0" smtClean="0">
                <a:latin typeface="Gotham Black"/>
              </a:rPr>
            </a:br>
            <a:r>
              <a:rPr lang="en-US" sz="2800" b="1" dirty="0" smtClean="0">
                <a:latin typeface="Gotham Black"/>
              </a:rPr>
              <a:t>2019</a:t>
            </a:r>
            <a:endParaRPr lang="en-US" sz="2800" b="1" dirty="0">
              <a:latin typeface="Gotham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75" y="1752672"/>
            <a:ext cx="5004226" cy="412173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01766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5-Point Star 7"/>
          <p:cNvSpPr/>
          <p:nvPr/>
        </p:nvSpPr>
        <p:spPr>
          <a:xfrm>
            <a:off x="5533679" y="3197080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5-Point Star 8"/>
          <p:cNvSpPr/>
          <p:nvPr/>
        </p:nvSpPr>
        <p:spPr>
          <a:xfrm>
            <a:off x="4938894" y="3770469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5-Point Star 9"/>
          <p:cNvSpPr/>
          <p:nvPr/>
        </p:nvSpPr>
        <p:spPr>
          <a:xfrm>
            <a:off x="6388955" y="299720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5-Point Star 12"/>
          <p:cNvSpPr/>
          <p:nvPr/>
        </p:nvSpPr>
        <p:spPr>
          <a:xfrm>
            <a:off x="5521157" y="2373418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5-Point Star 13"/>
          <p:cNvSpPr/>
          <p:nvPr/>
        </p:nvSpPr>
        <p:spPr>
          <a:xfrm>
            <a:off x="615995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5-Point Star 14"/>
          <p:cNvSpPr/>
          <p:nvPr/>
        </p:nvSpPr>
        <p:spPr>
          <a:xfrm>
            <a:off x="6045448" y="289726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7" y="3074073"/>
            <a:ext cx="153629" cy="18412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5-Point Star 11"/>
          <p:cNvSpPr/>
          <p:nvPr/>
        </p:nvSpPr>
        <p:spPr>
          <a:xfrm>
            <a:off x="5913030" y="3554344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5-Point Star 16"/>
          <p:cNvSpPr/>
          <p:nvPr/>
        </p:nvSpPr>
        <p:spPr>
          <a:xfrm>
            <a:off x="5798528" y="306619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5-Point Star 15"/>
          <p:cNvSpPr/>
          <p:nvPr/>
        </p:nvSpPr>
        <p:spPr>
          <a:xfrm>
            <a:off x="3835371" y="2915446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5-Point Star 17"/>
          <p:cNvSpPr/>
          <p:nvPr/>
        </p:nvSpPr>
        <p:spPr>
          <a:xfrm>
            <a:off x="3283276" y="2411327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5-Point Star 18"/>
          <p:cNvSpPr/>
          <p:nvPr/>
        </p:nvSpPr>
        <p:spPr>
          <a:xfrm>
            <a:off x="4509403" y="3768582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5-Point Star 19"/>
          <p:cNvSpPr/>
          <p:nvPr/>
        </p:nvSpPr>
        <p:spPr>
          <a:xfrm>
            <a:off x="5473012" y="2846986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5-Point Star 20"/>
          <p:cNvSpPr/>
          <p:nvPr/>
        </p:nvSpPr>
        <p:spPr>
          <a:xfrm>
            <a:off x="5881946" y="2504234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5-Point Star 21"/>
          <p:cNvSpPr/>
          <p:nvPr/>
        </p:nvSpPr>
        <p:spPr>
          <a:xfrm>
            <a:off x="6388954" y="3300904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5-Point Star 22"/>
          <p:cNvSpPr/>
          <p:nvPr/>
        </p:nvSpPr>
        <p:spPr>
          <a:xfrm>
            <a:off x="5832618" y="3839036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5-Point Star 23"/>
          <p:cNvSpPr/>
          <p:nvPr/>
        </p:nvSpPr>
        <p:spPr>
          <a:xfrm>
            <a:off x="5533678" y="3487582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5-Point Star 24"/>
          <p:cNvSpPr/>
          <p:nvPr/>
        </p:nvSpPr>
        <p:spPr>
          <a:xfrm>
            <a:off x="4787060" y="2839838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5-Point Star 25"/>
          <p:cNvSpPr/>
          <p:nvPr/>
        </p:nvSpPr>
        <p:spPr>
          <a:xfrm>
            <a:off x="4990014" y="198832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5-Point Star 26"/>
          <p:cNvSpPr/>
          <p:nvPr/>
        </p:nvSpPr>
        <p:spPr>
          <a:xfrm>
            <a:off x="3283276" y="2715569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5-Point Star 27"/>
          <p:cNvSpPr/>
          <p:nvPr/>
        </p:nvSpPr>
        <p:spPr>
          <a:xfrm>
            <a:off x="3916716" y="3153952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5-Point Star 28"/>
          <p:cNvSpPr/>
          <p:nvPr/>
        </p:nvSpPr>
        <p:spPr>
          <a:xfrm>
            <a:off x="4859023" y="1804797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5-Point Star 29"/>
          <p:cNvSpPr/>
          <p:nvPr/>
        </p:nvSpPr>
        <p:spPr>
          <a:xfrm>
            <a:off x="5406654" y="3977963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5-Point Star 30"/>
          <p:cNvSpPr/>
          <p:nvPr/>
        </p:nvSpPr>
        <p:spPr>
          <a:xfrm>
            <a:off x="6061623" y="4077901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5-Point Star 31"/>
          <p:cNvSpPr/>
          <p:nvPr/>
        </p:nvSpPr>
        <p:spPr>
          <a:xfrm>
            <a:off x="6519796" y="3158255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5-Point Star 32"/>
          <p:cNvSpPr/>
          <p:nvPr/>
        </p:nvSpPr>
        <p:spPr>
          <a:xfrm>
            <a:off x="3397778" y="2076782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5-Point Star 33"/>
          <p:cNvSpPr/>
          <p:nvPr/>
        </p:nvSpPr>
        <p:spPr>
          <a:xfrm>
            <a:off x="4527194" y="2936093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5-Point Star 34"/>
          <p:cNvSpPr/>
          <p:nvPr/>
        </p:nvSpPr>
        <p:spPr>
          <a:xfrm>
            <a:off x="4802821" y="2592625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5-Point Star 35"/>
          <p:cNvSpPr/>
          <p:nvPr/>
        </p:nvSpPr>
        <p:spPr>
          <a:xfrm>
            <a:off x="6748801" y="2958378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5-Point Star 36"/>
          <p:cNvSpPr/>
          <p:nvPr/>
        </p:nvSpPr>
        <p:spPr>
          <a:xfrm>
            <a:off x="6475126" y="2554959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5-Point Star 37"/>
          <p:cNvSpPr/>
          <p:nvPr/>
        </p:nvSpPr>
        <p:spPr>
          <a:xfrm>
            <a:off x="6675799" y="2619610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5-Point Star 38"/>
          <p:cNvSpPr/>
          <p:nvPr/>
        </p:nvSpPr>
        <p:spPr>
          <a:xfrm>
            <a:off x="6901444" y="2797326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5-Point Star 39"/>
          <p:cNvSpPr/>
          <p:nvPr/>
        </p:nvSpPr>
        <p:spPr>
          <a:xfrm>
            <a:off x="7088948" y="3142850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5-Point Star 40"/>
          <p:cNvSpPr/>
          <p:nvPr/>
        </p:nvSpPr>
        <p:spPr>
          <a:xfrm>
            <a:off x="6274451" y="4662573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5-Point Star 41"/>
          <p:cNvSpPr/>
          <p:nvPr/>
        </p:nvSpPr>
        <p:spPr>
          <a:xfrm>
            <a:off x="2911324" y="2088261"/>
            <a:ext cx="229005" cy="199877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09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Gotham Black"/>
              </a:rPr>
              <a:t>Evaluation and Research</a:t>
            </a:r>
            <a:endParaRPr lang="en-US" sz="2800" b="1" dirty="0">
              <a:latin typeface="Gotham Blac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Conducting 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a detailed analysis of rural health resources in SC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Leverage into a public use database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Help inform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Communities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Policy makers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Providers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Leaders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85122C"/>
                </a:solidFill>
                <a:latin typeface="Gotham Book" charset="0"/>
                <a:ea typeface="Gotham Book" charset="0"/>
                <a:cs typeface="Gotham Book" charset="0"/>
              </a:rPr>
              <a:t>Impact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: 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Inform rural interventions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6889" y="2817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Obstetric/Gynecology Providers in SC,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865" y="957200"/>
            <a:ext cx="6484748" cy="49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1443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Travel Times to Closest Obstetric/Gynecology Providers in SC, 2018*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60" y="1190446"/>
            <a:ext cx="7253530" cy="4777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4480" y="5156316"/>
            <a:ext cx="23295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otham Black"/>
              </a:rPr>
              <a:t>*Travel time based on traffic</a:t>
            </a:r>
          </a:p>
          <a:p>
            <a:r>
              <a:rPr lang="en-US" sz="1350" dirty="0">
                <a:latin typeface="Gotham Black"/>
              </a:rPr>
              <a:t> at 9 am Monday morning</a:t>
            </a:r>
          </a:p>
        </p:txBody>
      </p:sp>
    </p:spTree>
    <p:extLst>
      <p:ext uri="{BB962C8B-B14F-4D97-AF65-F5344CB8AC3E}">
        <p14:creationId xmlns:p14="http://schemas.microsoft.com/office/powerpoint/2010/main" val="13196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1443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Travel time to Hospitals with Obstetric Units in SC and surrounding areas,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171477"/>
            <a:ext cx="6612328" cy="48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0662" y="11443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Travel time to Either Obstetric Units or Obstetric/Gynecology Providers in SC,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092300"/>
            <a:ext cx="6488624" cy="494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93094"/>
            <a:ext cx="7886700" cy="162269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  <a:t>Thank you </a:t>
            </a:r>
            <a:b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</a:br>
            <a: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  <a:t/>
            </a:r>
            <a:b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</a:br>
            <a: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  <a:t>We welcome any </a:t>
            </a:r>
            <a:r>
              <a:rPr lang="en-US" sz="3200" b="1" dirty="0" smtClean="0">
                <a:latin typeface="Gotham Black" charset="0"/>
                <a:ea typeface="Gotham Black" charset="0"/>
                <a:cs typeface="Gotham Black" charset="0"/>
              </a:rPr>
              <a:t>questions</a:t>
            </a:r>
            <a:br>
              <a:rPr lang="en-US" sz="3200" b="1" dirty="0" smtClean="0">
                <a:latin typeface="Gotham Black" charset="0"/>
                <a:ea typeface="Gotham Black" charset="0"/>
                <a:cs typeface="Gotham Black" charset="0"/>
              </a:rPr>
            </a:br>
            <a: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  <a:t/>
            </a:r>
            <a:br>
              <a:rPr lang="en-US" sz="3200" b="1" dirty="0">
                <a:latin typeface="Gotham Black" charset="0"/>
                <a:ea typeface="Gotham Black" charset="0"/>
                <a:cs typeface="Gotham Black" charset="0"/>
              </a:rPr>
            </a:br>
            <a:r>
              <a:rPr lang="en-US" sz="2700" i="1" dirty="0" smtClean="0">
                <a:latin typeface="Gotham Black" charset="0"/>
                <a:ea typeface="Gotham Black" charset="0"/>
                <a:cs typeface="Gotham Black" charset="0"/>
              </a:rPr>
              <a:t>www.sc.edu/ruralhealthcare</a:t>
            </a:r>
            <a:endParaRPr lang="en-US" sz="2700" i="1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2803"/>
            <a:ext cx="8231144" cy="994172"/>
          </a:xfrm>
        </p:spPr>
        <p:txBody>
          <a:bodyPr anchor="t">
            <a:normAutofit/>
          </a:bodyPr>
          <a:lstStyle/>
          <a:p>
            <a:pPr algn="l"/>
            <a:r>
              <a:rPr lang="en-US" sz="2600" b="1" dirty="0">
                <a:latin typeface="Gotham Black" charset="0"/>
                <a:ea typeface="Gotham Black" charset="0"/>
                <a:cs typeface="Gotham Black" charset="0"/>
              </a:rPr>
              <a:t>South Carolina Center for Rural and Primary Healthcare</a:t>
            </a:r>
            <a:endParaRPr lang="en-US" sz="26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492801"/>
            <a:ext cx="7886700" cy="441540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Established in 2017 at USC School of Medicine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Mission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Support and develop rural and primary care education, delivery, and sustainability in South Carolina through clinical practice, training and research.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Vision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All South Carolinians will have access to high quality and high value healthcare regardless of where they live.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Collaborative partners</a:t>
            </a:r>
          </a:p>
          <a:p>
            <a:pPr lvl="1"/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SC DHHS, SC Office of Rural Health, SC AHEC, SC educational institutions</a:t>
            </a:r>
          </a:p>
          <a:p>
            <a:pPr lvl="1"/>
            <a:r>
              <a:rPr lang="en-US" dirty="0" smtClean="0">
                <a:latin typeface="Gotham Book" charset="0"/>
              </a:rPr>
              <a:t>Supported by an Advisory Committee comprised of key stakeholders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090894"/>
            <a:ext cx="9144000" cy="767106"/>
          </a:xfrm>
          <a:prstGeom prst="rect">
            <a:avLst/>
          </a:prstGeom>
          <a:solidFill>
            <a:srgbClr val="851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45773" r="54023" b="48285"/>
          <a:stretch/>
        </p:blipFill>
        <p:spPr>
          <a:xfrm>
            <a:off x="98268" y="6090894"/>
            <a:ext cx="3350243" cy="62968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0400"/>
          <a:stretch/>
        </p:blipFill>
        <p:spPr>
          <a:xfrm>
            <a:off x="7291102" y="6275501"/>
            <a:ext cx="1568692" cy="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4907"/>
            <a:ext cx="7886700" cy="1325563"/>
          </a:xfrm>
        </p:spPr>
        <p:txBody>
          <a:bodyPr anchor="t">
            <a:normAutofit/>
          </a:bodyPr>
          <a:lstStyle/>
          <a:p>
            <a:pPr algn="l"/>
            <a:r>
              <a:rPr lang="en-US" sz="2800" b="1" dirty="0">
                <a:latin typeface="Gotham Black" charset="0"/>
                <a:ea typeface="Gotham Black" charset="0"/>
                <a:cs typeface="Gotham Black" charset="0"/>
              </a:rPr>
              <a:t>South Carolina Center for Rural and Primary Healthcare</a:t>
            </a:r>
            <a:endParaRPr lang="en-US" sz="28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578591"/>
            <a:ext cx="8156696" cy="4109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Core Objectives: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Support rural and underserved healthcare providers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Provide access to specialized services in rural areas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Improve rural health workforce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Inform rural health strategy, investment, and policy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Innovate to address rural health challenges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Support rural health professions education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Collaborate </a:t>
            </a: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to address rural health issues</a:t>
            </a: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0400"/>
          <a:stretch/>
        </p:blipFill>
        <p:spPr>
          <a:xfrm>
            <a:off x="7216654" y="5488921"/>
            <a:ext cx="1568692" cy="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447291"/>
            <a:ext cx="7886700" cy="994172"/>
          </a:xfrm>
        </p:spPr>
        <p:txBody>
          <a:bodyPr anchor="t">
            <a:normAutofit/>
          </a:bodyPr>
          <a:lstStyle/>
          <a:p>
            <a:pPr algn="l"/>
            <a:r>
              <a:rPr lang="en-US" sz="2800" b="1" dirty="0">
                <a:latin typeface="Gotham Black" charset="0"/>
                <a:ea typeface="Gotham Black" charset="0"/>
                <a:cs typeface="Gotham Black" charset="0"/>
              </a:rPr>
              <a:t>Review of Statewide Rural Health Initiatives</a:t>
            </a:r>
            <a:endParaRPr lang="en-US" sz="2800" dirty="0">
              <a:latin typeface="Gotham Book" charset="0"/>
              <a:ea typeface="Gotham Book" charset="0"/>
              <a:cs typeface="Gotham Book" charset="0"/>
            </a:endParaRPr>
          </a:p>
        </p:txBody>
      </p:sp>
      <p:graphicFrame>
        <p:nvGraphicFramePr>
          <p:cNvPr id="8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556549"/>
              </p:ext>
            </p:extLst>
          </p:nvPr>
        </p:nvGraphicFramePr>
        <p:xfrm>
          <a:off x="425449" y="966158"/>
          <a:ext cx="8528769" cy="480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8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dirty="0">
                <a:latin typeface="Gotham" charset="0"/>
                <a:ea typeface="Gotham" charset="0"/>
                <a:cs typeface="Gotham" charset="0"/>
              </a:rPr>
              <a:t>Statewide Rural Health Initiatives</a:t>
            </a:r>
            <a:r>
              <a:rPr lang="en-US" sz="3100" b="1" dirty="0" smtClean="0">
                <a:latin typeface="Gotham" charset="0"/>
                <a:ea typeface="Gotham" charset="0"/>
                <a:cs typeface="Gotham" charset="0"/>
              </a:rPr>
              <a:t>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ICARED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Rural Practice Student Loan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Rural Innovations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Rural Practice Micro-Grant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Workforce Development </a:t>
            </a: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mtClean="0">
                <a:latin typeface="Gotham Book" charset="0"/>
                <a:ea typeface="Gotham Book" charset="0"/>
                <a:cs typeface="Gotham Book" charset="0"/>
              </a:rPr>
              <a:t>Educational Development</a:t>
            </a: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Evaluation and </a:t>
            </a: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Research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Collaborative projects and initiatives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100" dirty="0"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9451"/>
            <a:ext cx="7886700" cy="1325563"/>
          </a:xfrm>
        </p:spPr>
        <p:txBody>
          <a:bodyPr anchor="t">
            <a:normAutofit/>
          </a:bodyPr>
          <a:lstStyle/>
          <a:p>
            <a:pPr algn="l"/>
            <a:r>
              <a:rPr lang="en-US" sz="2800" b="1" dirty="0">
                <a:latin typeface="Gotham Black" charset="0"/>
                <a:ea typeface="Gotham Black" charset="0"/>
                <a:cs typeface="Gotham Black" charset="0"/>
              </a:rPr>
              <a:t>ICARED</a:t>
            </a:r>
            <a:endParaRPr lang="en-US" sz="28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1465233"/>
            <a:ext cx="7886700" cy="43649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Gotham Book" charset="0"/>
                <a:ea typeface="Gotham Book" charset="0"/>
                <a:cs typeface="Gotham Book" charset="0"/>
              </a:rPr>
              <a:t>Clinical services delivered to rural communities through “boots on the ground” subspecialists and primary care providers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Pediatric subspecialties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Adult Cardiology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Psychiatry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Immunology/Infectious Disease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Family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50" b="1" dirty="0">
                <a:solidFill>
                  <a:srgbClr val="85122C"/>
                </a:solidFill>
                <a:latin typeface="Gotham Book" charset="0"/>
                <a:ea typeface="Gotham Book" charset="0"/>
                <a:cs typeface="Gotham Book" charset="0"/>
              </a:rPr>
              <a:t>Impact</a:t>
            </a:r>
            <a:r>
              <a:rPr lang="en-US" sz="1950" dirty="0">
                <a:latin typeface="Gotham Book" charset="0"/>
                <a:ea typeface="Gotham Book" charset="0"/>
                <a:cs typeface="Gotham Book" charset="0"/>
              </a:rPr>
              <a:t>: Close care gaps, improve local access to healthcare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ICARED Sites</a:t>
            </a:r>
            <a:br>
              <a:rPr lang="en-US" sz="2800" b="1" dirty="0">
                <a:latin typeface="Gotham Black"/>
              </a:rPr>
            </a:br>
            <a:r>
              <a:rPr lang="en-US" sz="2800" b="1" dirty="0" smtClean="0">
                <a:latin typeface="Gotham Black"/>
              </a:rPr>
              <a:t>2017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75" y="1752672"/>
            <a:ext cx="5004226" cy="412173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01766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5-Point Star 7"/>
          <p:cNvSpPr/>
          <p:nvPr/>
        </p:nvSpPr>
        <p:spPr>
          <a:xfrm>
            <a:off x="5533679" y="3197080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5-Point Star 8"/>
          <p:cNvSpPr/>
          <p:nvPr/>
        </p:nvSpPr>
        <p:spPr>
          <a:xfrm>
            <a:off x="4938894" y="3770469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5-Point Star 9"/>
          <p:cNvSpPr/>
          <p:nvPr/>
        </p:nvSpPr>
        <p:spPr>
          <a:xfrm>
            <a:off x="6388955" y="299720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5-Point Star 12"/>
          <p:cNvSpPr/>
          <p:nvPr/>
        </p:nvSpPr>
        <p:spPr>
          <a:xfrm>
            <a:off x="5521157" y="2373418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5-Point Star 13"/>
          <p:cNvSpPr/>
          <p:nvPr/>
        </p:nvSpPr>
        <p:spPr>
          <a:xfrm>
            <a:off x="615995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5-Point Star 14"/>
          <p:cNvSpPr/>
          <p:nvPr/>
        </p:nvSpPr>
        <p:spPr>
          <a:xfrm>
            <a:off x="6045448" y="289726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7" y="3074073"/>
            <a:ext cx="153629" cy="18412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ICARED Sites</a:t>
            </a:r>
            <a:br>
              <a:rPr lang="en-US" sz="2800" b="1" dirty="0">
                <a:latin typeface="Gotham Black"/>
              </a:rPr>
            </a:br>
            <a:r>
              <a:rPr lang="en-US" sz="2800" b="1" dirty="0" smtClean="0">
                <a:latin typeface="Gotham Black"/>
              </a:rPr>
              <a:t>2018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75" y="1752672"/>
            <a:ext cx="5004226" cy="412173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01766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5-Point Star 7"/>
          <p:cNvSpPr/>
          <p:nvPr/>
        </p:nvSpPr>
        <p:spPr>
          <a:xfrm>
            <a:off x="5533679" y="3197080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5-Point Star 8"/>
          <p:cNvSpPr/>
          <p:nvPr/>
        </p:nvSpPr>
        <p:spPr>
          <a:xfrm>
            <a:off x="4938894" y="3770469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5-Point Star 9"/>
          <p:cNvSpPr/>
          <p:nvPr/>
        </p:nvSpPr>
        <p:spPr>
          <a:xfrm>
            <a:off x="6388955" y="299720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5-Point Star 12"/>
          <p:cNvSpPr/>
          <p:nvPr/>
        </p:nvSpPr>
        <p:spPr>
          <a:xfrm>
            <a:off x="5521157" y="2373418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5-Point Star 13"/>
          <p:cNvSpPr/>
          <p:nvPr/>
        </p:nvSpPr>
        <p:spPr>
          <a:xfrm>
            <a:off x="615995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5-Point Star 14"/>
          <p:cNvSpPr/>
          <p:nvPr/>
        </p:nvSpPr>
        <p:spPr>
          <a:xfrm>
            <a:off x="6045448" y="289726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7" y="3074073"/>
            <a:ext cx="153629" cy="18412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5-Point Star 11"/>
          <p:cNvSpPr/>
          <p:nvPr/>
        </p:nvSpPr>
        <p:spPr>
          <a:xfrm>
            <a:off x="4457497" y="3654282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5-Point Star 16"/>
          <p:cNvSpPr/>
          <p:nvPr/>
        </p:nvSpPr>
        <p:spPr>
          <a:xfrm>
            <a:off x="5798528" y="306619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5-Point Star 15"/>
          <p:cNvSpPr/>
          <p:nvPr/>
        </p:nvSpPr>
        <p:spPr>
          <a:xfrm>
            <a:off x="6642296" y="2585746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416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otham Black"/>
              </a:rPr>
              <a:t>ICARED Sites</a:t>
            </a:r>
            <a:br>
              <a:rPr lang="en-US" sz="2800" b="1" dirty="0">
                <a:latin typeface="Gotham Black"/>
              </a:rPr>
            </a:br>
            <a:r>
              <a:rPr lang="en-US" sz="2800" b="1" dirty="0" smtClean="0">
                <a:latin typeface="Gotham Black"/>
              </a:rPr>
              <a:t>2019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75" y="1752672"/>
            <a:ext cx="5004226" cy="412173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501766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5-Point Star 7"/>
          <p:cNvSpPr/>
          <p:nvPr/>
        </p:nvSpPr>
        <p:spPr>
          <a:xfrm>
            <a:off x="5533679" y="3197080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5-Point Star 8"/>
          <p:cNvSpPr/>
          <p:nvPr/>
        </p:nvSpPr>
        <p:spPr>
          <a:xfrm>
            <a:off x="4938894" y="3770469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5-Point Star 9"/>
          <p:cNvSpPr/>
          <p:nvPr/>
        </p:nvSpPr>
        <p:spPr>
          <a:xfrm>
            <a:off x="6388955" y="299720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5-Point Star 12"/>
          <p:cNvSpPr/>
          <p:nvPr/>
        </p:nvSpPr>
        <p:spPr>
          <a:xfrm>
            <a:off x="5521157" y="2373418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5-Point Star 13"/>
          <p:cNvSpPr/>
          <p:nvPr/>
        </p:nvSpPr>
        <p:spPr>
          <a:xfrm>
            <a:off x="6159950" y="261629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5-Point Star 14"/>
          <p:cNvSpPr/>
          <p:nvPr/>
        </p:nvSpPr>
        <p:spPr>
          <a:xfrm>
            <a:off x="6045448" y="289726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7" y="3074073"/>
            <a:ext cx="153629" cy="18412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5-Point Star 11"/>
          <p:cNvSpPr/>
          <p:nvPr/>
        </p:nvSpPr>
        <p:spPr>
          <a:xfrm>
            <a:off x="5913030" y="3554344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5-Point Star 16"/>
          <p:cNvSpPr/>
          <p:nvPr/>
        </p:nvSpPr>
        <p:spPr>
          <a:xfrm>
            <a:off x="5798528" y="3066195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5-Point Star 15"/>
          <p:cNvSpPr/>
          <p:nvPr/>
        </p:nvSpPr>
        <p:spPr>
          <a:xfrm>
            <a:off x="3835371" y="2915446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5-Point Star 17"/>
          <p:cNvSpPr/>
          <p:nvPr/>
        </p:nvSpPr>
        <p:spPr>
          <a:xfrm>
            <a:off x="3283276" y="2411327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5-Point Star 18"/>
          <p:cNvSpPr/>
          <p:nvPr/>
        </p:nvSpPr>
        <p:spPr>
          <a:xfrm>
            <a:off x="4457497" y="3654282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5-Point Star 19"/>
          <p:cNvSpPr/>
          <p:nvPr/>
        </p:nvSpPr>
        <p:spPr>
          <a:xfrm>
            <a:off x="5473012" y="2846986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5-Point Star 20"/>
          <p:cNvSpPr/>
          <p:nvPr/>
        </p:nvSpPr>
        <p:spPr>
          <a:xfrm>
            <a:off x="4990014" y="1988323"/>
            <a:ext cx="229005" cy="19987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5-Point Star 21"/>
          <p:cNvSpPr/>
          <p:nvPr/>
        </p:nvSpPr>
        <p:spPr>
          <a:xfrm>
            <a:off x="6637541" y="2621850"/>
            <a:ext cx="229005" cy="172915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93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</TotalTime>
  <Words>570</Words>
  <Application>Microsoft Office PowerPoint</Application>
  <PresentationFormat>On-screen Show (4:3)</PresentationFormat>
  <Paragraphs>102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Gotham</vt:lpstr>
      <vt:lpstr>Gotham Black</vt:lpstr>
      <vt:lpstr>Gotham Book</vt:lpstr>
      <vt:lpstr>Office Theme</vt:lpstr>
      <vt:lpstr>PowerPoint Presentation</vt:lpstr>
      <vt:lpstr>South Carolina Center for Rural and Primary Healthcare</vt:lpstr>
      <vt:lpstr>South Carolina Center for Rural and Primary Healthcare</vt:lpstr>
      <vt:lpstr>Review of Statewide Rural Health Initiatives</vt:lpstr>
      <vt:lpstr>Statewide Rural Health Initiatives:</vt:lpstr>
      <vt:lpstr>ICARED</vt:lpstr>
      <vt:lpstr>ICARED Sites 2017</vt:lpstr>
      <vt:lpstr>ICARED Sites 2018</vt:lpstr>
      <vt:lpstr>ICARED Sites 2019</vt:lpstr>
      <vt:lpstr>Recruiting Rural Providers</vt:lpstr>
      <vt:lpstr>Rural Innovations  </vt:lpstr>
      <vt:lpstr>Collaborative Projects</vt:lpstr>
      <vt:lpstr>SCCRPH Impact Sites 2019</vt:lpstr>
      <vt:lpstr>Evaluation and Research</vt:lpstr>
      <vt:lpstr>Obstetric/Gynecology Providers in SC, 2018</vt:lpstr>
      <vt:lpstr>Travel Times to Closest Obstetric/Gynecology Providers in SC, 2018*</vt:lpstr>
      <vt:lpstr>Travel time to Hospitals with Obstetric Units in SC and surrounding areas, 2018</vt:lpstr>
      <vt:lpstr>Travel time to Either Obstetric Units or Obstetric/Gynecology Providers in SC, 2018</vt:lpstr>
      <vt:lpstr>Thank you   We welcome any questions  www.sc.edu/ruralhealthcare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Chuck Carter</cp:lastModifiedBy>
  <cp:revision>52</cp:revision>
  <cp:lastPrinted>2019-01-16T18:25:57Z</cp:lastPrinted>
  <dcterms:created xsi:type="dcterms:W3CDTF">2017-11-29T13:27:11Z</dcterms:created>
  <dcterms:modified xsi:type="dcterms:W3CDTF">2019-01-28T21:24:18Z</dcterms:modified>
</cp:coreProperties>
</file>