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61" r:id="rId2"/>
    <p:sldId id="373" r:id="rId3"/>
    <p:sldId id="376" r:id="rId4"/>
    <p:sldId id="374" r:id="rId5"/>
    <p:sldId id="393" r:id="rId6"/>
    <p:sldId id="394" r:id="rId7"/>
    <p:sldId id="395" r:id="rId8"/>
    <p:sldId id="375" r:id="rId9"/>
    <p:sldId id="377" r:id="rId10"/>
    <p:sldId id="378" r:id="rId11"/>
    <p:sldId id="383" r:id="rId12"/>
    <p:sldId id="381" r:id="rId13"/>
    <p:sldId id="382" r:id="rId14"/>
    <p:sldId id="389" r:id="rId15"/>
    <p:sldId id="397" r:id="rId16"/>
    <p:sldId id="392" r:id="rId17"/>
    <p:sldId id="400" r:id="rId18"/>
    <p:sldId id="385" r:id="rId19"/>
    <p:sldId id="404" r:id="rId20"/>
    <p:sldId id="396" r:id="rId21"/>
    <p:sldId id="402" r:id="rId22"/>
    <p:sldId id="403" r:id="rId23"/>
    <p:sldId id="406" r:id="rId24"/>
    <p:sldId id="405" r:id="rId25"/>
    <p:sldId id="411" r:id="rId26"/>
    <p:sldId id="413" r:id="rId27"/>
    <p:sldId id="409" r:id="rId28"/>
    <p:sldId id="416" r:id="rId29"/>
    <p:sldId id="408" r:id="rId30"/>
    <p:sldId id="410" r:id="rId31"/>
    <p:sldId id="414" r:id="rId32"/>
    <p:sldId id="415" r:id="rId33"/>
    <p:sldId id="412" r:id="rId34"/>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a:srgbClr val="0000CC"/>
    <a:srgbClr val="6600CC"/>
    <a:srgbClr val="FF9900"/>
    <a:srgbClr val="FFFF00"/>
    <a:srgbClr val="00CC00"/>
    <a:srgbClr val="CC33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49" autoAdjust="0"/>
  </p:normalViewPr>
  <p:slideViewPr>
    <p:cSldViewPr>
      <p:cViewPr>
        <p:scale>
          <a:sx n="100" d="100"/>
          <a:sy n="100" d="100"/>
        </p:scale>
        <p:origin x="-1314" y="-3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7FBB21-3B42-4839-8B2C-D5B9DC41120F}" type="doc">
      <dgm:prSet loTypeId="urn:microsoft.com/office/officeart/2005/8/layout/chevron2" loCatId="list" qsTypeId="urn:microsoft.com/office/officeart/2005/8/quickstyle/simple1#1" qsCatId="simple" csTypeId="urn:microsoft.com/office/officeart/2005/8/colors/accent6_3" csCatId="accent6" phldr="1"/>
      <dgm:spPr/>
      <dgm:t>
        <a:bodyPr/>
        <a:lstStyle/>
        <a:p>
          <a:endParaRPr lang="en-US"/>
        </a:p>
      </dgm:t>
    </dgm:pt>
    <dgm:pt modelId="{3B53C51D-260D-4AC6-BF30-17EF45B7C2B6}">
      <dgm:prSet phldrT="[Text]" phldr="1"/>
      <dgm:spPr>
        <a:solidFill>
          <a:schemeClr val="accent6">
            <a:lumMod val="75000"/>
          </a:schemeClr>
        </a:solidFill>
      </dgm:spPr>
      <dgm:t>
        <a:bodyPr/>
        <a:lstStyle/>
        <a:p>
          <a:endParaRPr lang="en-US" dirty="0"/>
        </a:p>
      </dgm:t>
    </dgm:pt>
    <dgm:pt modelId="{6229FA65-E5C9-4295-8C79-FD0CA2B455A0}" type="parTrans" cxnId="{0877BDF7-8ADA-4C14-AE06-84AC8FE3D192}">
      <dgm:prSet/>
      <dgm:spPr/>
      <dgm:t>
        <a:bodyPr/>
        <a:lstStyle/>
        <a:p>
          <a:endParaRPr lang="en-US"/>
        </a:p>
      </dgm:t>
    </dgm:pt>
    <dgm:pt modelId="{82D8C78F-289A-4C6A-991F-467C20B882C9}" type="sibTrans" cxnId="{0877BDF7-8ADA-4C14-AE06-84AC8FE3D192}">
      <dgm:prSet/>
      <dgm:spPr/>
      <dgm:t>
        <a:bodyPr/>
        <a:lstStyle/>
        <a:p>
          <a:endParaRPr lang="en-US"/>
        </a:p>
      </dgm:t>
    </dgm:pt>
    <dgm:pt modelId="{52CD36C5-47D0-4482-91B4-65798300DDAA}">
      <dgm:prSet phldrT="[Text]" phldr="1"/>
      <dgm:spPr/>
      <dgm:t>
        <a:bodyPr/>
        <a:lstStyle/>
        <a:p>
          <a:endParaRPr lang="en-US" dirty="0"/>
        </a:p>
      </dgm:t>
    </dgm:pt>
    <dgm:pt modelId="{22AF5DD5-5603-43F4-A534-F5CCF2BE1734}" type="parTrans" cxnId="{3FF61CDF-20C9-40E0-934D-4517992934F0}">
      <dgm:prSet/>
      <dgm:spPr/>
      <dgm:t>
        <a:bodyPr/>
        <a:lstStyle/>
        <a:p>
          <a:endParaRPr lang="en-US"/>
        </a:p>
      </dgm:t>
    </dgm:pt>
    <dgm:pt modelId="{76A79BBC-B767-421A-9EEF-53E7EEDDC07D}" type="sibTrans" cxnId="{3FF61CDF-20C9-40E0-934D-4517992934F0}">
      <dgm:prSet/>
      <dgm:spPr/>
      <dgm:t>
        <a:bodyPr/>
        <a:lstStyle/>
        <a:p>
          <a:endParaRPr lang="en-US"/>
        </a:p>
      </dgm:t>
    </dgm:pt>
    <dgm:pt modelId="{5E83F1F5-C186-4D9A-900F-C662E1A5E221}">
      <dgm:prSet phldrT="[Text]" phldr="1"/>
      <dgm:spPr/>
      <dgm:t>
        <a:bodyPr/>
        <a:lstStyle/>
        <a:p>
          <a:endParaRPr lang="en-US" dirty="0"/>
        </a:p>
      </dgm:t>
    </dgm:pt>
    <dgm:pt modelId="{4A588350-4649-4C55-A84E-D2493D5D099A}" type="parTrans" cxnId="{D15F970B-DC53-4CD8-9966-5F2AF207A62E}">
      <dgm:prSet/>
      <dgm:spPr/>
      <dgm:t>
        <a:bodyPr/>
        <a:lstStyle/>
        <a:p>
          <a:endParaRPr lang="en-US"/>
        </a:p>
      </dgm:t>
    </dgm:pt>
    <dgm:pt modelId="{8338F2B7-A436-4B4D-9D61-3B80CE176E1D}" type="sibTrans" cxnId="{D15F970B-DC53-4CD8-9966-5F2AF207A62E}">
      <dgm:prSet/>
      <dgm:spPr/>
      <dgm:t>
        <a:bodyPr/>
        <a:lstStyle/>
        <a:p>
          <a:endParaRPr lang="en-US"/>
        </a:p>
      </dgm:t>
    </dgm:pt>
    <dgm:pt modelId="{949B2BD2-3C89-4ABD-90F6-91211EC3B457}">
      <dgm:prSet phldrT="[Text]" phldr="1"/>
      <dgm:spPr>
        <a:solidFill>
          <a:srgbClr val="006699"/>
        </a:solidFill>
      </dgm:spPr>
      <dgm:t>
        <a:bodyPr/>
        <a:lstStyle/>
        <a:p>
          <a:endParaRPr lang="en-US" dirty="0"/>
        </a:p>
      </dgm:t>
    </dgm:pt>
    <dgm:pt modelId="{DDCD4F41-BCFB-4478-BCA7-3D6232C13AA4}" type="parTrans" cxnId="{685CEA65-2F2C-4FA6-A09E-8675E0ADFBBC}">
      <dgm:prSet/>
      <dgm:spPr/>
      <dgm:t>
        <a:bodyPr/>
        <a:lstStyle/>
        <a:p>
          <a:endParaRPr lang="en-US"/>
        </a:p>
      </dgm:t>
    </dgm:pt>
    <dgm:pt modelId="{7364DE6E-F9C4-4901-B0A7-12C34F5C095A}" type="sibTrans" cxnId="{685CEA65-2F2C-4FA6-A09E-8675E0ADFBBC}">
      <dgm:prSet/>
      <dgm:spPr/>
      <dgm:t>
        <a:bodyPr/>
        <a:lstStyle/>
        <a:p>
          <a:endParaRPr lang="en-US"/>
        </a:p>
      </dgm:t>
    </dgm:pt>
    <dgm:pt modelId="{030C0196-C18B-4FD4-BFEA-CF809268A082}">
      <dgm:prSet phldrT="[Text]" phldr="1"/>
      <dgm:spPr/>
      <dgm:t>
        <a:bodyPr/>
        <a:lstStyle/>
        <a:p>
          <a:endParaRPr lang="en-US" dirty="0"/>
        </a:p>
      </dgm:t>
    </dgm:pt>
    <dgm:pt modelId="{8B2F7D17-417F-4AB5-AA9D-D84656C5AA21}" type="parTrans" cxnId="{3574F083-F957-41C6-A359-CC5185EE5550}">
      <dgm:prSet/>
      <dgm:spPr/>
      <dgm:t>
        <a:bodyPr/>
        <a:lstStyle/>
        <a:p>
          <a:endParaRPr lang="en-US"/>
        </a:p>
      </dgm:t>
    </dgm:pt>
    <dgm:pt modelId="{8D8A2382-0403-408B-B070-A2D2640E724B}" type="sibTrans" cxnId="{3574F083-F957-41C6-A359-CC5185EE5550}">
      <dgm:prSet/>
      <dgm:spPr/>
      <dgm:t>
        <a:bodyPr/>
        <a:lstStyle/>
        <a:p>
          <a:endParaRPr lang="en-US"/>
        </a:p>
      </dgm:t>
    </dgm:pt>
    <dgm:pt modelId="{82DE9C68-C770-4022-9A8A-72B300DED441}">
      <dgm:prSet phldrT="[Text]" phldr="1"/>
      <dgm:spPr/>
      <dgm:t>
        <a:bodyPr/>
        <a:lstStyle/>
        <a:p>
          <a:endParaRPr lang="en-US" dirty="0"/>
        </a:p>
      </dgm:t>
    </dgm:pt>
    <dgm:pt modelId="{D43AB78E-F897-4F02-89B4-8E9F6E8E6E48}" type="parTrans" cxnId="{AD50377C-45E9-4425-813A-C8EBE0888787}">
      <dgm:prSet/>
      <dgm:spPr/>
      <dgm:t>
        <a:bodyPr/>
        <a:lstStyle/>
        <a:p>
          <a:endParaRPr lang="en-US"/>
        </a:p>
      </dgm:t>
    </dgm:pt>
    <dgm:pt modelId="{AFAB7EA9-9B70-4F4F-BB64-EDDAB5308AA9}" type="sibTrans" cxnId="{AD50377C-45E9-4425-813A-C8EBE0888787}">
      <dgm:prSet/>
      <dgm:spPr/>
      <dgm:t>
        <a:bodyPr/>
        <a:lstStyle/>
        <a:p>
          <a:endParaRPr lang="en-US"/>
        </a:p>
      </dgm:t>
    </dgm:pt>
    <dgm:pt modelId="{2722FAB2-CABC-466D-9E09-585FED34AFC3}">
      <dgm:prSet phldrT="[Text]" phldr="1"/>
      <dgm:spPr>
        <a:solidFill>
          <a:schemeClr val="accent6">
            <a:lumMod val="40000"/>
            <a:lumOff val="60000"/>
          </a:schemeClr>
        </a:solidFill>
      </dgm:spPr>
      <dgm:t>
        <a:bodyPr/>
        <a:lstStyle/>
        <a:p>
          <a:endParaRPr lang="en-US" dirty="0"/>
        </a:p>
      </dgm:t>
    </dgm:pt>
    <dgm:pt modelId="{EE1C7241-3241-466C-8E53-CE0904CAD42E}" type="parTrans" cxnId="{1C00782F-BB19-41C6-A4D5-9D1D824DBB3B}">
      <dgm:prSet/>
      <dgm:spPr/>
      <dgm:t>
        <a:bodyPr/>
        <a:lstStyle/>
        <a:p>
          <a:endParaRPr lang="en-US"/>
        </a:p>
      </dgm:t>
    </dgm:pt>
    <dgm:pt modelId="{ED91CC9F-FDFF-44B4-99F4-D7E486F612ED}" type="sibTrans" cxnId="{1C00782F-BB19-41C6-A4D5-9D1D824DBB3B}">
      <dgm:prSet/>
      <dgm:spPr/>
      <dgm:t>
        <a:bodyPr/>
        <a:lstStyle/>
        <a:p>
          <a:endParaRPr lang="en-US"/>
        </a:p>
      </dgm:t>
    </dgm:pt>
    <dgm:pt modelId="{1BCF9DA2-0FFC-4E8F-AB36-9FEDC54009EC}">
      <dgm:prSet phldrT="[Text]" phldr="1"/>
      <dgm:spPr/>
      <dgm:t>
        <a:bodyPr/>
        <a:lstStyle/>
        <a:p>
          <a:endParaRPr lang="en-US" dirty="0"/>
        </a:p>
      </dgm:t>
    </dgm:pt>
    <dgm:pt modelId="{04BDE7CB-4A9D-4041-9D8C-F387F237DCA9}" type="parTrans" cxnId="{4174BE90-7BB7-428B-B22D-DFB1E8F5DDE1}">
      <dgm:prSet/>
      <dgm:spPr/>
      <dgm:t>
        <a:bodyPr/>
        <a:lstStyle/>
        <a:p>
          <a:endParaRPr lang="en-US"/>
        </a:p>
      </dgm:t>
    </dgm:pt>
    <dgm:pt modelId="{01220ADE-DE63-43EB-85E0-FD500DF13800}" type="sibTrans" cxnId="{4174BE90-7BB7-428B-B22D-DFB1E8F5DDE1}">
      <dgm:prSet/>
      <dgm:spPr/>
      <dgm:t>
        <a:bodyPr/>
        <a:lstStyle/>
        <a:p>
          <a:endParaRPr lang="en-US"/>
        </a:p>
      </dgm:t>
    </dgm:pt>
    <dgm:pt modelId="{4A96BEA8-50B8-4FD3-B86C-B127FDC92BFC}">
      <dgm:prSet phldrT="[Text]" phldr="1"/>
      <dgm:spPr/>
      <dgm:t>
        <a:bodyPr/>
        <a:lstStyle/>
        <a:p>
          <a:endParaRPr lang="en-US" dirty="0"/>
        </a:p>
      </dgm:t>
    </dgm:pt>
    <dgm:pt modelId="{61108EE2-C993-44EE-8162-6F6E9BD4E5CA}" type="parTrans" cxnId="{8214681C-5970-4F1A-A7C5-30D67653D370}">
      <dgm:prSet/>
      <dgm:spPr/>
      <dgm:t>
        <a:bodyPr/>
        <a:lstStyle/>
        <a:p>
          <a:endParaRPr lang="en-US"/>
        </a:p>
      </dgm:t>
    </dgm:pt>
    <dgm:pt modelId="{2305CB94-5BEE-429F-B0BA-9614E3AC3156}" type="sibTrans" cxnId="{8214681C-5970-4F1A-A7C5-30D67653D370}">
      <dgm:prSet/>
      <dgm:spPr/>
      <dgm:t>
        <a:bodyPr/>
        <a:lstStyle/>
        <a:p>
          <a:endParaRPr lang="en-US"/>
        </a:p>
      </dgm:t>
    </dgm:pt>
    <dgm:pt modelId="{F4C6DFFF-4410-4067-A80E-09C28CC6535D}" type="pres">
      <dgm:prSet presAssocID="{787FBB21-3B42-4839-8B2C-D5B9DC41120F}" presName="linearFlow" presStyleCnt="0">
        <dgm:presLayoutVars>
          <dgm:dir/>
          <dgm:animLvl val="lvl"/>
          <dgm:resizeHandles val="exact"/>
        </dgm:presLayoutVars>
      </dgm:prSet>
      <dgm:spPr/>
      <dgm:t>
        <a:bodyPr/>
        <a:lstStyle/>
        <a:p>
          <a:endParaRPr lang="en-US"/>
        </a:p>
      </dgm:t>
    </dgm:pt>
    <dgm:pt modelId="{39FCD82F-CE27-4C87-B250-4E5862505233}" type="pres">
      <dgm:prSet presAssocID="{3B53C51D-260D-4AC6-BF30-17EF45B7C2B6}" presName="composite" presStyleCnt="0"/>
      <dgm:spPr/>
    </dgm:pt>
    <dgm:pt modelId="{A50197CB-B4D3-4EFD-B3CC-6C4DFF94D8CB}" type="pres">
      <dgm:prSet presAssocID="{3B53C51D-260D-4AC6-BF30-17EF45B7C2B6}" presName="parentText" presStyleLbl="alignNode1" presStyleIdx="0" presStyleCnt="3">
        <dgm:presLayoutVars>
          <dgm:chMax val="1"/>
          <dgm:bulletEnabled val="1"/>
        </dgm:presLayoutVars>
      </dgm:prSet>
      <dgm:spPr/>
      <dgm:t>
        <a:bodyPr/>
        <a:lstStyle/>
        <a:p>
          <a:endParaRPr lang="en-US"/>
        </a:p>
      </dgm:t>
    </dgm:pt>
    <dgm:pt modelId="{CB9A1E98-053A-441E-A707-25CD4142D59A}" type="pres">
      <dgm:prSet presAssocID="{3B53C51D-260D-4AC6-BF30-17EF45B7C2B6}" presName="descendantText" presStyleLbl="alignAcc1" presStyleIdx="0" presStyleCnt="3">
        <dgm:presLayoutVars>
          <dgm:bulletEnabled val="1"/>
        </dgm:presLayoutVars>
      </dgm:prSet>
      <dgm:spPr/>
      <dgm:t>
        <a:bodyPr/>
        <a:lstStyle/>
        <a:p>
          <a:endParaRPr lang="en-US"/>
        </a:p>
      </dgm:t>
    </dgm:pt>
    <dgm:pt modelId="{144E04E4-A40C-48C7-8AF2-5BA5E682DC81}" type="pres">
      <dgm:prSet presAssocID="{82D8C78F-289A-4C6A-991F-467C20B882C9}" presName="sp" presStyleCnt="0"/>
      <dgm:spPr/>
    </dgm:pt>
    <dgm:pt modelId="{69FB8249-312E-4B9B-B1E7-8AA8BA667127}" type="pres">
      <dgm:prSet presAssocID="{949B2BD2-3C89-4ABD-90F6-91211EC3B457}" presName="composite" presStyleCnt="0"/>
      <dgm:spPr/>
    </dgm:pt>
    <dgm:pt modelId="{593DC5F6-01D1-49E0-99A9-0840FDBD764C}" type="pres">
      <dgm:prSet presAssocID="{949B2BD2-3C89-4ABD-90F6-91211EC3B457}" presName="parentText" presStyleLbl="alignNode1" presStyleIdx="1" presStyleCnt="3">
        <dgm:presLayoutVars>
          <dgm:chMax val="1"/>
          <dgm:bulletEnabled val="1"/>
        </dgm:presLayoutVars>
      </dgm:prSet>
      <dgm:spPr/>
      <dgm:t>
        <a:bodyPr/>
        <a:lstStyle/>
        <a:p>
          <a:endParaRPr lang="en-US"/>
        </a:p>
      </dgm:t>
    </dgm:pt>
    <dgm:pt modelId="{57225967-3A81-4F6A-B7D7-A55F178B6EE0}" type="pres">
      <dgm:prSet presAssocID="{949B2BD2-3C89-4ABD-90F6-91211EC3B457}" presName="descendantText" presStyleLbl="alignAcc1" presStyleIdx="1" presStyleCnt="3">
        <dgm:presLayoutVars>
          <dgm:bulletEnabled val="1"/>
        </dgm:presLayoutVars>
      </dgm:prSet>
      <dgm:spPr/>
      <dgm:t>
        <a:bodyPr/>
        <a:lstStyle/>
        <a:p>
          <a:endParaRPr lang="en-US"/>
        </a:p>
      </dgm:t>
    </dgm:pt>
    <dgm:pt modelId="{0EFF503D-6ECE-45D8-B02D-A4A2A50B4A1A}" type="pres">
      <dgm:prSet presAssocID="{7364DE6E-F9C4-4901-B0A7-12C34F5C095A}" presName="sp" presStyleCnt="0"/>
      <dgm:spPr/>
    </dgm:pt>
    <dgm:pt modelId="{75706564-16C6-4B26-A5F5-17419EB1F24A}" type="pres">
      <dgm:prSet presAssocID="{2722FAB2-CABC-466D-9E09-585FED34AFC3}" presName="composite" presStyleCnt="0"/>
      <dgm:spPr/>
    </dgm:pt>
    <dgm:pt modelId="{0174E4A0-A062-4CBC-8261-DA7003DB0B6C}" type="pres">
      <dgm:prSet presAssocID="{2722FAB2-CABC-466D-9E09-585FED34AFC3}" presName="parentText" presStyleLbl="alignNode1" presStyleIdx="2" presStyleCnt="3">
        <dgm:presLayoutVars>
          <dgm:chMax val="1"/>
          <dgm:bulletEnabled val="1"/>
        </dgm:presLayoutVars>
      </dgm:prSet>
      <dgm:spPr/>
      <dgm:t>
        <a:bodyPr/>
        <a:lstStyle/>
        <a:p>
          <a:endParaRPr lang="en-US"/>
        </a:p>
      </dgm:t>
    </dgm:pt>
    <dgm:pt modelId="{5BE0597B-B791-42FC-A9EB-07A56BBD9EF4}" type="pres">
      <dgm:prSet presAssocID="{2722FAB2-CABC-466D-9E09-585FED34AFC3}" presName="descendantText" presStyleLbl="alignAcc1" presStyleIdx="2" presStyleCnt="3">
        <dgm:presLayoutVars>
          <dgm:bulletEnabled val="1"/>
        </dgm:presLayoutVars>
      </dgm:prSet>
      <dgm:spPr/>
      <dgm:t>
        <a:bodyPr/>
        <a:lstStyle/>
        <a:p>
          <a:endParaRPr lang="en-US"/>
        </a:p>
      </dgm:t>
    </dgm:pt>
  </dgm:ptLst>
  <dgm:cxnLst>
    <dgm:cxn modelId="{AD50377C-45E9-4425-813A-C8EBE0888787}" srcId="{949B2BD2-3C89-4ABD-90F6-91211EC3B457}" destId="{82DE9C68-C770-4022-9A8A-72B300DED441}" srcOrd="1" destOrd="0" parTransId="{D43AB78E-F897-4F02-89B4-8E9F6E8E6E48}" sibTransId="{AFAB7EA9-9B70-4F4F-BB64-EDDAB5308AA9}"/>
    <dgm:cxn modelId="{4174BE90-7BB7-428B-B22D-DFB1E8F5DDE1}" srcId="{2722FAB2-CABC-466D-9E09-585FED34AFC3}" destId="{1BCF9DA2-0FFC-4E8F-AB36-9FEDC54009EC}" srcOrd="0" destOrd="0" parTransId="{04BDE7CB-4A9D-4041-9D8C-F387F237DCA9}" sibTransId="{01220ADE-DE63-43EB-85E0-FD500DF13800}"/>
    <dgm:cxn modelId="{AD7DBDC1-7F33-48BF-97E2-806DB94CD4A4}" type="presOf" srcId="{3B53C51D-260D-4AC6-BF30-17EF45B7C2B6}" destId="{A50197CB-B4D3-4EFD-B3CC-6C4DFF94D8CB}" srcOrd="0" destOrd="0" presId="urn:microsoft.com/office/officeart/2005/8/layout/chevron2"/>
    <dgm:cxn modelId="{1C00782F-BB19-41C6-A4D5-9D1D824DBB3B}" srcId="{787FBB21-3B42-4839-8B2C-D5B9DC41120F}" destId="{2722FAB2-CABC-466D-9E09-585FED34AFC3}" srcOrd="2" destOrd="0" parTransId="{EE1C7241-3241-466C-8E53-CE0904CAD42E}" sibTransId="{ED91CC9F-FDFF-44B4-99F4-D7E486F612ED}"/>
    <dgm:cxn modelId="{3574F083-F957-41C6-A359-CC5185EE5550}" srcId="{949B2BD2-3C89-4ABD-90F6-91211EC3B457}" destId="{030C0196-C18B-4FD4-BFEA-CF809268A082}" srcOrd="0" destOrd="0" parTransId="{8B2F7D17-417F-4AB5-AA9D-D84656C5AA21}" sibTransId="{8D8A2382-0403-408B-B070-A2D2640E724B}"/>
    <dgm:cxn modelId="{D15F970B-DC53-4CD8-9966-5F2AF207A62E}" srcId="{3B53C51D-260D-4AC6-BF30-17EF45B7C2B6}" destId="{5E83F1F5-C186-4D9A-900F-C662E1A5E221}" srcOrd="1" destOrd="0" parTransId="{4A588350-4649-4C55-A84E-D2493D5D099A}" sibTransId="{8338F2B7-A436-4B4D-9D61-3B80CE176E1D}"/>
    <dgm:cxn modelId="{CFB1E981-40FB-416E-9DE6-DA29015206FB}" type="presOf" srcId="{949B2BD2-3C89-4ABD-90F6-91211EC3B457}" destId="{593DC5F6-01D1-49E0-99A9-0840FDBD764C}" srcOrd="0" destOrd="0" presId="urn:microsoft.com/office/officeart/2005/8/layout/chevron2"/>
    <dgm:cxn modelId="{0877BDF7-8ADA-4C14-AE06-84AC8FE3D192}" srcId="{787FBB21-3B42-4839-8B2C-D5B9DC41120F}" destId="{3B53C51D-260D-4AC6-BF30-17EF45B7C2B6}" srcOrd="0" destOrd="0" parTransId="{6229FA65-E5C9-4295-8C79-FD0CA2B455A0}" sibTransId="{82D8C78F-289A-4C6A-991F-467C20B882C9}"/>
    <dgm:cxn modelId="{685CEA65-2F2C-4FA6-A09E-8675E0ADFBBC}" srcId="{787FBB21-3B42-4839-8B2C-D5B9DC41120F}" destId="{949B2BD2-3C89-4ABD-90F6-91211EC3B457}" srcOrd="1" destOrd="0" parTransId="{DDCD4F41-BCFB-4478-BCA7-3D6232C13AA4}" sibTransId="{7364DE6E-F9C4-4901-B0A7-12C34F5C095A}"/>
    <dgm:cxn modelId="{B864500D-BE1E-4AD4-A20E-1E3F4B911DEE}" type="presOf" srcId="{4A96BEA8-50B8-4FD3-B86C-B127FDC92BFC}" destId="{5BE0597B-B791-42FC-A9EB-07A56BBD9EF4}" srcOrd="0" destOrd="1" presId="urn:microsoft.com/office/officeart/2005/8/layout/chevron2"/>
    <dgm:cxn modelId="{8214681C-5970-4F1A-A7C5-30D67653D370}" srcId="{2722FAB2-CABC-466D-9E09-585FED34AFC3}" destId="{4A96BEA8-50B8-4FD3-B86C-B127FDC92BFC}" srcOrd="1" destOrd="0" parTransId="{61108EE2-C993-44EE-8162-6F6E9BD4E5CA}" sibTransId="{2305CB94-5BEE-429F-B0BA-9614E3AC3156}"/>
    <dgm:cxn modelId="{4AD47C65-56EC-414B-AF9E-8CB553ABD3FB}" type="presOf" srcId="{82DE9C68-C770-4022-9A8A-72B300DED441}" destId="{57225967-3A81-4F6A-B7D7-A55F178B6EE0}" srcOrd="0" destOrd="1" presId="urn:microsoft.com/office/officeart/2005/8/layout/chevron2"/>
    <dgm:cxn modelId="{BD598659-39AE-4D1E-B53C-9002ED8C80A0}" type="presOf" srcId="{030C0196-C18B-4FD4-BFEA-CF809268A082}" destId="{57225967-3A81-4F6A-B7D7-A55F178B6EE0}" srcOrd="0" destOrd="0" presId="urn:microsoft.com/office/officeart/2005/8/layout/chevron2"/>
    <dgm:cxn modelId="{1C496864-1D84-4270-B9BF-D3C79B73C3B0}" type="presOf" srcId="{1BCF9DA2-0FFC-4E8F-AB36-9FEDC54009EC}" destId="{5BE0597B-B791-42FC-A9EB-07A56BBD9EF4}" srcOrd="0" destOrd="0" presId="urn:microsoft.com/office/officeart/2005/8/layout/chevron2"/>
    <dgm:cxn modelId="{6A8015FC-6ED8-42CC-BB2C-B57F48001838}" type="presOf" srcId="{2722FAB2-CABC-466D-9E09-585FED34AFC3}" destId="{0174E4A0-A062-4CBC-8261-DA7003DB0B6C}" srcOrd="0" destOrd="0" presId="urn:microsoft.com/office/officeart/2005/8/layout/chevron2"/>
    <dgm:cxn modelId="{56EA0E2E-D27C-4FE6-8D2A-5BD8E3B02DB3}" type="presOf" srcId="{5E83F1F5-C186-4D9A-900F-C662E1A5E221}" destId="{CB9A1E98-053A-441E-A707-25CD4142D59A}" srcOrd="0" destOrd="1" presId="urn:microsoft.com/office/officeart/2005/8/layout/chevron2"/>
    <dgm:cxn modelId="{3FF61CDF-20C9-40E0-934D-4517992934F0}" srcId="{3B53C51D-260D-4AC6-BF30-17EF45B7C2B6}" destId="{52CD36C5-47D0-4482-91B4-65798300DDAA}" srcOrd="0" destOrd="0" parTransId="{22AF5DD5-5603-43F4-A534-F5CCF2BE1734}" sibTransId="{76A79BBC-B767-421A-9EEF-53E7EEDDC07D}"/>
    <dgm:cxn modelId="{E63962FF-385D-46AF-965C-4B03E4CBE262}" type="presOf" srcId="{787FBB21-3B42-4839-8B2C-D5B9DC41120F}" destId="{F4C6DFFF-4410-4067-A80E-09C28CC6535D}" srcOrd="0" destOrd="0" presId="urn:microsoft.com/office/officeart/2005/8/layout/chevron2"/>
    <dgm:cxn modelId="{BA07D7F0-769F-4621-8763-73D74FB781AF}" type="presOf" srcId="{52CD36C5-47D0-4482-91B4-65798300DDAA}" destId="{CB9A1E98-053A-441E-A707-25CD4142D59A}" srcOrd="0" destOrd="0" presId="urn:microsoft.com/office/officeart/2005/8/layout/chevron2"/>
    <dgm:cxn modelId="{D3B92229-F02E-4B64-8FD7-816A6716F633}" type="presParOf" srcId="{F4C6DFFF-4410-4067-A80E-09C28CC6535D}" destId="{39FCD82F-CE27-4C87-B250-4E5862505233}" srcOrd="0" destOrd="0" presId="urn:microsoft.com/office/officeart/2005/8/layout/chevron2"/>
    <dgm:cxn modelId="{A22EE1D0-F20A-44F2-ACBC-203FE569371B}" type="presParOf" srcId="{39FCD82F-CE27-4C87-B250-4E5862505233}" destId="{A50197CB-B4D3-4EFD-B3CC-6C4DFF94D8CB}" srcOrd="0" destOrd="0" presId="urn:microsoft.com/office/officeart/2005/8/layout/chevron2"/>
    <dgm:cxn modelId="{EA8D46AE-6B5A-4C38-A5C0-5C2408506B35}" type="presParOf" srcId="{39FCD82F-CE27-4C87-B250-4E5862505233}" destId="{CB9A1E98-053A-441E-A707-25CD4142D59A}" srcOrd="1" destOrd="0" presId="urn:microsoft.com/office/officeart/2005/8/layout/chevron2"/>
    <dgm:cxn modelId="{F6D07871-375F-46CD-A7CA-D4001E269785}" type="presParOf" srcId="{F4C6DFFF-4410-4067-A80E-09C28CC6535D}" destId="{144E04E4-A40C-48C7-8AF2-5BA5E682DC81}" srcOrd="1" destOrd="0" presId="urn:microsoft.com/office/officeart/2005/8/layout/chevron2"/>
    <dgm:cxn modelId="{862943F4-88A1-4C67-ADFE-E31DBDD72288}" type="presParOf" srcId="{F4C6DFFF-4410-4067-A80E-09C28CC6535D}" destId="{69FB8249-312E-4B9B-B1E7-8AA8BA667127}" srcOrd="2" destOrd="0" presId="urn:microsoft.com/office/officeart/2005/8/layout/chevron2"/>
    <dgm:cxn modelId="{ADFA28D1-74DE-40F5-9E6F-7C3201196F63}" type="presParOf" srcId="{69FB8249-312E-4B9B-B1E7-8AA8BA667127}" destId="{593DC5F6-01D1-49E0-99A9-0840FDBD764C}" srcOrd="0" destOrd="0" presId="urn:microsoft.com/office/officeart/2005/8/layout/chevron2"/>
    <dgm:cxn modelId="{41504C1F-66B4-4118-9964-701EF9748CAE}" type="presParOf" srcId="{69FB8249-312E-4B9B-B1E7-8AA8BA667127}" destId="{57225967-3A81-4F6A-B7D7-A55F178B6EE0}" srcOrd="1" destOrd="0" presId="urn:microsoft.com/office/officeart/2005/8/layout/chevron2"/>
    <dgm:cxn modelId="{8B3ED69D-60AE-46AE-9BA2-A8223F6E55B4}" type="presParOf" srcId="{F4C6DFFF-4410-4067-A80E-09C28CC6535D}" destId="{0EFF503D-6ECE-45D8-B02D-A4A2A50B4A1A}" srcOrd="3" destOrd="0" presId="urn:microsoft.com/office/officeart/2005/8/layout/chevron2"/>
    <dgm:cxn modelId="{A313DB45-EA8B-4AAF-A1BF-9AFA8B8B2E06}" type="presParOf" srcId="{F4C6DFFF-4410-4067-A80E-09C28CC6535D}" destId="{75706564-16C6-4B26-A5F5-17419EB1F24A}" srcOrd="4" destOrd="0" presId="urn:microsoft.com/office/officeart/2005/8/layout/chevron2"/>
    <dgm:cxn modelId="{AB613FC9-2111-43FF-B567-721535CE4903}" type="presParOf" srcId="{75706564-16C6-4B26-A5F5-17419EB1F24A}" destId="{0174E4A0-A062-4CBC-8261-DA7003DB0B6C}" srcOrd="0" destOrd="0" presId="urn:microsoft.com/office/officeart/2005/8/layout/chevron2"/>
    <dgm:cxn modelId="{28530BF1-6197-4F87-8135-50A32F095D62}" type="presParOf" srcId="{75706564-16C6-4B26-A5F5-17419EB1F24A}" destId="{5BE0597B-B791-42FC-A9EB-07A56BBD9EF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0E090A-962B-4396-8137-F0B261DF8C46}" type="doc">
      <dgm:prSet loTypeId="urn:microsoft.com/office/officeart/2005/8/layout/hProcess4" loCatId="process" qsTypeId="urn:microsoft.com/office/officeart/2005/8/quickstyle/3d2" qsCatId="3D" csTypeId="urn:microsoft.com/office/officeart/2005/8/colors/accent1_2#1" csCatId="accent1" phldr="1"/>
      <dgm:spPr/>
      <dgm:t>
        <a:bodyPr/>
        <a:lstStyle/>
        <a:p>
          <a:endParaRPr lang="en-US"/>
        </a:p>
      </dgm:t>
    </dgm:pt>
    <dgm:pt modelId="{2F6E79E2-B1A7-4CF4-908B-8763B864F6CF}">
      <dgm:prSet phldrT="[Text]" custT="1"/>
      <dgm:spPr/>
      <dgm:t>
        <a:bodyPr/>
        <a:lstStyle/>
        <a:p>
          <a:r>
            <a:rPr lang="en-US" sz="2100" dirty="0" smtClean="0"/>
            <a:t>January</a:t>
          </a:r>
          <a:endParaRPr lang="en-US" sz="2100" dirty="0"/>
        </a:p>
      </dgm:t>
    </dgm:pt>
    <dgm:pt modelId="{4F6C093F-42F1-4714-B03A-C7F4CD47A806}" type="parTrans" cxnId="{6113B525-0F6E-4B01-811D-580BE83F3AF4}">
      <dgm:prSet/>
      <dgm:spPr/>
      <dgm:t>
        <a:bodyPr/>
        <a:lstStyle/>
        <a:p>
          <a:endParaRPr lang="en-US"/>
        </a:p>
      </dgm:t>
    </dgm:pt>
    <dgm:pt modelId="{B88F9A04-0BD2-4C11-8596-02C8483A1C3F}" type="sibTrans" cxnId="{6113B525-0F6E-4B01-811D-580BE83F3AF4}">
      <dgm:prSet/>
      <dgm:spPr>
        <a:solidFill>
          <a:srgbClr val="006699"/>
        </a:solidFill>
      </dgm:spPr>
      <dgm:t>
        <a:bodyPr/>
        <a:lstStyle/>
        <a:p>
          <a:endParaRPr lang="en-US"/>
        </a:p>
      </dgm:t>
    </dgm:pt>
    <dgm:pt modelId="{4BD81994-AA1B-467C-9655-F2081F3A5BEF}">
      <dgm:prSet phldrT="[Text]" custT="1"/>
      <dgm:spPr/>
      <dgm:t>
        <a:bodyPr/>
        <a:lstStyle/>
        <a:p>
          <a:r>
            <a:rPr lang="en-US" sz="2100" dirty="0" smtClean="0"/>
            <a:t>Phase 1</a:t>
          </a:r>
          <a:endParaRPr lang="en-US" sz="2100" dirty="0"/>
        </a:p>
      </dgm:t>
    </dgm:pt>
    <dgm:pt modelId="{EF968A47-190A-4A8A-A6B2-DC102C3C8445}" type="parTrans" cxnId="{8DA77A81-1FBC-4153-8761-3508828032BD}">
      <dgm:prSet/>
      <dgm:spPr/>
      <dgm:t>
        <a:bodyPr/>
        <a:lstStyle/>
        <a:p>
          <a:endParaRPr lang="en-US"/>
        </a:p>
      </dgm:t>
    </dgm:pt>
    <dgm:pt modelId="{85E6E3E2-C984-482A-9B13-6C02AF3BE909}" type="sibTrans" cxnId="{8DA77A81-1FBC-4153-8761-3508828032BD}">
      <dgm:prSet/>
      <dgm:spPr/>
      <dgm:t>
        <a:bodyPr/>
        <a:lstStyle/>
        <a:p>
          <a:endParaRPr lang="en-US"/>
        </a:p>
      </dgm:t>
    </dgm:pt>
    <dgm:pt modelId="{57804991-FA0C-49F5-B9AA-A4538FCBFEC4}">
      <dgm:prSet phldrT="[Text]" custT="1"/>
      <dgm:spPr/>
      <dgm:t>
        <a:bodyPr/>
        <a:lstStyle/>
        <a:p>
          <a:r>
            <a:rPr lang="en-US" sz="2100" dirty="0" smtClean="0"/>
            <a:t>April</a:t>
          </a:r>
          <a:endParaRPr lang="en-US" sz="2100" dirty="0"/>
        </a:p>
      </dgm:t>
    </dgm:pt>
    <dgm:pt modelId="{C167F7FC-F99A-4669-9759-B39B5A1B0351}" type="parTrans" cxnId="{DF1A5151-88BB-428D-B2EA-82FB206CAE00}">
      <dgm:prSet/>
      <dgm:spPr/>
      <dgm:t>
        <a:bodyPr/>
        <a:lstStyle/>
        <a:p>
          <a:endParaRPr lang="en-US"/>
        </a:p>
      </dgm:t>
    </dgm:pt>
    <dgm:pt modelId="{D9185EBD-3AAE-41E1-B58B-AB0014EF5109}" type="sibTrans" cxnId="{DF1A5151-88BB-428D-B2EA-82FB206CAE00}">
      <dgm:prSet/>
      <dgm:spPr>
        <a:solidFill>
          <a:srgbClr val="006699"/>
        </a:solidFill>
      </dgm:spPr>
      <dgm:t>
        <a:bodyPr/>
        <a:lstStyle/>
        <a:p>
          <a:endParaRPr lang="en-US"/>
        </a:p>
      </dgm:t>
    </dgm:pt>
    <dgm:pt modelId="{FEA9724E-B157-4348-B718-C22BE4FA2DE6}">
      <dgm:prSet phldrT="[Text]" custT="1"/>
      <dgm:spPr/>
      <dgm:t>
        <a:bodyPr/>
        <a:lstStyle/>
        <a:p>
          <a:r>
            <a:rPr lang="en-US" sz="2100" dirty="0" smtClean="0"/>
            <a:t>Phase 2</a:t>
          </a:r>
          <a:endParaRPr lang="en-US" sz="2100" dirty="0"/>
        </a:p>
      </dgm:t>
    </dgm:pt>
    <dgm:pt modelId="{79C1CC8C-5FAB-4333-8AED-D1456EADE6A0}" type="parTrans" cxnId="{C04B4099-8484-41C0-B540-483EF4C63257}">
      <dgm:prSet/>
      <dgm:spPr/>
      <dgm:t>
        <a:bodyPr/>
        <a:lstStyle/>
        <a:p>
          <a:endParaRPr lang="en-US"/>
        </a:p>
      </dgm:t>
    </dgm:pt>
    <dgm:pt modelId="{99351B03-C46C-4428-88BB-4D24886A99C4}" type="sibTrans" cxnId="{C04B4099-8484-41C0-B540-483EF4C63257}">
      <dgm:prSet/>
      <dgm:spPr/>
      <dgm:t>
        <a:bodyPr/>
        <a:lstStyle/>
        <a:p>
          <a:endParaRPr lang="en-US"/>
        </a:p>
      </dgm:t>
    </dgm:pt>
    <dgm:pt modelId="{1CBCB421-C173-4D70-BFC0-EBBC90C18128}">
      <dgm:prSet phldrT="[Text]" custT="1"/>
      <dgm:spPr/>
      <dgm:t>
        <a:bodyPr/>
        <a:lstStyle/>
        <a:p>
          <a:r>
            <a:rPr lang="en-US" sz="2100" dirty="0" smtClean="0"/>
            <a:t>August</a:t>
          </a:r>
          <a:endParaRPr lang="en-US" sz="2100" dirty="0"/>
        </a:p>
      </dgm:t>
    </dgm:pt>
    <dgm:pt modelId="{187665E8-E658-439F-8D8E-CB8DE9112950}" type="parTrans" cxnId="{0D73AF68-88B2-48FF-869D-FD55B407A0C7}">
      <dgm:prSet/>
      <dgm:spPr/>
      <dgm:t>
        <a:bodyPr/>
        <a:lstStyle/>
        <a:p>
          <a:endParaRPr lang="en-US"/>
        </a:p>
      </dgm:t>
    </dgm:pt>
    <dgm:pt modelId="{B1659CFD-3901-4C92-BAAF-EA906D17A466}" type="sibTrans" cxnId="{0D73AF68-88B2-48FF-869D-FD55B407A0C7}">
      <dgm:prSet/>
      <dgm:spPr>
        <a:solidFill>
          <a:srgbClr val="006699"/>
        </a:solidFill>
      </dgm:spPr>
      <dgm:t>
        <a:bodyPr/>
        <a:lstStyle/>
        <a:p>
          <a:endParaRPr lang="en-US"/>
        </a:p>
      </dgm:t>
    </dgm:pt>
    <dgm:pt modelId="{13CBA346-2451-406D-80EC-3DC625331579}">
      <dgm:prSet phldrT="[Text]" custT="1"/>
      <dgm:spPr/>
      <dgm:t>
        <a:bodyPr/>
        <a:lstStyle/>
        <a:p>
          <a:r>
            <a:rPr lang="en-US" sz="2100" dirty="0" smtClean="0"/>
            <a:t>Phase 3</a:t>
          </a:r>
          <a:endParaRPr lang="en-US" sz="2100" dirty="0"/>
        </a:p>
      </dgm:t>
    </dgm:pt>
    <dgm:pt modelId="{32971A2F-C2E7-41A9-AB1D-D72C4C432436}" type="parTrans" cxnId="{4DF5048B-99E7-491F-978D-C5361F49A660}">
      <dgm:prSet/>
      <dgm:spPr/>
      <dgm:t>
        <a:bodyPr/>
        <a:lstStyle/>
        <a:p>
          <a:endParaRPr lang="en-US"/>
        </a:p>
      </dgm:t>
    </dgm:pt>
    <dgm:pt modelId="{1871CC43-8363-4101-8521-695CBE751BF6}" type="sibTrans" cxnId="{4DF5048B-99E7-491F-978D-C5361F49A660}">
      <dgm:prSet/>
      <dgm:spPr/>
      <dgm:t>
        <a:bodyPr/>
        <a:lstStyle/>
        <a:p>
          <a:endParaRPr lang="en-US"/>
        </a:p>
      </dgm:t>
    </dgm:pt>
    <dgm:pt modelId="{B173468F-4F89-4D48-A8A2-AD430EB72F0A}">
      <dgm:prSet phldrT="[Text]" custT="1"/>
      <dgm:spPr/>
      <dgm:t>
        <a:bodyPr/>
        <a:lstStyle/>
        <a:p>
          <a:r>
            <a:rPr lang="en-US" sz="2100" dirty="0" smtClean="0"/>
            <a:t>December</a:t>
          </a:r>
          <a:endParaRPr lang="en-US" sz="2100" dirty="0"/>
        </a:p>
      </dgm:t>
    </dgm:pt>
    <dgm:pt modelId="{8567EFCE-7BFE-41CB-982B-F74C692F653E}" type="parTrans" cxnId="{EF19D838-EF2B-4FA9-AF4D-C0BA5EF93B63}">
      <dgm:prSet/>
      <dgm:spPr/>
      <dgm:t>
        <a:bodyPr/>
        <a:lstStyle/>
        <a:p>
          <a:endParaRPr lang="en-US"/>
        </a:p>
      </dgm:t>
    </dgm:pt>
    <dgm:pt modelId="{ABD18C34-3C6B-4933-ABC5-A451F30BEAE0}" type="sibTrans" cxnId="{EF19D838-EF2B-4FA9-AF4D-C0BA5EF93B63}">
      <dgm:prSet/>
      <dgm:spPr/>
      <dgm:t>
        <a:bodyPr/>
        <a:lstStyle/>
        <a:p>
          <a:endParaRPr lang="en-US"/>
        </a:p>
      </dgm:t>
    </dgm:pt>
    <dgm:pt modelId="{4E569F69-5204-4B6C-8BF5-5B87F99B9893}">
      <dgm:prSet phldrT="[Text]" custT="1"/>
      <dgm:spPr/>
      <dgm:t>
        <a:bodyPr/>
        <a:lstStyle/>
        <a:p>
          <a:r>
            <a:rPr lang="en-US" sz="2100" dirty="0" smtClean="0"/>
            <a:t>Phase 4</a:t>
          </a:r>
          <a:endParaRPr lang="en-US" sz="2100" dirty="0"/>
        </a:p>
      </dgm:t>
    </dgm:pt>
    <dgm:pt modelId="{6A7D1E66-D330-4DE4-B9E5-56D81B7572AA}" type="parTrans" cxnId="{72A88958-6FF7-4344-B705-39C89453CFC2}">
      <dgm:prSet/>
      <dgm:spPr/>
      <dgm:t>
        <a:bodyPr/>
        <a:lstStyle/>
        <a:p>
          <a:endParaRPr lang="en-US"/>
        </a:p>
      </dgm:t>
    </dgm:pt>
    <dgm:pt modelId="{C4C1E232-C085-4421-B54B-3171EE47DFB5}" type="sibTrans" cxnId="{72A88958-6FF7-4344-B705-39C89453CFC2}">
      <dgm:prSet/>
      <dgm:spPr/>
      <dgm:t>
        <a:bodyPr/>
        <a:lstStyle/>
        <a:p>
          <a:endParaRPr lang="en-US"/>
        </a:p>
      </dgm:t>
    </dgm:pt>
    <dgm:pt modelId="{8C4663B7-5001-425E-AA13-C15B2E485750}" type="pres">
      <dgm:prSet presAssocID="{9E0E090A-962B-4396-8137-F0B261DF8C46}" presName="Name0" presStyleCnt="0">
        <dgm:presLayoutVars>
          <dgm:dir/>
          <dgm:animLvl val="lvl"/>
          <dgm:resizeHandles val="exact"/>
        </dgm:presLayoutVars>
      </dgm:prSet>
      <dgm:spPr/>
      <dgm:t>
        <a:bodyPr/>
        <a:lstStyle/>
        <a:p>
          <a:endParaRPr lang="en-US"/>
        </a:p>
      </dgm:t>
    </dgm:pt>
    <dgm:pt modelId="{5A0D6C6B-2EE5-45A0-ABD5-05E01CAEE4FA}" type="pres">
      <dgm:prSet presAssocID="{9E0E090A-962B-4396-8137-F0B261DF8C46}" presName="tSp" presStyleCnt="0"/>
      <dgm:spPr/>
    </dgm:pt>
    <dgm:pt modelId="{E268E290-43B9-4279-A44F-0704C2F48973}" type="pres">
      <dgm:prSet presAssocID="{9E0E090A-962B-4396-8137-F0B261DF8C46}" presName="bSp" presStyleCnt="0"/>
      <dgm:spPr/>
    </dgm:pt>
    <dgm:pt modelId="{92B930E6-60CB-4902-8BFF-F1F122211441}" type="pres">
      <dgm:prSet presAssocID="{9E0E090A-962B-4396-8137-F0B261DF8C46}" presName="process" presStyleCnt="0"/>
      <dgm:spPr/>
    </dgm:pt>
    <dgm:pt modelId="{B83E5B50-A48A-490C-BB0F-E5277A4AC511}" type="pres">
      <dgm:prSet presAssocID="{2F6E79E2-B1A7-4CF4-908B-8763B864F6CF}" presName="composite1" presStyleCnt="0"/>
      <dgm:spPr/>
    </dgm:pt>
    <dgm:pt modelId="{29069DC8-CC1B-4424-BD29-30E7ACB7F17D}" type="pres">
      <dgm:prSet presAssocID="{2F6E79E2-B1A7-4CF4-908B-8763B864F6CF}" presName="dummyNode1" presStyleLbl="node1" presStyleIdx="0" presStyleCnt="4"/>
      <dgm:spPr/>
    </dgm:pt>
    <dgm:pt modelId="{15D214C9-D770-4684-9DEE-6D9D02B87751}" type="pres">
      <dgm:prSet presAssocID="{2F6E79E2-B1A7-4CF4-908B-8763B864F6CF}" presName="childNode1" presStyleLbl="bgAcc1" presStyleIdx="0" presStyleCnt="4">
        <dgm:presLayoutVars>
          <dgm:bulletEnabled val="1"/>
        </dgm:presLayoutVars>
      </dgm:prSet>
      <dgm:spPr/>
      <dgm:t>
        <a:bodyPr/>
        <a:lstStyle/>
        <a:p>
          <a:endParaRPr lang="en-US"/>
        </a:p>
      </dgm:t>
    </dgm:pt>
    <dgm:pt modelId="{235242FA-5AB4-400A-B42E-391C9099FFAA}" type="pres">
      <dgm:prSet presAssocID="{2F6E79E2-B1A7-4CF4-908B-8763B864F6CF}" presName="childNode1tx" presStyleLbl="bgAcc1" presStyleIdx="0" presStyleCnt="4">
        <dgm:presLayoutVars>
          <dgm:bulletEnabled val="1"/>
        </dgm:presLayoutVars>
      </dgm:prSet>
      <dgm:spPr/>
      <dgm:t>
        <a:bodyPr/>
        <a:lstStyle/>
        <a:p>
          <a:endParaRPr lang="en-US"/>
        </a:p>
      </dgm:t>
    </dgm:pt>
    <dgm:pt modelId="{E451E704-DF27-4831-A30D-748AB43A2272}" type="pres">
      <dgm:prSet presAssocID="{2F6E79E2-B1A7-4CF4-908B-8763B864F6CF}" presName="parentNode1" presStyleLbl="node1" presStyleIdx="0" presStyleCnt="4">
        <dgm:presLayoutVars>
          <dgm:chMax val="1"/>
          <dgm:bulletEnabled val="1"/>
        </dgm:presLayoutVars>
      </dgm:prSet>
      <dgm:spPr/>
      <dgm:t>
        <a:bodyPr/>
        <a:lstStyle/>
        <a:p>
          <a:endParaRPr lang="en-US"/>
        </a:p>
      </dgm:t>
    </dgm:pt>
    <dgm:pt modelId="{EBD77F35-DA90-4091-B390-C4AF0EC7529A}" type="pres">
      <dgm:prSet presAssocID="{2F6E79E2-B1A7-4CF4-908B-8763B864F6CF}" presName="connSite1" presStyleCnt="0"/>
      <dgm:spPr/>
    </dgm:pt>
    <dgm:pt modelId="{690CCBBF-CC52-4D36-98CE-4AC5BC86AADC}" type="pres">
      <dgm:prSet presAssocID="{B88F9A04-0BD2-4C11-8596-02C8483A1C3F}" presName="Name9" presStyleLbl="sibTrans2D1" presStyleIdx="0" presStyleCnt="3"/>
      <dgm:spPr/>
      <dgm:t>
        <a:bodyPr/>
        <a:lstStyle/>
        <a:p>
          <a:endParaRPr lang="en-US"/>
        </a:p>
      </dgm:t>
    </dgm:pt>
    <dgm:pt modelId="{1CF3F7B2-3C14-48EF-AC0A-E1A2621DDC7D}" type="pres">
      <dgm:prSet presAssocID="{57804991-FA0C-49F5-B9AA-A4538FCBFEC4}" presName="composite2" presStyleCnt="0"/>
      <dgm:spPr/>
    </dgm:pt>
    <dgm:pt modelId="{EF26FB76-96C9-426E-B7F4-971792586BCE}" type="pres">
      <dgm:prSet presAssocID="{57804991-FA0C-49F5-B9AA-A4538FCBFEC4}" presName="dummyNode2" presStyleLbl="node1" presStyleIdx="0" presStyleCnt="4"/>
      <dgm:spPr/>
    </dgm:pt>
    <dgm:pt modelId="{04C28292-1AF1-4299-9B0C-5DE994E518DE}" type="pres">
      <dgm:prSet presAssocID="{57804991-FA0C-49F5-B9AA-A4538FCBFEC4}" presName="childNode2" presStyleLbl="bgAcc1" presStyleIdx="1" presStyleCnt="4">
        <dgm:presLayoutVars>
          <dgm:bulletEnabled val="1"/>
        </dgm:presLayoutVars>
      </dgm:prSet>
      <dgm:spPr/>
      <dgm:t>
        <a:bodyPr/>
        <a:lstStyle/>
        <a:p>
          <a:endParaRPr lang="en-US"/>
        </a:p>
      </dgm:t>
    </dgm:pt>
    <dgm:pt modelId="{22E15C0C-0C2F-4B6E-9AB0-BFB99F8E677F}" type="pres">
      <dgm:prSet presAssocID="{57804991-FA0C-49F5-B9AA-A4538FCBFEC4}" presName="childNode2tx" presStyleLbl="bgAcc1" presStyleIdx="1" presStyleCnt="4">
        <dgm:presLayoutVars>
          <dgm:bulletEnabled val="1"/>
        </dgm:presLayoutVars>
      </dgm:prSet>
      <dgm:spPr/>
      <dgm:t>
        <a:bodyPr/>
        <a:lstStyle/>
        <a:p>
          <a:endParaRPr lang="en-US"/>
        </a:p>
      </dgm:t>
    </dgm:pt>
    <dgm:pt modelId="{3897597C-5FD8-49D7-A948-69242CB0E32C}" type="pres">
      <dgm:prSet presAssocID="{57804991-FA0C-49F5-B9AA-A4538FCBFEC4}" presName="parentNode2" presStyleLbl="node1" presStyleIdx="1" presStyleCnt="4">
        <dgm:presLayoutVars>
          <dgm:chMax val="0"/>
          <dgm:bulletEnabled val="1"/>
        </dgm:presLayoutVars>
      </dgm:prSet>
      <dgm:spPr/>
      <dgm:t>
        <a:bodyPr/>
        <a:lstStyle/>
        <a:p>
          <a:endParaRPr lang="en-US"/>
        </a:p>
      </dgm:t>
    </dgm:pt>
    <dgm:pt modelId="{47276AB6-63F3-4653-BBCF-0413AA1AA3B6}" type="pres">
      <dgm:prSet presAssocID="{57804991-FA0C-49F5-B9AA-A4538FCBFEC4}" presName="connSite2" presStyleCnt="0"/>
      <dgm:spPr/>
    </dgm:pt>
    <dgm:pt modelId="{E120855A-E5EA-484C-B5E6-59C1A2D178D9}" type="pres">
      <dgm:prSet presAssocID="{D9185EBD-3AAE-41E1-B58B-AB0014EF5109}" presName="Name18" presStyleLbl="sibTrans2D1" presStyleIdx="1" presStyleCnt="3"/>
      <dgm:spPr/>
      <dgm:t>
        <a:bodyPr/>
        <a:lstStyle/>
        <a:p>
          <a:endParaRPr lang="en-US"/>
        </a:p>
      </dgm:t>
    </dgm:pt>
    <dgm:pt modelId="{49BBD669-17C2-434A-8CF9-EF06F8E59B97}" type="pres">
      <dgm:prSet presAssocID="{1CBCB421-C173-4D70-BFC0-EBBC90C18128}" presName="composite1" presStyleCnt="0"/>
      <dgm:spPr/>
    </dgm:pt>
    <dgm:pt modelId="{0299573D-1CBD-40A6-94D6-C7BF1658E0D0}" type="pres">
      <dgm:prSet presAssocID="{1CBCB421-C173-4D70-BFC0-EBBC90C18128}" presName="dummyNode1" presStyleLbl="node1" presStyleIdx="1" presStyleCnt="4"/>
      <dgm:spPr/>
    </dgm:pt>
    <dgm:pt modelId="{C11A3E86-B620-485F-AE1D-C303AA171122}" type="pres">
      <dgm:prSet presAssocID="{1CBCB421-C173-4D70-BFC0-EBBC90C18128}" presName="childNode1" presStyleLbl="bgAcc1" presStyleIdx="2" presStyleCnt="4">
        <dgm:presLayoutVars>
          <dgm:bulletEnabled val="1"/>
        </dgm:presLayoutVars>
      </dgm:prSet>
      <dgm:spPr/>
      <dgm:t>
        <a:bodyPr/>
        <a:lstStyle/>
        <a:p>
          <a:endParaRPr lang="en-US"/>
        </a:p>
      </dgm:t>
    </dgm:pt>
    <dgm:pt modelId="{6805484C-5537-4104-9BE2-AA9DD1B584EE}" type="pres">
      <dgm:prSet presAssocID="{1CBCB421-C173-4D70-BFC0-EBBC90C18128}" presName="childNode1tx" presStyleLbl="bgAcc1" presStyleIdx="2" presStyleCnt="4">
        <dgm:presLayoutVars>
          <dgm:bulletEnabled val="1"/>
        </dgm:presLayoutVars>
      </dgm:prSet>
      <dgm:spPr/>
      <dgm:t>
        <a:bodyPr/>
        <a:lstStyle/>
        <a:p>
          <a:endParaRPr lang="en-US"/>
        </a:p>
      </dgm:t>
    </dgm:pt>
    <dgm:pt modelId="{EDB10C2B-64E0-4885-B7A0-D2D1F0E88E80}" type="pres">
      <dgm:prSet presAssocID="{1CBCB421-C173-4D70-BFC0-EBBC90C18128}" presName="parentNode1" presStyleLbl="node1" presStyleIdx="2" presStyleCnt="4">
        <dgm:presLayoutVars>
          <dgm:chMax val="1"/>
          <dgm:bulletEnabled val="1"/>
        </dgm:presLayoutVars>
      </dgm:prSet>
      <dgm:spPr/>
      <dgm:t>
        <a:bodyPr/>
        <a:lstStyle/>
        <a:p>
          <a:endParaRPr lang="en-US"/>
        </a:p>
      </dgm:t>
    </dgm:pt>
    <dgm:pt modelId="{0C3F5ACB-0EC7-4412-AB18-DEF69AD834E1}" type="pres">
      <dgm:prSet presAssocID="{1CBCB421-C173-4D70-BFC0-EBBC90C18128}" presName="connSite1" presStyleCnt="0"/>
      <dgm:spPr/>
    </dgm:pt>
    <dgm:pt modelId="{CAF608BE-4042-4F3E-9328-4966500DC8A5}" type="pres">
      <dgm:prSet presAssocID="{B1659CFD-3901-4C92-BAAF-EA906D17A466}" presName="Name9" presStyleLbl="sibTrans2D1" presStyleIdx="2" presStyleCnt="3"/>
      <dgm:spPr/>
      <dgm:t>
        <a:bodyPr/>
        <a:lstStyle/>
        <a:p>
          <a:endParaRPr lang="en-US"/>
        </a:p>
      </dgm:t>
    </dgm:pt>
    <dgm:pt modelId="{7496A4A3-1A63-4785-B917-BB4DFAA3D86B}" type="pres">
      <dgm:prSet presAssocID="{B173468F-4F89-4D48-A8A2-AD430EB72F0A}" presName="composite2" presStyleCnt="0"/>
      <dgm:spPr/>
    </dgm:pt>
    <dgm:pt modelId="{0EE70810-A92D-4685-8644-772CB6B19602}" type="pres">
      <dgm:prSet presAssocID="{B173468F-4F89-4D48-A8A2-AD430EB72F0A}" presName="dummyNode2" presStyleLbl="node1" presStyleIdx="2" presStyleCnt="4"/>
      <dgm:spPr/>
    </dgm:pt>
    <dgm:pt modelId="{FAC4F432-D1B1-4011-9B93-B50725495BFD}" type="pres">
      <dgm:prSet presAssocID="{B173468F-4F89-4D48-A8A2-AD430EB72F0A}" presName="childNode2" presStyleLbl="bgAcc1" presStyleIdx="3" presStyleCnt="4">
        <dgm:presLayoutVars>
          <dgm:bulletEnabled val="1"/>
        </dgm:presLayoutVars>
      </dgm:prSet>
      <dgm:spPr/>
      <dgm:t>
        <a:bodyPr/>
        <a:lstStyle/>
        <a:p>
          <a:endParaRPr lang="en-US"/>
        </a:p>
      </dgm:t>
    </dgm:pt>
    <dgm:pt modelId="{91FF6107-E209-449D-AF04-4CB0099931AF}" type="pres">
      <dgm:prSet presAssocID="{B173468F-4F89-4D48-A8A2-AD430EB72F0A}" presName="childNode2tx" presStyleLbl="bgAcc1" presStyleIdx="3" presStyleCnt="4">
        <dgm:presLayoutVars>
          <dgm:bulletEnabled val="1"/>
        </dgm:presLayoutVars>
      </dgm:prSet>
      <dgm:spPr/>
      <dgm:t>
        <a:bodyPr/>
        <a:lstStyle/>
        <a:p>
          <a:endParaRPr lang="en-US"/>
        </a:p>
      </dgm:t>
    </dgm:pt>
    <dgm:pt modelId="{A5588C5B-43BF-42A7-BF12-5DA13702E291}" type="pres">
      <dgm:prSet presAssocID="{B173468F-4F89-4D48-A8A2-AD430EB72F0A}" presName="parentNode2" presStyleLbl="node1" presStyleIdx="3" presStyleCnt="4">
        <dgm:presLayoutVars>
          <dgm:chMax val="0"/>
          <dgm:bulletEnabled val="1"/>
        </dgm:presLayoutVars>
      </dgm:prSet>
      <dgm:spPr/>
      <dgm:t>
        <a:bodyPr/>
        <a:lstStyle/>
        <a:p>
          <a:endParaRPr lang="en-US"/>
        </a:p>
      </dgm:t>
    </dgm:pt>
    <dgm:pt modelId="{EFD609AB-EF7C-4D9A-8725-5EF364DB6F1E}" type="pres">
      <dgm:prSet presAssocID="{B173468F-4F89-4D48-A8A2-AD430EB72F0A}" presName="connSite2" presStyleCnt="0"/>
      <dgm:spPr/>
    </dgm:pt>
  </dgm:ptLst>
  <dgm:cxnLst>
    <dgm:cxn modelId="{F979F71C-D229-4175-9997-8B3123A65060}" type="presOf" srcId="{4BD81994-AA1B-467C-9655-F2081F3A5BEF}" destId="{235242FA-5AB4-400A-B42E-391C9099FFAA}" srcOrd="1" destOrd="0" presId="urn:microsoft.com/office/officeart/2005/8/layout/hProcess4"/>
    <dgm:cxn modelId="{84D0433F-762D-4739-AC48-11B8674FF339}" type="presOf" srcId="{1CBCB421-C173-4D70-BFC0-EBBC90C18128}" destId="{EDB10C2B-64E0-4885-B7A0-D2D1F0E88E80}" srcOrd="0" destOrd="0" presId="urn:microsoft.com/office/officeart/2005/8/layout/hProcess4"/>
    <dgm:cxn modelId="{622DCF70-86CC-4B75-8DE8-F1B6FC445703}" type="presOf" srcId="{4E569F69-5204-4B6C-8BF5-5B87F99B9893}" destId="{91FF6107-E209-449D-AF04-4CB0099931AF}" srcOrd="1" destOrd="0" presId="urn:microsoft.com/office/officeart/2005/8/layout/hProcess4"/>
    <dgm:cxn modelId="{6113B525-0F6E-4B01-811D-580BE83F3AF4}" srcId="{9E0E090A-962B-4396-8137-F0B261DF8C46}" destId="{2F6E79E2-B1A7-4CF4-908B-8763B864F6CF}" srcOrd="0" destOrd="0" parTransId="{4F6C093F-42F1-4714-B03A-C7F4CD47A806}" sibTransId="{B88F9A04-0BD2-4C11-8596-02C8483A1C3F}"/>
    <dgm:cxn modelId="{DF1A5151-88BB-428D-B2EA-82FB206CAE00}" srcId="{9E0E090A-962B-4396-8137-F0B261DF8C46}" destId="{57804991-FA0C-49F5-B9AA-A4538FCBFEC4}" srcOrd="1" destOrd="0" parTransId="{C167F7FC-F99A-4669-9759-B39B5A1B0351}" sibTransId="{D9185EBD-3AAE-41E1-B58B-AB0014EF5109}"/>
    <dgm:cxn modelId="{8DA77A81-1FBC-4153-8761-3508828032BD}" srcId="{2F6E79E2-B1A7-4CF4-908B-8763B864F6CF}" destId="{4BD81994-AA1B-467C-9655-F2081F3A5BEF}" srcOrd="0" destOrd="0" parTransId="{EF968A47-190A-4A8A-A6B2-DC102C3C8445}" sibTransId="{85E6E3E2-C984-482A-9B13-6C02AF3BE909}"/>
    <dgm:cxn modelId="{4DF5048B-99E7-491F-978D-C5361F49A660}" srcId="{1CBCB421-C173-4D70-BFC0-EBBC90C18128}" destId="{13CBA346-2451-406D-80EC-3DC625331579}" srcOrd="0" destOrd="0" parTransId="{32971A2F-C2E7-41A9-AB1D-D72C4C432436}" sibTransId="{1871CC43-8363-4101-8521-695CBE751BF6}"/>
    <dgm:cxn modelId="{7CE34892-0293-47CC-8BA8-8E61044D7EA6}" type="presOf" srcId="{FEA9724E-B157-4348-B718-C22BE4FA2DE6}" destId="{04C28292-1AF1-4299-9B0C-5DE994E518DE}" srcOrd="0" destOrd="0" presId="urn:microsoft.com/office/officeart/2005/8/layout/hProcess4"/>
    <dgm:cxn modelId="{EF19D838-EF2B-4FA9-AF4D-C0BA5EF93B63}" srcId="{9E0E090A-962B-4396-8137-F0B261DF8C46}" destId="{B173468F-4F89-4D48-A8A2-AD430EB72F0A}" srcOrd="3" destOrd="0" parTransId="{8567EFCE-7BFE-41CB-982B-F74C692F653E}" sibTransId="{ABD18C34-3C6B-4933-ABC5-A451F30BEAE0}"/>
    <dgm:cxn modelId="{D579F2DC-DD33-4D50-B4BE-C4904F04603F}" type="presOf" srcId="{4BD81994-AA1B-467C-9655-F2081F3A5BEF}" destId="{15D214C9-D770-4684-9DEE-6D9D02B87751}" srcOrd="0" destOrd="0" presId="urn:microsoft.com/office/officeart/2005/8/layout/hProcess4"/>
    <dgm:cxn modelId="{0D73AF68-88B2-48FF-869D-FD55B407A0C7}" srcId="{9E0E090A-962B-4396-8137-F0B261DF8C46}" destId="{1CBCB421-C173-4D70-BFC0-EBBC90C18128}" srcOrd="2" destOrd="0" parTransId="{187665E8-E658-439F-8D8E-CB8DE9112950}" sibTransId="{B1659CFD-3901-4C92-BAAF-EA906D17A466}"/>
    <dgm:cxn modelId="{FB1C7505-40F8-4328-BA0B-EF731FA1CF19}" type="presOf" srcId="{4E569F69-5204-4B6C-8BF5-5B87F99B9893}" destId="{FAC4F432-D1B1-4011-9B93-B50725495BFD}" srcOrd="0" destOrd="0" presId="urn:microsoft.com/office/officeart/2005/8/layout/hProcess4"/>
    <dgm:cxn modelId="{2AC57974-665B-4B59-AFFA-62927272C203}" type="presOf" srcId="{2F6E79E2-B1A7-4CF4-908B-8763B864F6CF}" destId="{E451E704-DF27-4831-A30D-748AB43A2272}" srcOrd="0" destOrd="0" presId="urn:microsoft.com/office/officeart/2005/8/layout/hProcess4"/>
    <dgm:cxn modelId="{07A1DE9A-92D2-4EC9-AB0A-38322310FEB1}" type="presOf" srcId="{9E0E090A-962B-4396-8137-F0B261DF8C46}" destId="{8C4663B7-5001-425E-AA13-C15B2E485750}" srcOrd="0" destOrd="0" presId="urn:microsoft.com/office/officeart/2005/8/layout/hProcess4"/>
    <dgm:cxn modelId="{72A88958-6FF7-4344-B705-39C89453CFC2}" srcId="{B173468F-4F89-4D48-A8A2-AD430EB72F0A}" destId="{4E569F69-5204-4B6C-8BF5-5B87F99B9893}" srcOrd="0" destOrd="0" parTransId="{6A7D1E66-D330-4DE4-B9E5-56D81B7572AA}" sibTransId="{C4C1E232-C085-4421-B54B-3171EE47DFB5}"/>
    <dgm:cxn modelId="{11F1C869-409C-4851-A0DD-C054FCFE5FD2}" type="presOf" srcId="{D9185EBD-3AAE-41E1-B58B-AB0014EF5109}" destId="{E120855A-E5EA-484C-B5E6-59C1A2D178D9}" srcOrd="0" destOrd="0" presId="urn:microsoft.com/office/officeart/2005/8/layout/hProcess4"/>
    <dgm:cxn modelId="{F19F4CAB-6AE9-44E9-B8B1-6E200FF2DF1E}" type="presOf" srcId="{13CBA346-2451-406D-80EC-3DC625331579}" destId="{6805484C-5537-4104-9BE2-AA9DD1B584EE}" srcOrd="1" destOrd="0" presId="urn:microsoft.com/office/officeart/2005/8/layout/hProcess4"/>
    <dgm:cxn modelId="{C04B4099-8484-41C0-B540-483EF4C63257}" srcId="{57804991-FA0C-49F5-B9AA-A4538FCBFEC4}" destId="{FEA9724E-B157-4348-B718-C22BE4FA2DE6}" srcOrd="0" destOrd="0" parTransId="{79C1CC8C-5FAB-4333-8AED-D1456EADE6A0}" sibTransId="{99351B03-C46C-4428-88BB-4D24886A99C4}"/>
    <dgm:cxn modelId="{EAE050BC-4077-490D-B3FE-A3BBFEB60471}" type="presOf" srcId="{13CBA346-2451-406D-80EC-3DC625331579}" destId="{C11A3E86-B620-485F-AE1D-C303AA171122}" srcOrd="0" destOrd="0" presId="urn:microsoft.com/office/officeart/2005/8/layout/hProcess4"/>
    <dgm:cxn modelId="{2592B016-D714-456E-9483-4E976AB413D6}" type="presOf" srcId="{B173468F-4F89-4D48-A8A2-AD430EB72F0A}" destId="{A5588C5B-43BF-42A7-BF12-5DA13702E291}" srcOrd="0" destOrd="0" presId="urn:microsoft.com/office/officeart/2005/8/layout/hProcess4"/>
    <dgm:cxn modelId="{F7969181-B3FD-483E-91D6-DD10628970B3}" type="presOf" srcId="{B1659CFD-3901-4C92-BAAF-EA906D17A466}" destId="{CAF608BE-4042-4F3E-9328-4966500DC8A5}" srcOrd="0" destOrd="0" presId="urn:microsoft.com/office/officeart/2005/8/layout/hProcess4"/>
    <dgm:cxn modelId="{6A27E327-F55D-4A7E-B3B9-3194D7656C5F}" type="presOf" srcId="{FEA9724E-B157-4348-B718-C22BE4FA2DE6}" destId="{22E15C0C-0C2F-4B6E-9AB0-BFB99F8E677F}" srcOrd="1" destOrd="0" presId="urn:microsoft.com/office/officeart/2005/8/layout/hProcess4"/>
    <dgm:cxn modelId="{1A541996-A4C9-4A9B-B008-4B5E91C583F1}" type="presOf" srcId="{B88F9A04-0BD2-4C11-8596-02C8483A1C3F}" destId="{690CCBBF-CC52-4D36-98CE-4AC5BC86AADC}" srcOrd="0" destOrd="0" presId="urn:microsoft.com/office/officeart/2005/8/layout/hProcess4"/>
    <dgm:cxn modelId="{2E6A4E23-2D3A-4420-A2CE-0803E1BBF19C}" type="presOf" srcId="{57804991-FA0C-49F5-B9AA-A4538FCBFEC4}" destId="{3897597C-5FD8-49D7-A948-69242CB0E32C}" srcOrd="0" destOrd="0" presId="urn:microsoft.com/office/officeart/2005/8/layout/hProcess4"/>
    <dgm:cxn modelId="{8C014027-2379-4361-87FE-92B82BFF5E64}" type="presParOf" srcId="{8C4663B7-5001-425E-AA13-C15B2E485750}" destId="{5A0D6C6B-2EE5-45A0-ABD5-05E01CAEE4FA}" srcOrd="0" destOrd="0" presId="urn:microsoft.com/office/officeart/2005/8/layout/hProcess4"/>
    <dgm:cxn modelId="{CFB54B65-CB0E-4ABF-B62A-470DF61F80DA}" type="presParOf" srcId="{8C4663B7-5001-425E-AA13-C15B2E485750}" destId="{E268E290-43B9-4279-A44F-0704C2F48973}" srcOrd="1" destOrd="0" presId="urn:microsoft.com/office/officeart/2005/8/layout/hProcess4"/>
    <dgm:cxn modelId="{88C06578-7CAE-4326-9DF0-68942F16A963}" type="presParOf" srcId="{8C4663B7-5001-425E-AA13-C15B2E485750}" destId="{92B930E6-60CB-4902-8BFF-F1F122211441}" srcOrd="2" destOrd="0" presId="urn:microsoft.com/office/officeart/2005/8/layout/hProcess4"/>
    <dgm:cxn modelId="{07572AC6-DD02-4B89-B3F6-C75645DE6BAB}" type="presParOf" srcId="{92B930E6-60CB-4902-8BFF-F1F122211441}" destId="{B83E5B50-A48A-490C-BB0F-E5277A4AC511}" srcOrd="0" destOrd="0" presId="urn:microsoft.com/office/officeart/2005/8/layout/hProcess4"/>
    <dgm:cxn modelId="{F9A6BE66-CC02-4EFD-8E70-5536872A550F}" type="presParOf" srcId="{B83E5B50-A48A-490C-BB0F-E5277A4AC511}" destId="{29069DC8-CC1B-4424-BD29-30E7ACB7F17D}" srcOrd="0" destOrd="0" presId="urn:microsoft.com/office/officeart/2005/8/layout/hProcess4"/>
    <dgm:cxn modelId="{14E818AE-6F2B-423F-86D8-28479817D910}" type="presParOf" srcId="{B83E5B50-A48A-490C-BB0F-E5277A4AC511}" destId="{15D214C9-D770-4684-9DEE-6D9D02B87751}" srcOrd="1" destOrd="0" presId="urn:microsoft.com/office/officeart/2005/8/layout/hProcess4"/>
    <dgm:cxn modelId="{457425EF-EFFE-4910-B4AC-B9F3BD17BD6F}" type="presParOf" srcId="{B83E5B50-A48A-490C-BB0F-E5277A4AC511}" destId="{235242FA-5AB4-400A-B42E-391C9099FFAA}" srcOrd="2" destOrd="0" presId="urn:microsoft.com/office/officeart/2005/8/layout/hProcess4"/>
    <dgm:cxn modelId="{FFC1B2AD-2B65-40EE-BEF7-E0D0D2F7041A}" type="presParOf" srcId="{B83E5B50-A48A-490C-BB0F-E5277A4AC511}" destId="{E451E704-DF27-4831-A30D-748AB43A2272}" srcOrd="3" destOrd="0" presId="urn:microsoft.com/office/officeart/2005/8/layout/hProcess4"/>
    <dgm:cxn modelId="{55A37D42-BD41-4C36-9214-5CCE0B9D0130}" type="presParOf" srcId="{B83E5B50-A48A-490C-BB0F-E5277A4AC511}" destId="{EBD77F35-DA90-4091-B390-C4AF0EC7529A}" srcOrd="4" destOrd="0" presId="urn:microsoft.com/office/officeart/2005/8/layout/hProcess4"/>
    <dgm:cxn modelId="{CEE76DC7-12F4-4718-9272-24CCB8AF13A5}" type="presParOf" srcId="{92B930E6-60CB-4902-8BFF-F1F122211441}" destId="{690CCBBF-CC52-4D36-98CE-4AC5BC86AADC}" srcOrd="1" destOrd="0" presId="urn:microsoft.com/office/officeart/2005/8/layout/hProcess4"/>
    <dgm:cxn modelId="{99F5DEEF-1393-4BCD-9F53-9C18105FE53F}" type="presParOf" srcId="{92B930E6-60CB-4902-8BFF-F1F122211441}" destId="{1CF3F7B2-3C14-48EF-AC0A-E1A2621DDC7D}" srcOrd="2" destOrd="0" presId="urn:microsoft.com/office/officeart/2005/8/layout/hProcess4"/>
    <dgm:cxn modelId="{D63FA1F7-C3DE-41DC-BB1D-C44DBC09CFC2}" type="presParOf" srcId="{1CF3F7B2-3C14-48EF-AC0A-E1A2621DDC7D}" destId="{EF26FB76-96C9-426E-B7F4-971792586BCE}" srcOrd="0" destOrd="0" presId="urn:microsoft.com/office/officeart/2005/8/layout/hProcess4"/>
    <dgm:cxn modelId="{E543987D-E53B-4BC8-A6E8-EF861763C93B}" type="presParOf" srcId="{1CF3F7B2-3C14-48EF-AC0A-E1A2621DDC7D}" destId="{04C28292-1AF1-4299-9B0C-5DE994E518DE}" srcOrd="1" destOrd="0" presId="urn:microsoft.com/office/officeart/2005/8/layout/hProcess4"/>
    <dgm:cxn modelId="{F46D3482-1E2F-4A9F-AF3C-2999654FF345}" type="presParOf" srcId="{1CF3F7B2-3C14-48EF-AC0A-E1A2621DDC7D}" destId="{22E15C0C-0C2F-4B6E-9AB0-BFB99F8E677F}" srcOrd="2" destOrd="0" presId="urn:microsoft.com/office/officeart/2005/8/layout/hProcess4"/>
    <dgm:cxn modelId="{A110A01A-5A75-4D03-B7FA-8F04B82766EB}" type="presParOf" srcId="{1CF3F7B2-3C14-48EF-AC0A-E1A2621DDC7D}" destId="{3897597C-5FD8-49D7-A948-69242CB0E32C}" srcOrd="3" destOrd="0" presId="urn:microsoft.com/office/officeart/2005/8/layout/hProcess4"/>
    <dgm:cxn modelId="{9D8B89EC-C3BA-4D4E-B44B-01CDEAD8CFE3}" type="presParOf" srcId="{1CF3F7B2-3C14-48EF-AC0A-E1A2621DDC7D}" destId="{47276AB6-63F3-4653-BBCF-0413AA1AA3B6}" srcOrd="4" destOrd="0" presId="urn:microsoft.com/office/officeart/2005/8/layout/hProcess4"/>
    <dgm:cxn modelId="{4EDD5F4C-A407-4499-8C02-F78D69AC445D}" type="presParOf" srcId="{92B930E6-60CB-4902-8BFF-F1F122211441}" destId="{E120855A-E5EA-484C-B5E6-59C1A2D178D9}" srcOrd="3" destOrd="0" presId="urn:microsoft.com/office/officeart/2005/8/layout/hProcess4"/>
    <dgm:cxn modelId="{21206361-4C86-47ED-B0B6-6C10873FA936}" type="presParOf" srcId="{92B930E6-60CB-4902-8BFF-F1F122211441}" destId="{49BBD669-17C2-434A-8CF9-EF06F8E59B97}" srcOrd="4" destOrd="0" presId="urn:microsoft.com/office/officeart/2005/8/layout/hProcess4"/>
    <dgm:cxn modelId="{F71287C7-4316-47C6-A894-8533E99007CA}" type="presParOf" srcId="{49BBD669-17C2-434A-8CF9-EF06F8E59B97}" destId="{0299573D-1CBD-40A6-94D6-C7BF1658E0D0}" srcOrd="0" destOrd="0" presId="urn:microsoft.com/office/officeart/2005/8/layout/hProcess4"/>
    <dgm:cxn modelId="{4693DB6C-C562-482C-A70D-CDCC82548C8B}" type="presParOf" srcId="{49BBD669-17C2-434A-8CF9-EF06F8E59B97}" destId="{C11A3E86-B620-485F-AE1D-C303AA171122}" srcOrd="1" destOrd="0" presId="urn:microsoft.com/office/officeart/2005/8/layout/hProcess4"/>
    <dgm:cxn modelId="{08995D28-E382-42E6-8011-EFF91B75D4D3}" type="presParOf" srcId="{49BBD669-17C2-434A-8CF9-EF06F8E59B97}" destId="{6805484C-5537-4104-9BE2-AA9DD1B584EE}" srcOrd="2" destOrd="0" presId="urn:microsoft.com/office/officeart/2005/8/layout/hProcess4"/>
    <dgm:cxn modelId="{9574ED9F-D262-4D03-B3D0-8A4BF0824FC0}" type="presParOf" srcId="{49BBD669-17C2-434A-8CF9-EF06F8E59B97}" destId="{EDB10C2B-64E0-4885-B7A0-D2D1F0E88E80}" srcOrd="3" destOrd="0" presId="urn:microsoft.com/office/officeart/2005/8/layout/hProcess4"/>
    <dgm:cxn modelId="{35AE4EC5-F0D4-4EA6-B371-BB8B2D77D9EA}" type="presParOf" srcId="{49BBD669-17C2-434A-8CF9-EF06F8E59B97}" destId="{0C3F5ACB-0EC7-4412-AB18-DEF69AD834E1}" srcOrd="4" destOrd="0" presId="urn:microsoft.com/office/officeart/2005/8/layout/hProcess4"/>
    <dgm:cxn modelId="{EA8BD5B3-00C6-4B3E-9447-A178ABCB60CE}" type="presParOf" srcId="{92B930E6-60CB-4902-8BFF-F1F122211441}" destId="{CAF608BE-4042-4F3E-9328-4966500DC8A5}" srcOrd="5" destOrd="0" presId="urn:microsoft.com/office/officeart/2005/8/layout/hProcess4"/>
    <dgm:cxn modelId="{353072BE-2C7D-442B-B3EF-7D3BE45C8946}" type="presParOf" srcId="{92B930E6-60CB-4902-8BFF-F1F122211441}" destId="{7496A4A3-1A63-4785-B917-BB4DFAA3D86B}" srcOrd="6" destOrd="0" presId="urn:microsoft.com/office/officeart/2005/8/layout/hProcess4"/>
    <dgm:cxn modelId="{95B5A552-A78C-4222-A9A6-DB9D91A998F9}" type="presParOf" srcId="{7496A4A3-1A63-4785-B917-BB4DFAA3D86B}" destId="{0EE70810-A92D-4685-8644-772CB6B19602}" srcOrd="0" destOrd="0" presId="urn:microsoft.com/office/officeart/2005/8/layout/hProcess4"/>
    <dgm:cxn modelId="{CAC448AC-807B-4DC0-A079-08C9646C3911}" type="presParOf" srcId="{7496A4A3-1A63-4785-B917-BB4DFAA3D86B}" destId="{FAC4F432-D1B1-4011-9B93-B50725495BFD}" srcOrd="1" destOrd="0" presId="urn:microsoft.com/office/officeart/2005/8/layout/hProcess4"/>
    <dgm:cxn modelId="{BEC7E42F-2DD2-4FB0-A931-7C023E5F7051}" type="presParOf" srcId="{7496A4A3-1A63-4785-B917-BB4DFAA3D86B}" destId="{91FF6107-E209-449D-AF04-4CB0099931AF}" srcOrd="2" destOrd="0" presId="urn:microsoft.com/office/officeart/2005/8/layout/hProcess4"/>
    <dgm:cxn modelId="{E619A1AD-CDF3-465C-AB80-4EEF62C7B4A4}" type="presParOf" srcId="{7496A4A3-1A63-4785-B917-BB4DFAA3D86B}" destId="{A5588C5B-43BF-42A7-BF12-5DA13702E291}" srcOrd="3" destOrd="0" presId="urn:microsoft.com/office/officeart/2005/8/layout/hProcess4"/>
    <dgm:cxn modelId="{2D77572B-5147-41AB-B96C-811930F1C8B1}" type="presParOf" srcId="{7496A4A3-1A63-4785-B917-BB4DFAA3D86B}" destId="{EFD609AB-EF7C-4D9A-8725-5EF364DB6F1E}"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4719" cy="465932"/>
          </a:xfrm>
          <a:prstGeom prst="rect">
            <a:avLst/>
          </a:prstGeom>
          <a:noFill/>
          <a:ln w="9525">
            <a:noFill/>
            <a:miter lim="800000"/>
            <a:headEnd/>
            <a:tailEnd/>
          </a:ln>
          <a:effectLst/>
        </p:spPr>
        <p:txBody>
          <a:bodyPr vert="horz" wrap="square" lIns="93335" tIns="46669" rIns="93335" bIns="46669" numCol="1" anchor="t" anchorCtr="0" compatLnSpc="1">
            <a:prstTxWarp prst="textNoShape">
              <a:avLst/>
            </a:prstTxWarp>
          </a:bodyPr>
          <a:lstStyle>
            <a:lvl1pPr algn="l" defTabSz="933676">
              <a:defRPr sz="1200">
                <a:cs typeface="+mn-cs"/>
              </a:defRPr>
            </a:lvl1pPr>
          </a:lstStyle>
          <a:p>
            <a:pPr>
              <a:defRPr/>
            </a:pPr>
            <a:endParaRPr lang="en-US"/>
          </a:p>
        </p:txBody>
      </p:sp>
      <p:sp>
        <p:nvSpPr>
          <p:cNvPr id="16387" name="Rectangle 3"/>
          <p:cNvSpPr>
            <a:spLocks noGrp="1" noChangeArrowheads="1"/>
          </p:cNvSpPr>
          <p:nvPr>
            <p:ph type="dt" sz="quarter" idx="1"/>
          </p:nvPr>
        </p:nvSpPr>
        <p:spPr bwMode="auto">
          <a:xfrm>
            <a:off x="3979931" y="0"/>
            <a:ext cx="3044719" cy="465932"/>
          </a:xfrm>
          <a:prstGeom prst="rect">
            <a:avLst/>
          </a:prstGeom>
          <a:noFill/>
          <a:ln w="9525">
            <a:noFill/>
            <a:miter lim="800000"/>
            <a:headEnd/>
            <a:tailEnd/>
          </a:ln>
          <a:effectLst/>
        </p:spPr>
        <p:txBody>
          <a:bodyPr vert="horz" wrap="square" lIns="93335" tIns="46669" rIns="93335" bIns="46669" numCol="1" anchor="t" anchorCtr="0" compatLnSpc="1">
            <a:prstTxWarp prst="textNoShape">
              <a:avLst/>
            </a:prstTxWarp>
          </a:bodyPr>
          <a:lstStyle>
            <a:lvl1pPr algn="r" defTabSz="933676">
              <a:defRPr sz="120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44753"/>
            <a:ext cx="3044719" cy="465932"/>
          </a:xfrm>
          <a:prstGeom prst="rect">
            <a:avLst/>
          </a:prstGeom>
          <a:noFill/>
          <a:ln w="9525">
            <a:noFill/>
            <a:miter lim="800000"/>
            <a:headEnd/>
            <a:tailEnd/>
          </a:ln>
          <a:effectLst/>
        </p:spPr>
        <p:txBody>
          <a:bodyPr vert="horz" wrap="square" lIns="93335" tIns="46669" rIns="93335" bIns="46669" numCol="1" anchor="b" anchorCtr="0" compatLnSpc="1">
            <a:prstTxWarp prst="textNoShape">
              <a:avLst/>
            </a:prstTxWarp>
          </a:bodyPr>
          <a:lstStyle>
            <a:lvl1pPr algn="l" defTabSz="933676">
              <a:defRPr sz="120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9931" y="8844753"/>
            <a:ext cx="3044719" cy="465932"/>
          </a:xfrm>
          <a:prstGeom prst="rect">
            <a:avLst/>
          </a:prstGeom>
          <a:noFill/>
          <a:ln w="9525">
            <a:noFill/>
            <a:miter lim="800000"/>
            <a:headEnd/>
            <a:tailEnd/>
          </a:ln>
          <a:effectLst/>
        </p:spPr>
        <p:txBody>
          <a:bodyPr vert="horz" wrap="square" lIns="93335" tIns="46669" rIns="93335" bIns="46669" numCol="1" anchor="b" anchorCtr="0" compatLnSpc="1">
            <a:prstTxWarp prst="textNoShape">
              <a:avLst/>
            </a:prstTxWarp>
          </a:bodyPr>
          <a:lstStyle>
            <a:lvl1pPr algn="r" defTabSz="933676">
              <a:defRPr sz="1200">
                <a:cs typeface="+mn-cs"/>
              </a:defRPr>
            </a:lvl1pPr>
          </a:lstStyle>
          <a:p>
            <a:pPr>
              <a:defRPr/>
            </a:pPr>
            <a:fld id="{178661CC-8AC5-4789-B828-4C5F9E8ADAA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44719" cy="465932"/>
          </a:xfrm>
          <a:prstGeom prst="rect">
            <a:avLst/>
          </a:prstGeom>
          <a:noFill/>
          <a:ln w="9525">
            <a:noFill/>
            <a:miter lim="800000"/>
            <a:headEnd/>
            <a:tailEnd/>
          </a:ln>
          <a:effectLst/>
        </p:spPr>
        <p:txBody>
          <a:bodyPr vert="horz" wrap="square" lIns="93335" tIns="46669" rIns="93335" bIns="46669" numCol="1" anchor="t" anchorCtr="0" compatLnSpc="1">
            <a:prstTxWarp prst="textNoShape">
              <a:avLst/>
            </a:prstTxWarp>
          </a:bodyPr>
          <a:lstStyle>
            <a:lvl1pPr algn="l" defTabSz="933676">
              <a:defRPr sz="1200">
                <a:cs typeface="+mn-cs"/>
              </a:defRPr>
            </a:lvl1pPr>
          </a:lstStyle>
          <a:p>
            <a:pPr>
              <a:defRPr/>
            </a:pPr>
            <a:endParaRPr lang="en-US"/>
          </a:p>
        </p:txBody>
      </p:sp>
      <p:sp>
        <p:nvSpPr>
          <p:cNvPr id="15363" name="Rectangle 3"/>
          <p:cNvSpPr>
            <a:spLocks noGrp="1" noChangeArrowheads="1"/>
          </p:cNvSpPr>
          <p:nvPr>
            <p:ph type="dt" idx="1"/>
          </p:nvPr>
        </p:nvSpPr>
        <p:spPr bwMode="auto">
          <a:xfrm>
            <a:off x="3979931" y="0"/>
            <a:ext cx="3044719" cy="465932"/>
          </a:xfrm>
          <a:prstGeom prst="rect">
            <a:avLst/>
          </a:prstGeom>
          <a:noFill/>
          <a:ln w="9525">
            <a:noFill/>
            <a:miter lim="800000"/>
            <a:headEnd/>
            <a:tailEnd/>
          </a:ln>
          <a:effectLst/>
        </p:spPr>
        <p:txBody>
          <a:bodyPr vert="horz" wrap="square" lIns="93335" tIns="46669" rIns="93335" bIns="46669" numCol="1" anchor="t" anchorCtr="0" compatLnSpc="1">
            <a:prstTxWarp prst="textNoShape">
              <a:avLst/>
            </a:prstTxWarp>
          </a:bodyPr>
          <a:lstStyle>
            <a:lvl1pPr algn="r" defTabSz="933676">
              <a:defRPr sz="120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2628" y="4423967"/>
            <a:ext cx="5621020" cy="4190206"/>
          </a:xfrm>
          <a:prstGeom prst="rect">
            <a:avLst/>
          </a:prstGeom>
          <a:noFill/>
          <a:ln w="9525">
            <a:noFill/>
            <a:miter lim="800000"/>
            <a:headEnd/>
            <a:tailEnd/>
          </a:ln>
          <a:effectLst/>
        </p:spPr>
        <p:txBody>
          <a:bodyPr vert="horz" wrap="square" lIns="93335" tIns="46669" rIns="93335" bIns="466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44753"/>
            <a:ext cx="3044719" cy="465932"/>
          </a:xfrm>
          <a:prstGeom prst="rect">
            <a:avLst/>
          </a:prstGeom>
          <a:noFill/>
          <a:ln w="9525">
            <a:noFill/>
            <a:miter lim="800000"/>
            <a:headEnd/>
            <a:tailEnd/>
          </a:ln>
          <a:effectLst/>
        </p:spPr>
        <p:txBody>
          <a:bodyPr vert="horz" wrap="square" lIns="93335" tIns="46669" rIns="93335" bIns="46669" numCol="1" anchor="b" anchorCtr="0" compatLnSpc="1">
            <a:prstTxWarp prst="textNoShape">
              <a:avLst/>
            </a:prstTxWarp>
          </a:bodyPr>
          <a:lstStyle>
            <a:lvl1pPr algn="l" defTabSz="933676">
              <a:defRPr sz="1200">
                <a:cs typeface="+mn-cs"/>
              </a:defRPr>
            </a:lvl1pPr>
          </a:lstStyle>
          <a:p>
            <a:pPr>
              <a:defRPr/>
            </a:pPr>
            <a:endParaRPr lang="en-US"/>
          </a:p>
        </p:txBody>
      </p:sp>
      <p:sp>
        <p:nvSpPr>
          <p:cNvPr id="15367" name="Rectangle 7"/>
          <p:cNvSpPr>
            <a:spLocks noGrp="1" noChangeArrowheads="1"/>
          </p:cNvSpPr>
          <p:nvPr>
            <p:ph type="sldNum" sz="quarter" idx="5"/>
          </p:nvPr>
        </p:nvSpPr>
        <p:spPr bwMode="auto">
          <a:xfrm>
            <a:off x="3979931" y="8844753"/>
            <a:ext cx="3044719" cy="465932"/>
          </a:xfrm>
          <a:prstGeom prst="rect">
            <a:avLst/>
          </a:prstGeom>
          <a:noFill/>
          <a:ln w="9525">
            <a:noFill/>
            <a:miter lim="800000"/>
            <a:headEnd/>
            <a:tailEnd/>
          </a:ln>
          <a:effectLst/>
        </p:spPr>
        <p:txBody>
          <a:bodyPr vert="horz" wrap="square" lIns="93335" tIns="46669" rIns="93335" bIns="46669" numCol="1" anchor="b" anchorCtr="0" compatLnSpc="1">
            <a:prstTxWarp prst="textNoShape">
              <a:avLst/>
            </a:prstTxWarp>
          </a:bodyPr>
          <a:lstStyle>
            <a:lvl1pPr algn="r" defTabSz="933676">
              <a:defRPr sz="1200">
                <a:cs typeface="+mn-cs"/>
              </a:defRPr>
            </a:lvl1pPr>
          </a:lstStyle>
          <a:p>
            <a:pPr>
              <a:defRPr/>
            </a:pPr>
            <a:fld id="{914FCAEB-485E-43D4-B067-5FAD4E63564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pPr defTabSz="932641"/>
            <a:fld id="{70461EAA-A5E4-4C51-ABDF-B7F3D91E6182}" type="slidenum">
              <a:rPr lang="en-US" smtClean="0">
                <a:cs typeface="Arial" charset="0"/>
              </a:rPr>
              <a:pPr defTabSz="932641"/>
              <a:t>1</a:t>
            </a:fld>
            <a:endParaRPr lang="en-US" dirty="0"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pPr defTabSz="932641"/>
            <a:fld id="{910DC14B-107E-4D15-BD81-F70E2334C3FB}" type="slidenum">
              <a:rPr lang="en-US" smtClean="0">
                <a:cs typeface="Arial" charset="0"/>
              </a:rPr>
              <a:pPr defTabSz="932641"/>
              <a:t>13</a:t>
            </a:fld>
            <a:endParaRPr lang="en-US" dirty="0" smtClean="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pPr defTabSz="932641"/>
            <a:fld id="{1AFFBA4B-870C-470D-8808-602B8B854D81}" type="slidenum">
              <a:rPr lang="en-US" smtClean="0">
                <a:cs typeface="Arial" charset="0"/>
              </a:rPr>
              <a:pPr defTabSz="932641"/>
              <a:t>14</a:t>
            </a:fld>
            <a:endParaRPr lang="en-US" dirty="0" smtClean="0">
              <a:cs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pPr defTabSz="932641"/>
            <a:fld id="{44329CC5-D30F-47AA-AA3E-54838DDD6FE7}" type="slidenum">
              <a:rPr lang="en-US" smtClean="0">
                <a:cs typeface="Arial" charset="0"/>
              </a:rPr>
              <a:pPr defTabSz="932641"/>
              <a:t>15</a:t>
            </a:fld>
            <a:endParaRPr lang="en-US" dirty="0" smtClean="0">
              <a:cs typeface="Arial"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pPr defTabSz="932641"/>
            <a:fld id="{0597C994-CFB1-4A98-8CBB-39319AE99B07}" type="slidenum">
              <a:rPr lang="en-US" smtClean="0">
                <a:cs typeface="Arial" charset="0"/>
              </a:rPr>
              <a:pPr defTabSz="932641"/>
              <a:t>16</a:t>
            </a:fld>
            <a:endParaRPr lang="en-US" dirty="0" smtClean="0">
              <a:cs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64A80779-3690-4B7D-AE3E-96D05918DA45}" type="slidenum">
              <a:rPr lang="en-US" sz="1200"/>
              <a:pPr algn="r" defTabSz="932641"/>
              <a:t>17</a:t>
            </a:fld>
            <a:endParaRPr lang="en-US" sz="1200" dirty="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pPr defTabSz="932641"/>
            <a:fld id="{BB947839-420F-435C-BF17-BE95E45BCEE5}" type="slidenum">
              <a:rPr lang="en-US" smtClean="0">
                <a:cs typeface="Arial" charset="0"/>
              </a:rPr>
              <a:pPr defTabSz="932641"/>
              <a:t>18</a:t>
            </a:fld>
            <a:endParaRPr lang="en-US" dirty="0" smtClean="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87E1A20-A16A-48EC-B3D1-FAFF3B754C44}" type="slidenum">
              <a:rPr lang="en-US" sz="1200"/>
              <a:pPr algn="r" defTabSz="932641"/>
              <a:t>19</a:t>
            </a:fld>
            <a:endParaRPr lang="en-US" sz="1200" dirty="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pPr defTabSz="932641"/>
            <a:fld id="{F7B38ABA-EF7C-4D7B-A988-36D9E7C33E9E}" type="slidenum">
              <a:rPr lang="en-US" smtClean="0">
                <a:cs typeface="Arial" charset="0"/>
              </a:rPr>
              <a:pPr defTabSz="932641"/>
              <a:t>20</a:t>
            </a:fld>
            <a:endParaRPr lang="en-US" dirty="0" smtClean="0">
              <a:cs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FDE25A8F-9023-4E83-BE35-4A3141A6EC5B}" type="slidenum">
              <a:rPr lang="en-US" sz="1200"/>
              <a:pPr algn="r" defTabSz="932641"/>
              <a:t>21</a:t>
            </a:fld>
            <a:endParaRPr lang="en-US" sz="1200"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B11799BF-81AC-4967-A8A0-53A356C1AC73}" type="slidenum">
              <a:rPr lang="en-US" sz="1200"/>
              <a:pPr algn="r" defTabSz="932641"/>
              <a:t>22</a:t>
            </a:fld>
            <a:endParaRPr lang="en-US" sz="1200" dirty="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pPr defTabSz="932641"/>
            <a:fld id="{E767E079-7DF7-4BEB-9E80-D6806536CA29}" type="slidenum">
              <a:rPr lang="en-US" smtClean="0">
                <a:cs typeface="Arial" charset="0"/>
              </a:rPr>
              <a:pPr defTabSz="932641"/>
              <a:t>2</a:t>
            </a:fld>
            <a:endParaRPr lang="en-US" dirty="0" smtClean="0">
              <a:cs typeface="Arial" charset="0"/>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0805A061-1BF6-4E1D-91D1-216EE18FC4F2}" type="slidenum">
              <a:rPr lang="en-US" sz="1200"/>
              <a:pPr algn="r" defTabSz="932641"/>
              <a:t>23</a:t>
            </a:fld>
            <a:endParaRPr lang="en-US" sz="1200" dirty="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24</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25</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26</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27</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28</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29</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30</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31</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87E1A20-A16A-48EC-B3D1-FAFF3B754C44}" type="slidenum">
              <a:rPr lang="en-US" sz="1200"/>
              <a:pPr algn="r" defTabSz="932641"/>
              <a:t>32</a:t>
            </a:fld>
            <a:endParaRPr lang="en-US" sz="1200" dirty="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pPr defTabSz="932641"/>
            <a:fld id="{2133B9D0-188E-4F70-9789-B3A233E218E5}" type="slidenum">
              <a:rPr lang="en-US" smtClean="0">
                <a:cs typeface="Arial" charset="0"/>
              </a:rPr>
              <a:pPr defTabSz="932641"/>
              <a:t>3</a:t>
            </a:fld>
            <a:endParaRPr lang="en-US" dirty="0" smtClean="0">
              <a:cs typeface="Arial"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3335" tIns="46669" rIns="93335" bIns="46669" anchor="b"/>
          <a:lstStyle/>
          <a:p>
            <a:pPr algn="r" defTabSz="932641"/>
            <a:fld id="{879A935E-E8A8-41B8-8743-72269B7F7022}" type="slidenum">
              <a:rPr lang="en-US" sz="1200"/>
              <a:pPr algn="r" defTabSz="932641"/>
              <a:t>33</a:t>
            </a:fld>
            <a:endParaRPr 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979931" y="8844753"/>
            <a:ext cx="3044719" cy="465932"/>
          </a:xfrm>
          <a:prstGeom prst="rect">
            <a:avLst/>
          </a:prstGeom>
          <a:noFill/>
          <a:ln w="9525">
            <a:noFill/>
            <a:miter lim="800000"/>
            <a:headEnd/>
            <a:tailEnd/>
          </a:ln>
        </p:spPr>
        <p:txBody>
          <a:bodyPr lIns="92429" tIns="46214" rIns="92429" bIns="46214" anchor="b"/>
          <a:lstStyle/>
          <a:p>
            <a:pPr algn="r"/>
            <a:fld id="{CE472E3F-2A07-4705-B255-57B814A5C574}" type="slidenum">
              <a:rPr lang="en-US" sz="1200"/>
              <a:pPr algn="r"/>
              <a:t>4</a:t>
            </a:fld>
            <a:endParaRPr lang="en-US" sz="1200" dirty="0"/>
          </a:p>
        </p:txBody>
      </p:sp>
      <p:sp>
        <p:nvSpPr>
          <p:cNvPr id="25602" name="Rectangle 2"/>
          <p:cNvSpPr>
            <a:spLocks noGrp="1" noRot="1" noChangeAspect="1" noChangeArrowheads="1" noTextEdit="1"/>
          </p:cNvSpPr>
          <p:nvPr>
            <p:ph type="sldImg"/>
          </p:nvPr>
        </p:nvSpPr>
        <p:spPr>
          <a:xfrm>
            <a:off x="1190625" y="701675"/>
            <a:ext cx="4652963" cy="3489325"/>
          </a:xfrm>
          <a:ln/>
        </p:spPr>
      </p:sp>
      <p:sp>
        <p:nvSpPr>
          <p:cNvPr id="25603" name="Rectangle 3"/>
          <p:cNvSpPr>
            <a:spLocks noGrp="1" noChangeArrowheads="1"/>
          </p:cNvSpPr>
          <p:nvPr>
            <p:ph type="body" idx="1"/>
          </p:nvPr>
        </p:nvSpPr>
        <p:spPr>
          <a:xfrm>
            <a:off x="938465" y="4423967"/>
            <a:ext cx="5149349" cy="4187026"/>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pPr defTabSz="932641"/>
            <a:fld id="{E9D0E063-5C50-496D-A5C6-A4D40C118455}" type="slidenum">
              <a:rPr lang="en-US" smtClean="0">
                <a:cs typeface="Arial" charset="0"/>
              </a:rPr>
              <a:pPr defTabSz="932641"/>
              <a:t>8</a:t>
            </a:fld>
            <a:endParaRPr lang="en-US" dirty="0" smtClean="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pPr defTabSz="932641"/>
            <a:fld id="{3DFB53FF-3E18-45B4-A3DF-8969566B1E5F}" type="slidenum">
              <a:rPr lang="en-US" smtClean="0">
                <a:cs typeface="Arial" charset="0"/>
              </a:rPr>
              <a:pPr defTabSz="932641"/>
              <a:t>9</a:t>
            </a:fld>
            <a:endParaRPr lang="en-US" dirty="0"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pPr defTabSz="932641"/>
            <a:fld id="{51F9194F-2D0D-4565-A3A5-2D941DE35C8C}" type="slidenum">
              <a:rPr lang="en-US" smtClean="0">
                <a:cs typeface="Arial" charset="0"/>
              </a:rPr>
              <a:pPr defTabSz="932641"/>
              <a:t>10</a:t>
            </a:fld>
            <a:endParaRPr lang="en-US" dirty="0" smtClean="0">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pPr defTabSz="932641"/>
            <a:fld id="{5B974F4A-B00E-4FF8-ACB3-5F1929D5A37E}" type="slidenum">
              <a:rPr lang="en-US" smtClean="0">
                <a:cs typeface="Arial" charset="0"/>
              </a:rPr>
              <a:pPr defTabSz="932641"/>
              <a:t>11</a:t>
            </a:fld>
            <a:endParaRPr lang="en-US" dirty="0" smtClean="0">
              <a:cs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pPr defTabSz="932641"/>
            <a:fld id="{4CBDDF70-9141-4C59-953D-55C0D5D6CECC}" type="slidenum">
              <a:rPr lang="en-US" smtClean="0">
                <a:cs typeface="Arial" charset="0"/>
              </a:rPr>
              <a:pPr defTabSz="932641"/>
              <a:t>12</a:t>
            </a:fld>
            <a:endParaRPr lang="en-US" dirty="0" smtClean="0">
              <a:cs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black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 Box 12"/>
          <p:cNvSpPr txBox="1">
            <a:spLocks noChangeArrowheads="1"/>
          </p:cNvSpPr>
          <p:nvPr/>
        </p:nvSpPr>
        <p:spPr bwMode="white">
          <a:xfrm>
            <a:off x="6934200" y="6507163"/>
            <a:ext cx="1920875" cy="198437"/>
          </a:xfrm>
          <a:prstGeom prst="rect">
            <a:avLst/>
          </a:prstGeom>
          <a:noFill/>
          <a:ln w="9525">
            <a:noFill/>
            <a:miter lim="800000"/>
            <a:headEnd/>
            <a:tailEnd/>
          </a:ln>
          <a:effectLst/>
        </p:spPr>
        <p:txBody>
          <a:bodyPr wrap="none">
            <a:spAutoFit/>
          </a:bodyPr>
          <a:lstStyle/>
          <a:p>
            <a:pPr>
              <a:defRPr/>
            </a:pPr>
            <a:r>
              <a:rPr lang="en-US" sz="700" dirty="0">
                <a:solidFill>
                  <a:schemeClr val="bg1"/>
                </a:solidFill>
                <a:latin typeface="Palatino Linotype" pitchFamily="18" charset="0"/>
                <a:cs typeface="+mn-cs"/>
              </a:rPr>
              <a:t>Copyright © 2011 GRS – All rights reserved.</a:t>
            </a:r>
          </a:p>
        </p:txBody>
      </p:sp>
      <p:sp>
        <p:nvSpPr>
          <p:cNvPr id="3074" name="Rectangle 2"/>
          <p:cNvSpPr>
            <a:spLocks noGrp="1" noChangeArrowheads="1"/>
          </p:cNvSpPr>
          <p:nvPr>
            <p:ph type="ctrTitle"/>
          </p:nvPr>
        </p:nvSpPr>
        <p:spPr bwMode="gray">
          <a:xfrm>
            <a:off x="3581400" y="1981200"/>
            <a:ext cx="5105400" cy="1470025"/>
          </a:xfrm>
        </p:spPr>
        <p:txBody>
          <a:bodyPr/>
          <a:lstStyle>
            <a:lvl1pPr>
              <a:defRPr>
                <a:solidFill>
                  <a:srgbClr val="FF9900"/>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bwMode="gray">
          <a:xfrm>
            <a:off x="3505200" y="3886200"/>
            <a:ext cx="5181600" cy="1752600"/>
          </a:xfrm>
        </p:spPr>
        <p:txBody>
          <a:bodyPr/>
          <a:lstStyle>
            <a:lvl1pPr marL="0" indent="0">
              <a:buFont typeface="Wingdings 2" pitchFamily="18" charset="2"/>
              <a:buNone/>
              <a:defRPr sz="2800">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354E7E27-DEB2-40FD-9166-5648894203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684E4ED9-5B86-4E82-86CE-C23A9E9E613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6B2DFDF6-B138-4984-BB52-026795A7F8D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7A2EF689-D552-4552-9926-71F4D92A1DC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AE14C073-0765-49DC-ABF4-750E285A782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3DB9337F-BB36-4C34-9F26-482A8671E48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C472594E-7B96-401B-92D8-6CAF384D86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0431F4C2-B49C-4837-88E5-288069371DC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434AC3AD-37FB-49A9-B8A3-0E2A708DC79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aphicFrame>
        <p:nvGraphicFramePr>
          <p:cNvPr id="3" name="Diagram 3"/>
          <p:cNvGraphicFramePr/>
          <p:nvPr userDrawn="1"/>
        </p:nvGraphicFramePr>
        <p:xfrm>
          <a:off x="1371600" y="2133600"/>
          <a:ext cx="6324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2"/>
          <p:cNvSpPr>
            <a:spLocks noGrp="1"/>
          </p:cNvSpPr>
          <p:nvPr>
            <p:ph type="sldNum" sz="quarter" idx="10"/>
          </p:nvPr>
        </p:nvSpPr>
        <p:spPr/>
        <p:txBody>
          <a:bodyPr/>
          <a:lstStyle>
            <a:lvl1pPr>
              <a:defRPr/>
            </a:lvl1pPr>
          </a:lstStyle>
          <a:p>
            <a:pPr>
              <a:defRPr/>
            </a:pPr>
            <a:fld id="{8DF79427-26E5-4F76-95AE-CAA804A827F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graphicFrame>
        <p:nvGraphicFramePr>
          <p:cNvPr id="3" name="Content Placeholder 3"/>
          <p:cNvGraphicFramePr>
            <a:graphicFrameLocks/>
          </p:cNvGraphicFramePr>
          <p:nvPr userDrawn="1"/>
        </p:nvGraphicFramePr>
        <p:xfrm>
          <a:off x="914399" y="1981199"/>
          <a:ext cx="7891463" cy="4117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2"/>
          <p:cNvSpPr>
            <a:spLocks noGrp="1"/>
          </p:cNvSpPr>
          <p:nvPr>
            <p:ph type="sldNum" sz="quarter" idx="10"/>
          </p:nvPr>
        </p:nvSpPr>
        <p:spPr/>
        <p:txBody>
          <a:bodyPr/>
          <a:lstStyle>
            <a:lvl1pPr>
              <a:defRPr/>
            </a:lvl1pPr>
          </a:lstStyle>
          <a:p>
            <a:pPr>
              <a:defRPr/>
            </a:pPr>
            <a:fld id="{C5F10D35-655C-4B3F-ADFB-C5171978C48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grpSp>
        <p:nvGrpSpPr>
          <p:cNvPr id="3" name="Group 3"/>
          <p:cNvGrpSpPr>
            <a:grpSpLocks/>
          </p:cNvGrpSpPr>
          <p:nvPr userDrawn="1"/>
        </p:nvGrpSpPr>
        <p:grpSpPr bwMode="auto">
          <a:xfrm>
            <a:off x="838200" y="1371600"/>
            <a:ext cx="7264400" cy="4629150"/>
            <a:chOff x="838200" y="1371609"/>
            <a:chExt cx="7264400" cy="4629141"/>
          </a:xfrm>
        </p:grpSpPr>
        <p:grpSp>
          <p:nvGrpSpPr>
            <p:cNvPr id="4" name="Group 164"/>
            <p:cNvGrpSpPr>
              <a:grpSpLocks/>
            </p:cNvGrpSpPr>
            <p:nvPr/>
          </p:nvGrpSpPr>
          <p:grpSpPr bwMode="auto">
            <a:xfrm>
              <a:off x="838200" y="5008697"/>
              <a:ext cx="2309002" cy="992048"/>
              <a:chOff x="431800" y="4806950"/>
              <a:chExt cx="2640013" cy="1270000"/>
            </a:xfrm>
          </p:grpSpPr>
          <p:sp>
            <p:nvSpPr>
              <p:cNvPr id="144" name="Cube 9"/>
              <p:cNvSpPr>
                <a:spLocks noChangeArrowheads="1"/>
              </p:cNvSpPr>
              <p:nvPr/>
            </p:nvSpPr>
            <p:spPr bwMode="auto">
              <a:xfrm flipH="1">
                <a:off x="431800" y="5054719"/>
                <a:ext cx="2639125" cy="1022237"/>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sp>
            <p:nvSpPr>
              <p:cNvPr id="145" name="Cube 12"/>
              <p:cNvSpPr>
                <a:spLocks noChangeArrowheads="1"/>
              </p:cNvSpPr>
              <p:nvPr/>
            </p:nvSpPr>
            <p:spPr bwMode="auto">
              <a:xfrm flipH="1">
                <a:off x="431800" y="4806781"/>
                <a:ext cx="2639125" cy="375971"/>
              </a:xfrm>
              <a:prstGeom prst="cube">
                <a:avLst>
                  <a:gd name="adj" fmla="val 34384"/>
                </a:avLst>
              </a:prstGeom>
              <a:gradFill rotWithShape="1">
                <a:gsLst>
                  <a:gs pos="0">
                    <a:srgbClr val="007776"/>
                  </a:gs>
                  <a:gs pos="50000">
                    <a:srgbClr val="00DEDC"/>
                  </a:gs>
                  <a:gs pos="100000">
                    <a:srgbClr val="007776"/>
                  </a:gs>
                </a:gsLst>
                <a:lin ang="5400000"/>
              </a:gradFill>
              <a:ln w="9525">
                <a:solidFill>
                  <a:srgbClr val="007776"/>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grpSp>
        <p:grpSp>
          <p:nvGrpSpPr>
            <p:cNvPr id="5" name="Group 166"/>
            <p:cNvGrpSpPr>
              <a:grpSpLocks/>
            </p:cNvGrpSpPr>
            <p:nvPr/>
          </p:nvGrpSpPr>
          <p:grpSpPr bwMode="auto">
            <a:xfrm>
              <a:off x="3316594" y="5008697"/>
              <a:ext cx="2307613" cy="992048"/>
              <a:chOff x="3265488" y="4806950"/>
              <a:chExt cx="2638425" cy="1270000"/>
            </a:xfrm>
          </p:grpSpPr>
          <p:sp>
            <p:nvSpPr>
              <p:cNvPr id="142" name="Cube 10"/>
              <p:cNvSpPr>
                <a:spLocks noChangeArrowheads="1"/>
              </p:cNvSpPr>
              <p:nvPr/>
            </p:nvSpPr>
            <p:spPr bwMode="auto">
              <a:xfrm flipH="1">
                <a:off x="3265138" y="5054719"/>
                <a:ext cx="2639125" cy="1022237"/>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sp>
            <p:nvSpPr>
              <p:cNvPr id="143" name="Cube 13"/>
              <p:cNvSpPr>
                <a:spLocks noChangeArrowheads="1"/>
              </p:cNvSpPr>
              <p:nvPr/>
            </p:nvSpPr>
            <p:spPr bwMode="auto">
              <a:xfrm flipH="1">
                <a:off x="3265138" y="4806781"/>
                <a:ext cx="2639125" cy="375971"/>
              </a:xfrm>
              <a:prstGeom prst="cube">
                <a:avLst>
                  <a:gd name="adj" fmla="val 34384"/>
                </a:avLst>
              </a:prstGeom>
              <a:gradFill rotWithShape="1">
                <a:gsLst>
                  <a:gs pos="0">
                    <a:srgbClr val="007776"/>
                  </a:gs>
                  <a:gs pos="50000">
                    <a:srgbClr val="00DEDC"/>
                  </a:gs>
                  <a:gs pos="100000">
                    <a:srgbClr val="007776"/>
                  </a:gs>
                </a:gsLst>
                <a:lin ang="5400000"/>
              </a:gradFill>
              <a:ln w="9525">
                <a:solidFill>
                  <a:srgbClr val="007776"/>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grpSp>
        <p:grpSp>
          <p:nvGrpSpPr>
            <p:cNvPr id="6" name="Group 168"/>
            <p:cNvGrpSpPr>
              <a:grpSpLocks/>
            </p:cNvGrpSpPr>
            <p:nvPr/>
          </p:nvGrpSpPr>
          <p:grpSpPr bwMode="auto">
            <a:xfrm>
              <a:off x="5793599" y="5008697"/>
              <a:ext cx="2309001" cy="992048"/>
              <a:chOff x="6097588" y="4806950"/>
              <a:chExt cx="2640012" cy="1270000"/>
            </a:xfrm>
          </p:grpSpPr>
          <p:sp>
            <p:nvSpPr>
              <p:cNvPr id="140" name="Cube 11"/>
              <p:cNvSpPr>
                <a:spLocks noChangeArrowheads="1"/>
              </p:cNvSpPr>
              <p:nvPr/>
            </p:nvSpPr>
            <p:spPr bwMode="auto">
              <a:xfrm flipH="1">
                <a:off x="6098475" y="5054719"/>
                <a:ext cx="2639125" cy="1022237"/>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sp>
            <p:nvSpPr>
              <p:cNvPr id="141" name="Cube 14"/>
              <p:cNvSpPr>
                <a:spLocks noChangeArrowheads="1"/>
              </p:cNvSpPr>
              <p:nvPr/>
            </p:nvSpPr>
            <p:spPr bwMode="auto">
              <a:xfrm flipH="1">
                <a:off x="6098475" y="4806781"/>
                <a:ext cx="2639125" cy="375971"/>
              </a:xfrm>
              <a:prstGeom prst="cube">
                <a:avLst>
                  <a:gd name="adj" fmla="val 34384"/>
                </a:avLst>
              </a:prstGeom>
              <a:gradFill rotWithShape="1">
                <a:gsLst>
                  <a:gs pos="0">
                    <a:srgbClr val="007776"/>
                  </a:gs>
                  <a:gs pos="50000">
                    <a:srgbClr val="00DEDC"/>
                  </a:gs>
                  <a:gs pos="100000">
                    <a:srgbClr val="007776"/>
                  </a:gs>
                </a:gsLst>
                <a:lin ang="5400000"/>
              </a:gradFill>
              <a:ln w="9525">
                <a:solidFill>
                  <a:srgbClr val="007776"/>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grpSp>
        <p:grpSp>
          <p:nvGrpSpPr>
            <p:cNvPr id="7" name="Group 162"/>
            <p:cNvGrpSpPr>
              <a:grpSpLocks/>
            </p:cNvGrpSpPr>
            <p:nvPr/>
          </p:nvGrpSpPr>
          <p:grpSpPr bwMode="auto">
            <a:xfrm>
              <a:off x="1992007" y="3795920"/>
              <a:ext cx="2309001" cy="990810"/>
              <a:chOff x="1751013" y="3254375"/>
              <a:chExt cx="2640012" cy="1268413"/>
            </a:xfrm>
          </p:grpSpPr>
          <p:sp>
            <p:nvSpPr>
              <p:cNvPr id="138" name="Cube 3"/>
              <p:cNvSpPr>
                <a:spLocks noChangeArrowheads="1"/>
              </p:cNvSpPr>
              <p:nvPr/>
            </p:nvSpPr>
            <p:spPr bwMode="auto">
              <a:xfrm flipH="1">
                <a:off x="1751363" y="3502053"/>
                <a:ext cx="2639125" cy="1020204"/>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sp>
            <p:nvSpPr>
              <p:cNvPr id="139" name="Cube 6"/>
              <p:cNvSpPr>
                <a:spLocks noChangeArrowheads="1"/>
              </p:cNvSpPr>
              <p:nvPr/>
            </p:nvSpPr>
            <p:spPr bwMode="auto">
              <a:xfrm flipH="1">
                <a:off x="1751363" y="3254115"/>
                <a:ext cx="2639125" cy="375971"/>
              </a:xfrm>
              <a:prstGeom prst="cube">
                <a:avLst>
                  <a:gd name="adj" fmla="val 34384"/>
                </a:avLst>
              </a:prstGeom>
              <a:gradFill rotWithShape="1">
                <a:gsLst>
                  <a:gs pos="0">
                    <a:srgbClr val="002060"/>
                  </a:gs>
                  <a:gs pos="50000">
                    <a:srgbClr val="70ECF7"/>
                  </a:gs>
                  <a:gs pos="100000">
                    <a:srgbClr val="002060"/>
                  </a:gs>
                </a:gsLst>
                <a:lin ang="5400000"/>
              </a:gradFill>
              <a:ln w="9525">
                <a:solidFill>
                  <a:srgbClr val="176FA2"/>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grpSp>
        <p:grpSp>
          <p:nvGrpSpPr>
            <p:cNvPr id="8" name="Group 160"/>
            <p:cNvGrpSpPr>
              <a:grpSpLocks/>
            </p:cNvGrpSpPr>
            <p:nvPr/>
          </p:nvGrpSpPr>
          <p:grpSpPr bwMode="auto">
            <a:xfrm>
              <a:off x="4470400" y="3795920"/>
              <a:ext cx="2309002" cy="990810"/>
              <a:chOff x="4584700" y="3254375"/>
              <a:chExt cx="2640013" cy="1268413"/>
            </a:xfrm>
          </p:grpSpPr>
          <p:sp>
            <p:nvSpPr>
              <p:cNvPr id="136" name="Cube 4"/>
              <p:cNvSpPr>
                <a:spLocks noChangeArrowheads="1"/>
              </p:cNvSpPr>
              <p:nvPr/>
            </p:nvSpPr>
            <p:spPr bwMode="auto">
              <a:xfrm flipH="1">
                <a:off x="4584700" y="3502053"/>
                <a:ext cx="2639125" cy="1020204"/>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sp>
            <p:nvSpPr>
              <p:cNvPr id="137" name="Cube 7"/>
              <p:cNvSpPr>
                <a:spLocks noChangeArrowheads="1"/>
              </p:cNvSpPr>
              <p:nvPr/>
            </p:nvSpPr>
            <p:spPr bwMode="auto">
              <a:xfrm flipH="1">
                <a:off x="4584700" y="3254115"/>
                <a:ext cx="2639125" cy="375971"/>
              </a:xfrm>
              <a:prstGeom prst="cube">
                <a:avLst>
                  <a:gd name="adj" fmla="val 34384"/>
                </a:avLst>
              </a:prstGeom>
              <a:gradFill rotWithShape="1">
                <a:gsLst>
                  <a:gs pos="0">
                    <a:srgbClr val="002060"/>
                  </a:gs>
                  <a:gs pos="50000">
                    <a:srgbClr val="70ECF7"/>
                  </a:gs>
                  <a:gs pos="100000">
                    <a:srgbClr val="002060"/>
                  </a:gs>
                </a:gsLst>
                <a:lin ang="5400000"/>
              </a:gradFill>
              <a:ln w="9525">
                <a:solidFill>
                  <a:srgbClr val="176FA2"/>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grpSp>
        <p:grpSp>
          <p:nvGrpSpPr>
            <p:cNvPr id="9" name="Group 158"/>
            <p:cNvGrpSpPr>
              <a:grpSpLocks/>
            </p:cNvGrpSpPr>
            <p:nvPr/>
          </p:nvGrpSpPr>
          <p:grpSpPr bwMode="auto">
            <a:xfrm>
              <a:off x="3090275" y="2579420"/>
              <a:ext cx="2307613" cy="990809"/>
              <a:chOff x="3006332" y="1697038"/>
              <a:chExt cx="2638425" cy="1268412"/>
            </a:xfrm>
          </p:grpSpPr>
          <p:sp>
            <p:nvSpPr>
              <p:cNvPr id="134" name="Cube 5"/>
              <p:cNvSpPr>
                <a:spLocks noChangeArrowheads="1"/>
              </p:cNvSpPr>
              <p:nvPr/>
            </p:nvSpPr>
            <p:spPr bwMode="auto">
              <a:xfrm flipH="1">
                <a:off x="3007004" y="1943295"/>
                <a:ext cx="2637309" cy="1022237"/>
              </a:xfrm>
              <a:prstGeom prst="cube">
                <a:avLst>
                  <a:gd name="adj" fmla="val 11616"/>
                </a:avLst>
              </a:prstGeom>
              <a:gradFill rotWithShape="1">
                <a:gsLst>
                  <a:gs pos="0">
                    <a:srgbClr val="7F7F7F"/>
                  </a:gs>
                  <a:gs pos="30000">
                    <a:srgbClr val="F2F2F2"/>
                  </a:gs>
                  <a:gs pos="100000">
                    <a:srgbClr val="FFFFFF"/>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sp>
            <p:nvSpPr>
              <p:cNvPr id="135" name="Cube 8"/>
              <p:cNvSpPr>
                <a:spLocks noChangeArrowheads="1"/>
              </p:cNvSpPr>
              <p:nvPr/>
            </p:nvSpPr>
            <p:spPr bwMode="auto">
              <a:xfrm flipH="1">
                <a:off x="3007004" y="1697390"/>
                <a:ext cx="2637309" cy="373939"/>
              </a:xfrm>
              <a:prstGeom prst="cube">
                <a:avLst>
                  <a:gd name="adj" fmla="val 34384"/>
                </a:avLst>
              </a:prstGeom>
              <a:gradFill rotWithShape="1">
                <a:gsLst>
                  <a:gs pos="0">
                    <a:srgbClr val="BFBFBF"/>
                  </a:gs>
                  <a:gs pos="50999">
                    <a:srgbClr val="F2F2F2"/>
                  </a:gs>
                  <a:gs pos="100000">
                    <a:srgbClr val="7F7F7F"/>
                  </a:gs>
                </a:gsLst>
                <a:lin ang="5400000"/>
              </a:gradFill>
              <a:ln w="9525">
                <a:solidFill>
                  <a:srgbClr val="595959"/>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cs typeface="+mn-cs"/>
                </a:endParaRPr>
              </a:p>
            </p:txBody>
          </p:sp>
        </p:grpSp>
        <p:grpSp>
          <p:nvGrpSpPr>
            <p:cNvPr id="10" name="Gruppe 291"/>
            <p:cNvGrpSpPr>
              <a:grpSpLocks/>
            </p:cNvGrpSpPr>
            <p:nvPr/>
          </p:nvGrpSpPr>
          <p:grpSpPr bwMode="auto">
            <a:xfrm>
              <a:off x="3798393" y="1371609"/>
              <a:ext cx="867790" cy="1432277"/>
              <a:chOff x="30" y="-1241643"/>
              <a:chExt cx="5000644" cy="9231529"/>
            </a:xfrm>
          </p:grpSpPr>
          <p:grpSp>
            <p:nvGrpSpPr>
              <p:cNvPr id="23" name="Gruppe 111"/>
              <p:cNvGrpSpPr/>
              <p:nvPr/>
            </p:nvGrpSpPr>
            <p:grpSpPr>
              <a:xfrm>
                <a:off x="30" y="-1241643"/>
                <a:ext cx="5000644" cy="9231529"/>
                <a:chOff x="3295650" y="3451225"/>
                <a:chExt cx="1392238" cy="2570163"/>
              </a:xfrm>
              <a:solidFill>
                <a:schemeClr val="tx1"/>
              </a:solidFill>
            </p:grpSpPr>
            <p:sp>
              <p:nvSpPr>
                <p:cNvPr id="27" name="Freeform 207"/>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28" name="Freeform 212"/>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29" name="Freeform 214"/>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0" name="Freeform 216"/>
                <p:cNvSpPr>
                  <a:spLocks/>
                </p:cNvSpPr>
                <p:nvPr/>
              </p:nvSpPr>
              <p:spPr bwMode="auto">
                <a:xfrm>
                  <a:off x="4465638" y="4408488"/>
                  <a:ext cx="60325" cy="20637"/>
                </a:xfrm>
                <a:custGeom>
                  <a:avLst/>
                  <a:gdLst>
                    <a:gd name="T0" fmla="*/ 60325 w 38"/>
                    <a:gd name="T1" fmla="*/ 20637 h 13"/>
                    <a:gd name="T2" fmla="*/ 60325 w 38"/>
                    <a:gd name="T3" fmla="*/ 20637 h 13"/>
                    <a:gd name="T4" fmla="*/ 60325 w 38"/>
                    <a:gd name="T5" fmla="*/ 11112 h 13"/>
                    <a:gd name="T6" fmla="*/ 50800 w 38"/>
                    <a:gd name="T7" fmla="*/ 0 h 13"/>
                    <a:gd name="T8" fmla="*/ 30163 w 38"/>
                    <a:gd name="T9" fmla="*/ 0 h 13"/>
                    <a:gd name="T10" fmla="*/ 0 w 38"/>
                    <a:gd name="T11" fmla="*/ 0 h 13"/>
                    <a:gd name="T12" fmla="*/ 0 w 38"/>
                    <a:gd name="T13" fmla="*/ 11112 h 13"/>
                    <a:gd name="T14" fmla="*/ 0 w 38"/>
                    <a:gd name="T15" fmla="*/ 20637 h 13"/>
                    <a:gd name="T16" fmla="*/ 0 w 38"/>
                    <a:gd name="T17" fmla="*/ 20637 h 13"/>
                    <a:gd name="T18" fmla="*/ 9525 w 38"/>
                    <a:gd name="T19" fmla="*/ 20637 h 13"/>
                    <a:gd name="T20" fmla="*/ 30163 w 38"/>
                    <a:gd name="T21" fmla="*/ 20637 h 13"/>
                    <a:gd name="T22" fmla="*/ 50800 w 38"/>
                    <a:gd name="T23" fmla="*/ 11112 h 13"/>
                    <a:gd name="T24" fmla="*/ 60325 w 38"/>
                    <a:gd name="T25" fmla="*/ 20637 h 13"/>
                    <a:gd name="T26" fmla="*/ 60325 w 38"/>
                    <a:gd name="T27" fmla="*/ 20637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
                    <a:gd name="T43" fmla="*/ 0 h 13"/>
                    <a:gd name="T44" fmla="*/ 38 w 38"/>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 h="13">
                      <a:moveTo>
                        <a:pt x="38" y="13"/>
                      </a:moveTo>
                      <a:lnTo>
                        <a:pt x="38" y="13"/>
                      </a:lnTo>
                      <a:lnTo>
                        <a:pt x="38" y="7"/>
                      </a:lnTo>
                      <a:lnTo>
                        <a:pt x="32" y="0"/>
                      </a:lnTo>
                      <a:lnTo>
                        <a:pt x="19" y="0"/>
                      </a:lnTo>
                      <a:lnTo>
                        <a:pt x="0" y="0"/>
                      </a:lnTo>
                      <a:lnTo>
                        <a:pt x="0" y="7"/>
                      </a:lnTo>
                      <a:lnTo>
                        <a:pt x="0" y="13"/>
                      </a:lnTo>
                      <a:lnTo>
                        <a:pt x="6" y="13"/>
                      </a:lnTo>
                      <a:lnTo>
                        <a:pt x="19" y="13"/>
                      </a:lnTo>
                      <a:lnTo>
                        <a:pt x="32" y="7"/>
                      </a:lnTo>
                      <a:lnTo>
                        <a:pt x="38"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1" name="Freeform 219"/>
                <p:cNvSpPr>
                  <a:spLocks/>
                </p:cNvSpPr>
                <p:nvPr/>
              </p:nvSpPr>
              <p:spPr bwMode="auto">
                <a:xfrm>
                  <a:off x="4475163" y="4176713"/>
                  <a:ext cx="50800" cy="30162"/>
                </a:xfrm>
                <a:custGeom>
                  <a:avLst/>
                  <a:gdLst>
                    <a:gd name="T0" fmla="*/ 50800 w 32"/>
                    <a:gd name="T1" fmla="*/ 30162 h 19"/>
                    <a:gd name="T2" fmla="*/ 50800 w 32"/>
                    <a:gd name="T3" fmla="*/ 30162 h 19"/>
                    <a:gd name="T4" fmla="*/ 50800 w 32"/>
                    <a:gd name="T5" fmla="*/ 9525 h 19"/>
                    <a:gd name="T6" fmla="*/ 41275 w 32"/>
                    <a:gd name="T7" fmla="*/ 0 h 19"/>
                    <a:gd name="T8" fmla="*/ 41275 w 32"/>
                    <a:gd name="T9" fmla="*/ 0 h 19"/>
                    <a:gd name="T10" fmla="*/ 30162 w 32"/>
                    <a:gd name="T11" fmla="*/ 9525 h 19"/>
                    <a:gd name="T12" fmla="*/ 11112 w 32"/>
                    <a:gd name="T13" fmla="*/ 20637 h 19"/>
                    <a:gd name="T14" fmla="*/ 0 w 32"/>
                    <a:gd name="T15" fmla="*/ 20637 h 19"/>
                    <a:gd name="T16" fmla="*/ 0 w 32"/>
                    <a:gd name="T17" fmla="*/ 30162 h 19"/>
                    <a:gd name="T18" fmla="*/ 0 w 32"/>
                    <a:gd name="T19" fmla="*/ 30162 h 19"/>
                    <a:gd name="T20" fmla="*/ 11112 w 32"/>
                    <a:gd name="T21" fmla="*/ 30162 h 19"/>
                    <a:gd name="T22" fmla="*/ 20637 w 32"/>
                    <a:gd name="T23" fmla="*/ 30162 h 19"/>
                    <a:gd name="T24" fmla="*/ 50800 w 32"/>
                    <a:gd name="T25" fmla="*/ 30162 h 19"/>
                    <a:gd name="T26" fmla="*/ 50800 w 32"/>
                    <a:gd name="T27" fmla="*/ 3016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6"/>
                      </a:lnTo>
                      <a:lnTo>
                        <a:pt x="26" y="0"/>
                      </a:lnTo>
                      <a:lnTo>
                        <a:pt x="19" y="6"/>
                      </a:lnTo>
                      <a:lnTo>
                        <a:pt x="7" y="13"/>
                      </a:lnTo>
                      <a:lnTo>
                        <a:pt x="0" y="13"/>
                      </a:lnTo>
                      <a:lnTo>
                        <a:pt x="0" y="19"/>
                      </a:lnTo>
                      <a:lnTo>
                        <a:pt x="7" y="19"/>
                      </a:lnTo>
                      <a:lnTo>
                        <a:pt x="13" y="19"/>
                      </a:lnTo>
                      <a:lnTo>
                        <a:pt x="32"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2" name="Freeform 220"/>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3" name="Freeform 226"/>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4" name="Freeform 228"/>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5" name="Freeform 231"/>
                <p:cNvSpPr>
                  <a:spLocks/>
                </p:cNvSpPr>
                <p:nvPr/>
              </p:nvSpPr>
              <p:spPr bwMode="auto">
                <a:xfrm>
                  <a:off x="4475163" y="4498975"/>
                  <a:ext cx="50800" cy="30163"/>
                </a:xfrm>
                <a:custGeom>
                  <a:avLst/>
                  <a:gdLst>
                    <a:gd name="T0" fmla="*/ 50800 w 32"/>
                    <a:gd name="T1" fmla="*/ 30163 h 19"/>
                    <a:gd name="T2" fmla="*/ 50800 w 32"/>
                    <a:gd name="T3" fmla="*/ 30163 h 19"/>
                    <a:gd name="T4" fmla="*/ 50800 w 32"/>
                    <a:gd name="T5" fmla="*/ 11113 h 19"/>
                    <a:gd name="T6" fmla="*/ 41275 w 32"/>
                    <a:gd name="T7" fmla="*/ 0 h 19"/>
                    <a:gd name="T8" fmla="*/ 41275 w 32"/>
                    <a:gd name="T9" fmla="*/ 0 h 19"/>
                    <a:gd name="T10" fmla="*/ 30162 w 32"/>
                    <a:gd name="T11" fmla="*/ 11113 h 19"/>
                    <a:gd name="T12" fmla="*/ 11112 w 32"/>
                    <a:gd name="T13" fmla="*/ 20638 h 19"/>
                    <a:gd name="T14" fmla="*/ 0 w 32"/>
                    <a:gd name="T15" fmla="*/ 20638 h 19"/>
                    <a:gd name="T16" fmla="*/ 0 w 32"/>
                    <a:gd name="T17" fmla="*/ 30163 h 19"/>
                    <a:gd name="T18" fmla="*/ 0 w 32"/>
                    <a:gd name="T19" fmla="*/ 30163 h 19"/>
                    <a:gd name="T20" fmla="*/ 11112 w 32"/>
                    <a:gd name="T21" fmla="*/ 30163 h 19"/>
                    <a:gd name="T22" fmla="*/ 20637 w 32"/>
                    <a:gd name="T23" fmla="*/ 30163 h 19"/>
                    <a:gd name="T24" fmla="*/ 50800 w 32"/>
                    <a:gd name="T25" fmla="*/ 30163 h 19"/>
                    <a:gd name="T26" fmla="*/ 50800 w 32"/>
                    <a:gd name="T27" fmla="*/ 30163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7"/>
                      </a:lnTo>
                      <a:lnTo>
                        <a:pt x="26" y="0"/>
                      </a:lnTo>
                      <a:lnTo>
                        <a:pt x="19" y="7"/>
                      </a:lnTo>
                      <a:lnTo>
                        <a:pt x="7" y="13"/>
                      </a:lnTo>
                      <a:lnTo>
                        <a:pt x="0" y="13"/>
                      </a:lnTo>
                      <a:lnTo>
                        <a:pt x="0" y="19"/>
                      </a:lnTo>
                      <a:lnTo>
                        <a:pt x="7" y="19"/>
                      </a:lnTo>
                      <a:lnTo>
                        <a:pt x="13" y="19"/>
                      </a:lnTo>
                      <a:lnTo>
                        <a:pt x="32"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6" name="Freeform 234"/>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7" name="Freeform 236"/>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8" name="Freeform 238"/>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39" name="Freeform 241"/>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0" name="Freeform 243"/>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1" name="Freeform 245"/>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2" name="Freeform 281"/>
                <p:cNvSpPr>
                  <a:spLocks/>
                </p:cNvSpPr>
                <p:nvPr/>
              </p:nvSpPr>
              <p:spPr bwMode="auto">
                <a:xfrm>
                  <a:off x="3629025" y="34512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3" name="Freeform 282"/>
                <p:cNvSpPr>
                  <a:spLocks/>
                </p:cNvSpPr>
                <p:nvPr/>
              </p:nvSpPr>
              <p:spPr bwMode="auto">
                <a:xfrm>
                  <a:off x="3629025" y="351155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4" name="Freeform 283"/>
                <p:cNvSpPr>
                  <a:spLocks/>
                </p:cNvSpPr>
                <p:nvPr/>
              </p:nvSpPr>
              <p:spPr bwMode="auto">
                <a:xfrm>
                  <a:off x="3629025" y="351155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5" name="Rectangle 284"/>
                <p:cNvSpPr>
                  <a:spLocks noChangeArrowheads="1"/>
                </p:cNvSpPr>
                <p:nvPr/>
              </p:nvSpPr>
              <p:spPr bwMode="auto">
                <a:xfrm>
                  <a:off x="3629025" y="3521075"/>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46" name="Freeform 285"/>
                <p:cNvSpPr>
                  <a:spLocks/>
                </p:cNvSpPr>
                <p:nvPr/>
              </p:nvSpPr>
              <p:spPr bwMode="auto">
                <a:xfrm>
                  <a:off x="3608388" y="353218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7" name="Freeform 286"/>
                <p:cNvSpPr>
                  <a:spLocks/>
                </p:cNvSpPr>
                <p:nvPr/>
              </p:nvSpPr>
              <p:spPr bwMode="auto">
                <a:xfrm>
                  <a:off x="3629025" y="3532188"/>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8" name="Freeform 287"/>
                <p:cNvSpPr>
                  <a:spLocks/>
                </p:cNvSpPr>
                <p:nvPr/>
              </p:nvSpPr>
              <p:spPr bwMode="auto">
                <a:xfrm>
                  <a:off x="3648075" y="3551238"/>
                  <a:ext cx="1588"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8"/>
                    <a:gd name="T28" fmla="*/ 0 h 1588"/>
                    <a:gd name="T29" fmla="*/ 1588 w 1588"/>
                    <a:gd name="T30" fmla="*/ 1588 h 15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49" name="Rectangle 290"/>
                <p:cNvSpPr>
                  <a:spLocks noChangeArrowheads="1"/>
                </p:cNvSpPr>
                <p:nvPr/>
              </p:nvSpPr>
              <p:spPr bwMode="auto">
                <a:xfrm>
                  <a:off x="3648075" y="383381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0" name="Freeform 291"/>
                <p:cNvSpPr>
                  <a:spLocks/>
                </p:cNvSpPr>
                <p:nvPr/>
              </p:nvSpPr>
              <p:spPr bwMode="auto">
                <a:xfrm>
                  <a:off x="3659188" y="3833813"/>
                  <a:ext cx="1587" cy="11112"/>
                </a:xfrm>
                <a:custGeom>
                  <a:avLst/>
                  <a:gdLst>
                    <a:gd name="T0" fmla="*/ 0 w 1588"/>
                    <a:gd name="T1" fmla="*/ 11112 h 7"/>
                    <a:gd name="T2" fmla="*/ 0 w 1588"/>
                    <a:gd name="T3" fmla="*/ 11112 h 7"/>
                    <a:gd name="T4" fmla="*/ 0 w 1588"/>
                    <a:gd name="T5" fmla="*/ 0 h 7"/>
                    <a:gd name="T6" fmla="*/ 0 w 1588"/>
                    <a:gd name="T7" fmla="*/ 11112 h 7"/>
                    <a:gd name="T8" fmla="*/ 0 w 1588"/>
                    <a:gd name="T9" fmla="*/ 11112 h 7"/>
                    <a:gd name="T10" fmla="*/ 0 60000 65536"/>
                    <a:gd name="T11" fmla="*/ 0 60000 65536"/>
                    <a:gd name="T12" fmla="*/ 0 60000 65536"/>
                    <a:gd name="T13" fmla="*/ 0 60000 65536"/>
                    <a:gd name="T14" fmla="*/ 0 60000 65536"/>
                    <a:gd name="T15" fmla="*/ 0 w 1588"/>
                    <a:gd name="T16" fmla="*/ 0 h 7"/>
                    <a:gd name="T17" fmla="*/ 1588 w 1588"/>
                    <a:gd name="T18" fmla="*/ 7 h 7"/>
                  </a:gdLst>
                  <a:ahLst/>
                  <a:cxnLst>
                    <a:cxn ang="T10">
                      <a:pos x="T0" y="T1"/>
                    </a:cxn>
                    <a:cxn ang="T11">
                      <a:pos x="T2" y="T3"/>
                    </a:cxn>
                    <a:cxn ang="T12">
                      <a:pos x="T4" y="T5"/>
                    </a:cxn>
                    <a:cxn ang="T13">
                      <a:pos x="T6" y="T7"/>
                    </a:cxn>
                    <a:cxn ang="T14">
                      <a:pos x="T8" y="T9"/>
                    </a:cxn>
                  </a:cxnLst>
                  <a:rect l="T15" t="T16" r="T17" b="T18"/>
                  <a:pathLst>
                    <a:path w="1588" h="7">
                      <a:moveTo>
                        <a:pt x="0" y="7"/>
                      </a:moveTo>
                      <a:lnTo>
                        <a:pt x="0" y="7"/>
                      </a:lnTo>
                      <a:lnTo>
                        <a:pt x="0" y="0"/>
                      </a:lnTo>
                      <a:lnTo>
                        <a:pt x="0" y="7"/>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1" name="Rectangle 292"/>
                <p:cNvSpPr>
                  <a:spLocks noChangeArrowheads="1"/>
                </p:cNvSpPr>
                <p:nvPr/>
              </p:nvSpPr>
              <p:spPr bwMode="auto">
                <a:xfrm>
                  <a:off x="3538538" y="384492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2" name="Rectangle 293"/>
                <p:cNvSpPr>
                  <a:spLocks noChangeArrowheads="1"/>
                </p:cNvSpPr>
                <p:nvPr/>
              </p:nvSpPr>
              <p:spPr bwMode="auto">
                <a:xfrm>
                  <a:off x="3659188" y="384492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3" name="Freeform 294"/>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4" name="Freeform 295"/>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5" name="Rectangle 296"/>
                <p:cNvSpPr>
                  <a:spLocks noChangeArrowheads="1"/>
                </p:cNvSpPr>
                <p:nvPr/>
              </p:nvSpPr>
              <p:spPr bwMode="auto">
                <a:xfrm>
                  <a:off x="3659188" y="391477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6" name="Freeform 297"/>
                <p:cNvSpPr>
                  <a:spLocks/>
                </p:cNvSpPr>
                <p:nvPr/>
              </p:nvSpPr>
              <p:spPr bwMode="auto">
                <a:xfrm>
                  <a:off x="3638550" y="39147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7" name="Rectangle 298"/>
                <p:cNvSpPr>
                  <a:spLocks noChangeArrowheads="1"/>
                </p:cNvSpPr>
                <p:nvPr/>
              </p:nvSpPr>
              <p:spPr bwMode="auto">
                <a:xfrm>
                  <a:off x="3668713" y="391477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58" name="Freeform 299"/>
                <p:cNvSpPr>
                  <a:spLocks/>
                </p:cNvSpPr>
                <p:nvPr/>
              </p:nvSpPr>
              <p:spPr bwMode="auto">
                <a:xfrm>
                  <a:off x="367982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59" name="Rectangle 300"/>
                <p:cNvSpPr>
                  <a:spLocks noChangeArrowheads="1"/>
                </p:cNvSpPr>
                <p:nvPr/>
              </p:nvSpPr>
              <p:spPr bwMode="auto">
                <a:xfrm>
                  <a:off x="3709988" y="3914775"/>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60" name="Freeform 301"/>
                <p:cNvSpPr>
                  <a:spLocks/>
                </p:cNvSpPr>
                <p:nvPr/>
              </p:nvSpPr>
              <p:spPr bwMode="auto">
                <a:xfrm>
                  <a:off x="3587750" y="3914775"/>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30163 h 19"/>
                    <a:gd name="T10" fmla="*/ 0 w 1588"/>
                    <a:gd name="T11" fmla="*/ 30163 h 19"/>
                    <a:gd name="T12" fmla="*/ 0 60000 65536"/>
                    <a:gd name="T13" fmla="*/ 0 60000 65536"/>
                    <a:gd name="T14" fmla="*/ 0 60000 65536"/>
                    <a:gd name="T15" fmla="*/ 0 60000 65536"/>
                    <a:gd name="T16" fmla="*/ 0 60000 65536"/>
                    <a:gd name="T17" fmla="*/ 0 60000 65536"/>
                    <a:gd name="T18" fmla="*/ 0 w 1588"/>
                    <a:gd name="T19" fmla="*/ 0 h 19"/>
                    <a:gd name="T20" fmla="*/ 1588 w 1588"/>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588" h="19">
                      <a:moveTo>
                        <a:pt x="0" y="19"/>
                      </a:moveTo>
                      <a:lnTo>
                        <a:pt x="0" y="19"/>
                      </a:lnTo>
                      <a:lnTo>
                        <a:pt x="0" y="0"/>
                      </a:lnTo>
                      <a:lnTo>
                        <a:pt x="0"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1" name="Freeform 302"/>
                <p:cNvSpPr>
                  <a:spLocks/>
                </p:cNvSpPr>
                <p:nvPr/>
              </p:nvSpPr>
              <p:spPr bwMode="auto">
                <a:xfrm>
                  <a:off x="369887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2" name="Freeform 303"/>
                <p:cNvSpPr>
                  <a:spLocks/>
                </p:cNvSpPr>
                <p:nvPr/>
              </p:nvSpPr>
              <p:spPr bwMode="auto">
                <a:xfrm>
                  <a:off x="3587750" y="39243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11113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7"/>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3" name="Rectangle 304"/>
                <p:cNvSpPr>
                  <a:spLocks noChangeArrowheads="1"/>
                </p:cNvSpPr>
                <p:nvPr/>
              </p:nvSpPr>
              <p:spPr bwMode="auto">
                <a:xfrm>
                  <a:off x="3659188" y="3924300"/>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64" name="Freeform 305"/>
                <p:cNvSpPr>
                  <a:spLocks/>
                </p:cNvSpPr>
                <p:nvPr/>
              </p:nvSpPr>
              <p:spPr bwMode="auto">
                <a:xfrm>
                  <a:off x="3578225" y="3924300"/>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20638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0"/>
                      </a:lnTo>
                      <a:lnTo>
                        <a:pt x="0" y="13"/>
                      </a:lnTo>
                      <a:lnTo>
                        <a:pt x="0"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5" name="Freeform 306"/>
                <p:cNvSpPr>
                  <a:spLocks/>
                </p:cNvSpPr>
                <p:nvPr/>
              </p:nvSpPr>
              <p:spPr bwMode="auto">
                <a:xfrm>
                  <a:off x="3568700" y="3924300"/>
                  <a:ext cx="9525" cy="30163"/>
                </a:xfrm>
                <a:custGeom>
                  <a:avLst/>
                  <a:gdLst>
                    <a:gd name="T0" fmla="*/ 0 w 6"/>
                    <a:gd name="T1" fmla="*/ 0 h 19"/>
                    <a:gd name="T2" fmla="*/ 0 w 6"/>
                    <a:gd name="T3" fmla="*/ 0 h 19"/>
                    <a:gd name="T4" fmla="*/ 0 w 6"/>
                    <a:gd name="T5" fmla="*/ 20638 h 19"/>
                    <a:gd name="T6" fmla="*/ 9525 w 6"/>
                    <a:gd name="T7" fmla="*/ 30163 h 19"/>
                    <a:gd name="T8" fmla="*/ 9525 w 6"/>
                    <a:gd name="T9" fmla="*/ 30163 h 19"/>
                    <a:gd name="T10" fmla="*/ 0 w 6"/>
                    <a:gd name="T11" fmla="*/ 0 h 19"/>
                    <a:gd name="T12" fmla="*/ 0 w 6"/>
                    <a:gd name="T13" fmla="*/ 0 h 19"/>
                    <a:gd name="T14" fmla="*/ 0 60000 65536"/>
                    <a:gd name="T15" fmla="*/ 0 60000 65536"/>
                    <a:gd name="T16" fmla="*/ 0 60000 65536"/>
                    <a:gd name="T17" fmla="*/ 0 60000 65536"/>
                    <a:gd name="T18" fmla="*/ 0 60000 65536"/>
                    <a:gd name="T19" fmla="*/ 0 60000 65536"/>
                    <a:gd name="T20" fmla="*/ 0 60000 65536"/>
                    <a:gd name="T21" fmla="*/ 0 w 6"/>
                    <a:gd name="T22" fmla="*/ 0 h 19"/>
                    <a:gd name="T23" fmla="*/ 6 w 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9">
                      <a:moveTo>
                        <a:pt x="0" y="0"/>
                      </a:moveTo>
                      <a:lnTo>
                        <a:pt x="0" y="0"/>
                      </a:lnTo>
                      <a:lnTo>
                        <a:pt x="0" y="13"/>
                      </a:lnTo>
                      <a:lnTo>
                        <a:pt x="6" y="19"/>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6" name="Rectangle 307"/>
                <p:cNvSpPr>
                  <a:spLocks noChangeArrowheads="1"/>
                </p:cNvSpPr>
                <p:nvPr/>
              </p:nvSpPr>
              <p:spPr bwMode="auto">
                <a:xfrm>
                  <a:off x="3648075" y="393541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67" name="Rectangle 308"/>
                <p:cNvSpPr>
                  <a:spLocks noChangeArrowheads="1"/>
                </p:cNvSpPr>
                <p:nvPr/>
              </p:nvSpPr>
              <p:spPr bwMode="auto">
                <a:xfrm>
                  <a:off x="3648075" y="393541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68" name="Freeform 309"/>
                <p:cNvSpPr>
                  <a:spLocks/>
                </p:cNvSpPr>
                <p:nvPr/>
              </p:nvSpPr>
              <p:spPr bwMode="auto">
                <a:xfrm>
                  <a:off x="3557588" y="3944938"/>
                  <a:ext cx="1587" cy="9525"/>
                </a:xfrm>
                <a:custGeom>
                  <a:avLst/>
                  <a:gdLst>
                    <a:gd name="T0" fmla="*/ 0 w 1588"/>
                    <a:gd name="T1" fmla="*/ 0 h 6"/>
                    <a:gd name="T2" fmla="*/ 0 w 1588"/>
                    <a:gd name="T3" fmla="*/ 0 h 6"/>
                    <a:gd name="T4" fmla="*/ 0 w 1588"/>
                    <a:gd name="T5" fmla="*/ 0 h 6"/>
                    <a:gd name="T6" fmla="*/ 0 w 1588"/>
                    <a:gd name="T7" fmla="*/ 0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69" name="Freeform 310"/>
                <p:cNvSpPr>
                  <a:spLocks/>
                </p:cNvSpPr>
                <p:nvPr/>
              </p:nvSpPr>
              <p:spPr bwMode="auto">
                <a:xfrm>
                  <a:off x="3557588" y="3954463"/>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0" name="Freeform 311"/>
                <p:cNvSpPr>
                  <a:spLocks/>
                </p:cNvSpPr>
                <p:nvPr/>
              </p:nvSpPr>
              <p:spPr bwMode="auto">
                <a:xfrm>
                  <a:off x="3557588" y="3954463"/>
                  <a:ext cx="11112" cy="11112"/>
                </a:xfrm>
                <a:custGeom>
                  <a:avLst/>
                  <a:gdLst>
                    <a:gd name="T0" fmla="*/ 11112 w 7"/>
                    <a:gd name="T1" fmla="*/ 0 h 7"/>
                    <a:gd name="T2" fmla="*/ 11112 w 7"/>
                    <a:gd name="T3" fmla="*/ 0 h 7"/>
                    <a:gd name="T4" fmla="*/ 0 w 7"/>
                    <a:gd name="T5" fmla="*/ 0 h 7"/>
                    <a:gd name="T6" fmla="*/ 0 w 7"/>
                    <a:gd name="T7" fmla="*/ 11112 h 7"/>
                    <a:gd name="T8" fmla="*/ 0 w 7"/>
                    <a:gd name="T9" fmla="*/ 11112 h 7"/>
                    <a:gd name="T10" fmla="*/ 11112 w 7"/>
                    <a:gd name="T11" fmla="*/ 11112 h 7"/>
                    <a:gd name="T12" fmla="*/ 11112 w 7"/>
                    <a:gd name="T13" fmla="*/ 0 h 7"/>
                    <a:gd name="T14" fmla="*/ 11112 w 7"/>
                    <a:gd name="T15" fmla="*/ 0 h 7"/>
                    <a:gd name="T16" fmla="*/ 11112 w 7"/>
                    <a:gd name="T17" fmla="*/ 0 h 7"/>
                    <a:gd name="T18" fmla="*/ 11112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7" y="0"/>
                      </a:moveTo>
                      <a:lnTo>
                        <a:pt x="7" y="0"/>
                      </a:lnTo>
                      <a:lnTo>
                        <a:pt x="0" y="0"/>
                      </a:lnTo>
                      <a:lnTo>
                        <a:pt x="0" y="7"/>
                      </a:lnTo>
                      <a:lnTo>
                        <a:pt x="7" y="7"/>
                      </a:lnTo>
                      <a:lnTo>
                        <a:pt x="7"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1" name="Freeform 312"/>
                <p:cNvSpPr>
                  <a:spLocks/>
                </p:cNvSpPr>
                <p:nvPr/>
              </p:nvSpPr>
              <p:spPr bwMode="auto">
                <a:xfrm>
                  <a:off x="3587750" y="3954463"/>
                  <a:ext cx="1588" cy="20637"/>
                </a:xfrm>
                <a:custGeom>
                  <a:avLst/>
                  <a:gdLst>
                    <a:gd name="T0" fmla="*/ 0 w 1588"/>
                    <a:gd name="T1" fmla="*/ 20637 h 13"/>
                    <a:gd name="T2" fmla="*/ 0 w 1588"/>
                    <a:gd name="T3" fmla="*/ 20637 h 13"/>
                    <a:gd name="T4" fmla="*/ 0 w 1588"/>
                    <a:gd name="T5" fmla="*/ 11112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7"/>
                      </a:lnTo>
                      <a:lnTo>
                        <a:pt x="0" y="0"/>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2" name="Freeform 313"/>
                <p:cNvSpPr>
                  <a:spLocks/>
                </p:cNvSpPr>
                <p:nvPr/>
              </p:nvSpPr>
              <p:spPr bwMode="auto">
                <a:xfrm>
                  <a:off x="3587750" y="3954463"/>
                  <a:ext cx="1588" cy="30162"/>
                </a:xfrm>
                <a:custGeom>
                  <a:avLst/>
                  <a:gdLst>
                    <a:gd name="T0" fmla="*/ 0 w 1588"/>
                    <a:gd name="T1" fmla="*/ 30162 h 19"/>
                    <a:gd name="T2" fmla="*/ 0 w 1588"/>
                    <a:gd name="T3" fmla="*/ 30162 h 19"/>
                    <a:gd name="T4" fmla="*/ 0 w 1588"/>
                    <a:gd name="T5" fmla="*/ 11112 h 19"/>
                    <a:gd name="T6" fmla="*/ 0 w 1588"/>
                    <a:gd name="T7" fmla="*/ 0 h 19"/>
                    <a:gd name="T8" fmla="*/ 0 w 1588"/>
                    <a:gd name="T9" fmla="*/ 0 h 19"/>
                    <a:gd name="T10" fmla="*/ 0 w 1588"/>
                    <a:gd name="T11" fmla="*/ 30162 h 19"/>
                    <a:gd name="T12" fmla="*/ 0 w 1588"/>
                    <a:gd name="T13" fmla="*/ 30162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7"/>
                      </a:lnTo>
                      <a:lnTo>
                        <a:pt x="0" y="0"/>
                      </a:lnTo>
                      <a:lnTo>
                        <a:pt x="0"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3" name="Freeform 314"/>
                <p:cNvSpPr>
                  <a:spLocks/>
                </p:cNvSpPr>
                <p:nvPr/>
              </p:nvSpPr>
              <p:spPr bwMode="auto">
                <a:xfrm>
                  <a:off x="3578225" y="3965575"/>
                  <a:ext cx="1588" cy="19050"/>
                </a:xfrm>
                <a:custGeom>
                  <a:avLst/>
                  <a:gdLst>
                    <a:gd name="T0" fmla="*/ 0 w 1588"/>
                    <a:gd name="T1" fmla="*/ 0 h 12"/>
                    <a:gd name="T2" fmla="*/ 0 w 1588"/>
                    <a:gd name="T3" fmla="*/ 0 h 12"/>
                    <a:gd name="T4" fmla="*/ 0 w 1588"/>
                    <a:gd name="T5" fmla="*/ 9525 h 12"/>
                    <a:gd name="T6" fmla="*/ 0 w 1588"/>
                    <a:gd name="T7" fmla="*/ 19050 h 12"/>
                    <a:gd name="T8" fmla="*/ 0 w 1588"/>
                    <a:gd name="T9" fmla="*/ 19050 h 12"/>
                    <a:gd name="T10" fmla="*/ 0 w 1588"/>
                    <a:gd name="T11" fmla="*/ 9525 h 12"/>
                    <a:gd name="T12" fmla="*/ 0 w 1588"/>
                    <a:gd name="T13" fmla="*/ 0 h 12"/>
                    <a:gd name="T14" fmla="*/ 0 w 1588"/>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2"/>
                    <a:gd name="T26" fmla="*/ 1588 w 1588"/>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2">
                      <a:moveTo>
                        <a:pt x="0" y="0"/>
                      </a:moveTo>
                      <a:lnTo>
                        <a:pt x="0" y="0"/>
                      </a:lnTo>
                      <a:lnTo>
                        <a:pt x="0" y="6"/>
                      </a:lnTo>
                      <a:lnTo>
                        <a:pt x="0" y="12"/>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4" name="Freeform 315"/>
                <p:cNvSpPr>
                  <a:spLocks/>
                </p:cNvSpPr>
                <p:nvPr/>
              </p:nvSpPr>
              <p:spPr bwMode="auto">
                <a:xfrm>
                  <a:off x="3568700" y="3965575"/>
                  <a:ext cx="9525" cy="19050"/>
                </a:xfrm>
                <a:custGeom>
                  <a:avLst/>
                  <a:gdLst>
                    <a:gd name="T0" fmla="*/ 9525 w 6"/>
                    <a:gd name="T1" fmla="*/ 19050 h 12"/>
                    <a:gd name="T2" fmla="*/ 9525 w 6"/>
                    <a:gd name="T3" fmla="*/ 19050 h 12"/>
                    <a:gd name="T4" fmla="*/ 0 w 6"/>
                    <a:gd name="T5" fmla="*/ 0 h 12"/>
                    <a:gd name="T6" fmla="*/ 0 w 6"/>
                    <a:gd name="T7" fmla="*/ 0 h 12"/>
                    <a:gd name="T8" fmla="*/ 9525 w 6"/>
                    <a:gd name="T9" fmla="*/ 19050 h 12"/>
                    <a:gd name="T10" fmla="*/ 9525 w 6"/>
                    <a:gd name="T11" fmla="*/ 19050 h 12"/>
                    <a:gd name="T12" fmla="*/ 0 60000 65536"/>
                    <a:gd name="T13" fmla="*/ 0 60000 65536"/>
                    <a:gd name="T14" fmla="*/ 0 60000 65536"/>
                    <a:gd name="T15" fmla="*/ 0 60000 65536"/>
                    <a:gd name="T16" fmla="*/ 0 60000 65536"/>
                    <a:gd name="T17" fmla="*/ 0 60000 65536"/>
                    <a:gd name="T18" fmla="*/ 0 w 6"/>
                    <a:gd name="T19" fmla="*/ 0 h 12"/>
                    <a:gd name="T20" fmla="*/ 6 w 6"/>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6" h="12">
                      <a:moveTo>
                        <a:pt x="6" y="12"/>
                      </a:moveTo>
                      <a:lnTo>
                        <a:pt x="6" y="12"/>
                      </a:lnTo>
                      <a:lnTo>
                        <a:pt x="0" y="0"/>
                      </a:lnTo>
                      <a:lnTo>
                        <a:pt x="6" y="12"/>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5" name="Freeform 316"/>
                <p:cNvSpPr>
                  <a:spLocks/>
                </p:cNvSpPr>
                <p:nvPr/>
              </p:nvSpPr>
              <p:spPr bwMode="auto">
                <a:xfrm>
                  <a:off x="3648075" y="39655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6" name="Freeform 317"/>
                <p:cNvSpPr>
                  <a:spLocks/>
                </p:cNvSpPr>
                <p:nvPr/>
              </p:nvSpPr>
              <p:spPr bwMode="auto">
                <a:xfrm>
                  <a:off x="3568700" y="3965575"/>
                  <a:ext cx="1588" cy="30163"/>
                </a:xfrm>
                <a:custGeom>
                  <a:avLst/>
                  <a:gdLst>
                    <a:gd name="T0" fmla="*/ 0 w 1588"/>
                    <a:gd name="T1" fmla="*/ 30163 h 19"/>
                    <a:gd name="T2" fmla="*/ 0 w 1588"/>
                    <a:gd name="T3" fmla="*/ 30163 h 19"/>
                    <a:gd name="T4" fmla="*/ 0 w 1588"/>
                    <a:gd name="T5" fmla="*/ 19050 h 19"/>
                    <a:gd name="T6" fmla="*/ 0 w 1588"/>
                    <a:gd name="T7" fmla="*/ 0 h 19"/>
                    <a:gd name="T8" fmla="*/ 0 w 1588"/>
                    <a:gd name="T9" fmla="*/ 0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12"/>
                      </a:lnTo>
                      <a:lnTo>
                        <a:pt x="0" y="0"/>
                      </a:lnTo>
                      <a:lnTo>
                        <a:pt x="0" y="1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7" name="Freeform 318"/>
                <p:cNvSpPr>
                  <a:spLocks/>
                </p:cNvSpPr>
                <p:nvPr/>
              </p:nvSpPr>
              <p:spPr bwMode="auto">
                <a:xfrm>
                  <a:off x="3557588" y="3975100"/>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9525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8" name="Freeform 319"/>
                <p:cNvSpPr>
                  <a:spLocks/>
                </p:cNvSpPr>
                <p:nvPr/>
              </p:nvSpPr>
              <p:spPr bwMode="auto">
                <a:xfrm>
                  <a:off x="3659188" y="39846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79" name="Freeform 320"/>
                <p:cNvSpPr>
                  <a:spLocks/>
                </p:cNvSpPr>
                <p:nvPr/>
              </p:nvSpPr>
              <p:spPr bwMode="auto">
                <a:xfrm>
                  <a:off x="3729038" y="3984625"/>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0" name="Freeform 322"/>
                <p:cNvSpPr>
                  <a:spLocks/>
                </p:cNvSpPr>
                <p:nvPr/>
              </p:nvSpPr>
              <p:spPr bwMode="auto">
                <a:xfrm>
                  <a:off x="365918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1" name="Rectangle 323"/>
                <p:cNvSpPr>
                  <a:spLocks noChangeArrowheads="1"/>
                </p:cNvSpPr>
                <p:nvPr/>
              </p:nvSpPr>
              <p:spPr bwMode="auto">
                <a:xfrm>
                  <a:off x="3648075" y="3995738"/>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82" name="Freeform 324"/>
                <p:cNvSpPr>
                  <a:spLocks/>
                </p:cNvSpPr>
                <p:nvPr/>
              </p:nvSpPr>
              <p:spPr bwMode="auto">
                <a:xfrm>
                  <a:off x="353853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3" name="Freeform 325"/>
                <p:cNvSpPr>
                  <a:spLocks/>
                </p:cNvSpPr>
                <p:nvPr/>
              </p:nvSpPr>
              <p:spPr bwMode="auto">
                <a:xfrm>
                  <a:off x="3587750" y="3995738"/>
                  <a:ext cx="1588" cy="20637"/>
                </a:xfrm>
                <a:custGeom>
                  <a:avLst/>
                  <a:gdLst>
                    <a:gd name="T0" fmla="*/ 0 w 1588"/>
                    <a:gd name="T1" fmla="*/ 20637 h 13"/>
                    <a:gd name="T2" fmla="*/ 0 w 1588"/>
                    <a:gd name="T3" fmla="*/ 20637 h 13"/>
                    <a:gd name="T4" fmla="*/ 0 w 1588"/>
                    <a:gd name="T5" fmla="*/ 0 h 13"/>
                    <a:gd name="T6" fmla="*/ 0 w 1588"/>
                    <a:gd name="T7" fmla="*/ 0 h 13"/>
                    <a:gd name="T8" fmla="*/ 0 w 1588"/>
                    <a:gd name="T9" fmla="*/ 9525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4" name="Rectangle 326"/>
                <p:cNvSpPr>
                  <a:spLocks noChangeArrowheads="1"/>
                </p:cNvSpPr>
                <p:nvPr/>
              </p:nvSpPr>
              <p:spPr bwMode="auto">
                <a:xfrm>
                  <a:off x="3538538" y="3995738"/>
                  <a:ext cx="1587"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85" name="Freeform 327"/>
                <p:cNvSpPr>
                  <a:spLocks/>
                </p:cNvSpPr>
                <p:nvPr/>
              </p:nvSpPr>
              <p:spPr bwMode="auto">
                <a:xfrm>
                  <a:off x="3587750" y="4005263"/>
                  <a:ext cx="11113" cy="11112"/>
                </a:xfrm>
                <a:custGeom>
                  <a:avLst/>
                  <a:gdLst>
                    <a:gd name="T0" fmla="*/ 0 w 7"/>
                    <a:gd name="T1" fmla="*/ 11112 h 7"/>
                    <a:gd name="T2" fmla="*/ 0 w 7"/>
                    <a:gd name="T3" fmla="*/ 11112 h 7"/>
                    <a:gd name="T4" fmla="*/ 11113 w 7"/>
                    <a:gd name="T5" fmla="*/ 0 h 7"/>
                    <a:gd name="T6" fmla="*/ 0 w 7"/>
                    <a:gd name="T7" fmla="*/ 0 h 7"/>
                    <a:gd name="T8" fmla="*/ 0 w 7"/>
                    <a:gd name="T9" fmla="*/ 0 h 7"/>
                    <a:gd name="T10" fmla="*/ 0 w 7"/>
                    <a:gd name="T11" fmla="*/ 11112 h 7"/>
                    <a:gd name="T12" fmla="*/ 0 w 7"/>
                    <a:gd name="T13" fmla="*/ 11112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0" y="7"/>
                      </a:moveTo>
                      <a:lnTo>
                        <a:pt x="0" y="7"/>
                      </a:lnTo>
                      <a:lnTo>
                        <a:pt x="7" y="0"/>
                      </a:lnTo>
                      <a:lnTo>
                        <a:pt x="0" y="0"/>
                      </a:lnTo>
                      <a:lnTo>
                        <a:pt x="0" y="7"/>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6" name="Rectangle 328"/>
                <p:cNvSpPr>
                  <a:spLocks noChangeArrowheads="1"/>
                </p:cNvSpPr>
                <p:nvPr/>
              </p:nvSpPr>
              <p:spPr bwMode="auto">
                <a:xfrm>
                  <a:off x="3527425" y="400526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87" name="Freeform 329"/>
                <p:cNvSpPr>
                  <a:spLocks/>
                </p:cNvSpPr>
                <p:nvPr/>
              </p:nvSpPr>
              <p:spPr bwMode="auto">
                <a:xfrm>
                  <a:off x="3578225" y="4005263"/>
                  <a:ext cx="1588" cy="11112"/>
                </a:xfrm>
                <a:custGeom>
                  <a:avLst/>
                  <a:gdLst>
                    <a:gd name="T0" fmla="*/ 0 w 1588"/>
                    <a:gd name="T1" fmla="*/ 0 h 7"/>
                    <a:gd name="T2" fmla="*/ 0 w 1588"/>
                    <a:gd name="T3" fmla="*/ 0 h 7"/>
                    <a:gd name="T4" fmla="*/ 0 w 1588"/>
                    <a:gd name="T5" fmla="*/ 0 h 7"/>
                    <a:gd name="T6" fmla="*/ 0 w 1588"/>
                    <a:gd name="T7" fmla="*/ 11112 h 7"/>
                    <a:gd name="T8" fmla="*/ 0 w 1588"/>
                    <a:gd name="T9" fmla="*/ 11112 h 7"/>
                    <a:gd name="T10" fmla="*/ 0 w 1588"/>
                    <a:gd name="T11" fmla="*/ 0 h 7"/>
                    <a:gd name="T12" fmla="*/ 0 w 1588"/>
                    <a:gd name="T13" fmla="*/ 0 h 7"/>
                    <a:gd name="T14" fmla="*/ 0 60000 65536"/>
                    <a:gd name="T15" fmla="*/ 0 60000 65536"/>
                    <a:gd name="T16" fmla="*/ 0 60000 65536"/>
                    <a:gd name="T17" fmla="*/ 0 60000 65536"/>
                    <a:gd name="T18" fmla="*/ 0 60000 65536"/>
                    <a:gd name="T19" fmla="*/ 0 60000 65536"/>
                    <a:gd name="T20" fmla="*/ 0 60000 65536"/>
                    <a:gd name="T21" fmla="*/ 0 w 1588"/>
                    <a:gd name="T22" fmla="*/ 0 h 7"/>
                    <a:gd name="T23" fmla="*/ 1588 w 158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7">
                      <a:moveTo>
                        <a:pt x="0" y="0"/>
                      </a:moveTo>
                      <a:lnTo>
                        <a:pt x="0" y="0"/>
                      </a:lnTo>
                      <a:lnTo>
                        <a:pt x="0" y="7"/>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8" name="Freeform 330"/>
                <p:cNvSpPr>
                  <a:spLocks/>
                </p:cNvSpPr>
                <p:nvPr/>
              </p:nvSpPr>
              <p:spPr bwMode="auto">
                <a:xfrm>
                  <a:off x="3568700" y="4005263"/>
                  <a:ext cx="9525" cy="20637"/>
                </a:xfrm>
                <a:custGeom>
                  <a:avLst/>
                  <a:gdLst>
                    <a:gd name="T0" fmla="*/ 9525 w 6"/>
                    <a:gd name="T1" fmla="*/ 0 h 13"/>
                    <a:gd name="T2" fmla="*/ 9525 w 6"/>
                    <a:gd name="T3" fmla="*/ 0 h 13"/>
                    <a:gd name="T4" fmla="*/ 0 w 6"/>
                    <a:gd name="T5" fmla="*/ 0 h 13"/>
                    <a:gd name="T6" fmla="*/ 9525 w 6"/>
                    <a:gd name="T7" fmla="*/ 20637 h 13"/>
                    <a:gd name="T8" fmla="*/ 9525 w 6"/>
                    <a:gd name="T9" fmla="*/ 20637 h 13"/>
                    <a:gd name="T10" fmla="*/ 9525 w 6"/>
                    <a:gd name="T11" fmla="*/ 0 h 13"/>
                    <a:gd name="T12" fmla="*/ 9525 w 6"/>
                    <a:gd name="T13" fmla="*/ 0 h 13"/>
                    <a:gd name="T14" fmla="*/ 0 60000 65536"/>
                    <a:gd name="T15" fmla="*/ 0 60000 65536"/>
                    <a:gd name="T16" fmla="*/ 0 60000 65536"/>
                    <a:gd name="T17" fmla="*/ 0 60000 65536"/>
                    <a:gd name="T18" fmla="*/ 0 60000 65536"/>
                    <a:gd name="T19" fmla="*/ 0 60000 65536"/>
                    <a:gd name="T20" fmla="*/ 0 60000 65536"/>
                    <a:gd name="T21" fmla="*/ 0 w 6"/>
                    <a:gd name="T22" fmla="*/ 0 h 13"/>
                    <a:gd name="T23" fmla="*/ 6 w 6"/>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3">
                      <a:moveTo>
                        <a:pt x="6" y="0"/>
                      </a:moveTo>
                      <a:lnTo>
                        <a:pt x="6" y="0"/>
                      </a:lnTo>
                      <a:lnTo>
                        <a:pt x="0" y="0"/>
                      </a:lnTo>
                      <a:lnTo>
                        <a:pt x="6" y="13"/>
                      </a:lnTo>
                      <a:lnTo>
                        <a:pt x="6"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89" name="Freeform 331"/>
                <p:cNvSpPr>
                  <a:spLocks/>
                </p:cNvSpPr>
                <p:nvPr/>
              </p:nvSpPr>
              <p:spPr bwMode="auto">
                <a:xfrm>
                  <a:off x="3648075" y="4005263"/>
                  <a:ext cx="11113" cy="11112"/>
                </a:xfrm>
                <a:custGeom>
                  <a:avLst/>
                  <a:gdLst>
                    <a:gd name="T0" fmla="*/ 0 w 7"/>
                    <a:gd name="T1" fmla="*/ 0 h 7"/>
                    <a:gd name="T2" fmla="*/ 0 w 7"/>
                    <a:gd name="T3" fmla="*/ 0 h 7"/>
                    <a:gd name="T4" fmla="*/ 0 w 7"/>
                    <a:gd name="T5" fmla="*/ 11112 h 7"/>
                    <a:gd name="T6" fmla="*/ 0 w 7"/>
                    <a:gd name="T7" fmla="*/ 11112 h 7"/>
                    <a:gd name="T8" fmla="*/ 0 w 7"/>
                    <a:gd name="T9" fmla="*/ 0 h 7"/>
                    <a:gd name="T10" fmla="*/ 0 w 7"/>
                    <a:gd name="T11" fmla="*/ 0 h 7"/>
                    <a:gd name="T12" fmla="*/ 11113 w 7"/>
                    <a:gd name="T13" fmla="*/ 0 h 7"/>
                    <a:gd name="T14" fmla="*/ 11113 w 7"/>
                    <a:gd name="T15" fmla="*/ 0 h 7"/>
                    <a:gd name="T16" fmla="*/ 0 w 7"/>
                    <a:gd name="T17" fmla="*/ 0 h 7"/>
                    <a:gd name="T18" fmla="*/ 0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0" y="0"/>
                      </a:moveTo>
                      <a:lnTo>
                        <a:pt x="0" y="0"/>
                      </a:lnTo>
                      <a:lnTo>
                        <a:pt x="0" y="7"/>
                      </a:lnTo>
                      <a:lnTo>
                        <a:pt x="0" y="0"/>
                      </a:lnTo>
                      <a:lnTo>
                        <a:pt x="7"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0" name="Rectangle 332"/>
                <p:cNvSpPr>
                  <a:spLocks noChangeArrowheads="1"/>
                </p:cNvSpPr>
                <p:nvPr/>
              </p:nvSpPr>
              <p:spPr bwMode="auto">
                <a:xfrm>
                  <a:off x="3648075" y="4005263"/>
                  <a:ext cx="1588"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91" name="Rectangle 333"/>
                <p:cNvSpPr>
                  <a:spLocks noChangeArrowheads="1"/>
                </p:cNvSpPr>
                <p:nvPr/>
              </p:nvSpPr>
              <p:spPr bwMode="auto">
                <a:xfrm>
                  <a:off x="3779838" y="4005263"/>
                  <a:ext cx="1587"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92" name="Freeform 334"/>
                <p:cNvSpPr>
                  <a:spLocks/>
                </p:cNvSpPr>
                <p:nvPr/>
              </p:nvSpPr>
              <p:spPr bwMode="auto">
                <a:xfrm>
                  <a:off x="3729038" y="4016375"/>
                  <a:ext cx="1587"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3" name="Rectangle 335"/>
                <p:cNvSpPr>
                  <a:spLocks noChangeArrowheads="1"/>
                </p:cNvSpPr>
                <p:nvPr/>
              </p:nvSpPr>
              <p:spPr bwMode="auto">
                <a:xfrm>
                  <a:off x="3648075" y="4016375"/>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94" name="Freeform 336"/>
                <p:cNvSpPr>
                  <a:spLocks/>
                </p:cNvSpPr>
                <p:nvPr/>
              </p:nvSpPr>
              <p:spPr bwMode="auto">
                <a:xfrm>
                  <a:off x="3729038" y="401637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5" name="Freeform 337"/>
                <p:cNvSpPr>
                  <a:spLocks/>
                </p:cNvSpPr>
                <p:nvPr/>
              </p:nvSpPr>
              <p:spPr bwMode="auto">
                <a:xfrm>
                  <a:off x="3648075" y="40163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6" name="Freeform 338"/>
                <p:cNvSpPr>
                  <a:spLocks/>
                </p:cNvSpPr>
                <p:nvPr/>
              </p:nvSpPr>
              <p:spPr bwMode="auto">
                <a:xfrm>
                  <a:off x="3648075" y="4016375"/>
                  <a:ext cx="1588" cy="9525"/>
                </a:xfrm>
                <a:custGeom>
                  <a:avLst/>
                  <a:gdLst>
                    <a:gd name="T0" fmla="*/ 0 w 1588"/>
                    <a:gd name="T1" fmla="*/ 0 h 6"/>
                    <a:gd name="T2" fmla="*/ 0 w 1588"/>
                    <a:gd name="T3" fmla="*/ 0 h 6"/>
                    <a:gd name="T4" fmla="*/ 0 w 1588"/>
                    <a:gd name="T5" fmla="*/ 9525 h 6"/>
                    <a:gd name="T6" fmla="*/ 0 w 1588"/>
                    <a:gd name="T7" fmla="*/ 0 h 6"/>
                    <a:gd name="T8" fmla="*/ 0 w 1588"/>
                    <a:gd name="T9" fmla="*/ 0 h 6"/>
                    <a:gd name="T10" fmla="*/ 0 60000 65536"/>
                    <a:gd name="T11" fmla="*/ 0 60000 65536"/>
                    <a:gd name="T12" fmla="*/ 0 60000 65536"/>
                    <a:gd name="T13" fmla="*/ 0 60000 65536"/>
                    <a:gd name="T14" fmla="*/ 0 60000 65536"/>
                    <a:gd name="T15" fmla="*/ 0 w 1588"/>
                    <a:gd name="T16" fmla="*/ 0 h 6"/>
                    <a:gd name="T17" fmla="*/ 1588 w 1588"/>
                    <a:gd name="T18" fmla="*/ 6 h 6"/>
                  </a:gdLst>
                  <a:ahLst/>
                  <a:cxnLst>
                    <a:cxn ang="T10">
                      <a:pos x="T0" y="T1"/>
                    </a:cxn>
                    <a:cxn ang="T11">
                      <a:pos x="T2" y="T3"/>
                    </a:cxn>
                    <a:cxn ang="T12">
                      <a:pos x="T4" y="T5"/>
                    </a:cxn>
                    <a:cxn ang="T13">
                      <a:pos x="T6" y="T7"/>
                    </a:cxn>
                    <a:cxn ang="T14">
                      <a:pos x="T8" y="T9"/>
                    </a:cxn>
                  </a:cxnLst>
                  <a:rect l="T15" t="T16" r="T17" b="T18"/>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7" name="Rectangle 339"/>
                <p:cNvSpPr>
                  <a:spLocks noChangeArrowheads="1"/>
                </p:cNvSpPr>
                <p:nvPr/>
              </p:nvSpPr>
              <p:spPr bwMode="auto">
                <a:xfrm>
                  <a:off x="3587750" y="4025900"/>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98" name="Freeform 340"/>
                <p:cNvSpPr>
                  <a:spLocks/>
                </p:cNvSpPr>
                <p:nvPr/>
              </p:nvSpPr>
              <p:spPr bwMode="auto">
                <a:xfrm>
                  <a:off x="3587750" y="402590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99" name="Freeform 341"/>
                <p:cNvSpPr>
                  <a:spLocks/>
                </p:cNvSpPr>
                <p:nvPr/>
              </p:nvSpPr>
              <p:spPr bwMode="auto">
                <a:xfrm>
                  <a:off x="3587750" y="4025900"/>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0" name="Rectangle 342"/>
                <p:cNvSpPr>
                  <a:spLocks noChangeArrowheads="1"/>
                </p:cNvSpPr>
                <p:nvPr/>
              </p:nvSpPr>
              <p:spPr bwMode="auto">
                <a:xfrm>
                  <a:off x="3578225" y="4025900"/>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01" name="Freeform 343"/>
                <p:cNvSpPr>
                  <a:spLocks/>
                </p:cNvSpPr>
                <p:nvPr/>
              </p:nvSpPr>
              <p:spPr bwMode="auto">
                <a:xfrm>
                  <a:off x="3578225" y="40259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2" name="Freeform 344"/>
                <p:cNvSpPr>
                  <a:spLocks/>
                </p:cNvSpPr>
                <p:nvPr/>
              </p:nvSpPr>
              <p:spPr bwMode="auto">
                <a:xfrm>
                  <a:off x="3648075"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3" name="Freeform 345"/>
                <p:cNvSpPr>
                  <a:spLocks/>
                </p:cNvSpPr>
                <p:nvPr/>
              </p:nvSpPr>
              <p:spPr bwMode="auto">
                <a:xfrm>
                  <a:off x="3568700" y="4025900"/>
                  <a:ext cx="9525" cy="20638"/>
                </a:xfrm>
                <a:custGeom>
                  <a:avLst/>
                  <a:gdLst>
                    <a:gd name="T0" fmla="*/ 0 w 6"/>
                    <a:gd name="T1" fmla="*/ 0 h 13"/>
                    <a:gd name="T2" fmla="*/ 0 w 6"/>
                    <a:gd name="T3" fmla="*/ 0 h 13"/>
                    <a:gd name="T4" fmla="*/ 0 w 6"/>
                    <a:gd name="T5" fmla="*/ 9525 h 13"/>
                    <a:gd name="T6" fmla="*/ 9525 w 6"/>
                    <a:gd name="T7" fmla="*/ 20638 h 13"/>
                    <a:gd name="T8" fmla="*/ 9525 w 6"/>
                    <a:gd name="T9" fmla="*/ 20638 h 13"/>
                    <a:gd name="T10" fmla="*/ 9525 w 6"/>
                    <a:gd name="T11" fmla="*/ 9525 h 13"/>
                    <a:gd name="T12" fmla="*/ 0 w 6"/>
                    <a:gd name="T13" fmla="*/ 0 h 13"/>
                    <a:gd name="T14" fmla="*/ 0 w 6"/>
                    <a:gd name="T15" fmla="*/ 0 h 1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3"/>
                    <a:gd name="T26" fmla="*/ 6 w 6"/>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3">
                      <a:moveTo>
                        <a:pt x="0" y="0"/>
                      </a:moveTo>
                      <a:lnTo>
                        <a:pt x="0" y="0"/>
                      </a:lnTo>
                      <a:lnTo>
                        <a:pt x="0" y="6"/>
                      </a:lnTo>
                      <a:lnTo>
                        <a:pt x="6" y="13"/>
                      </a:lnTo>
                      <a:lnTo>
                        <a:pt x="6"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4" name="Freeform 346"/>
                <p:cNvSpPr>
                  <a:spLocks/>
                </p:cNvSpPr>
                <p:nvPr/>
              </p:nvSpPr>
              <p:spPr bwMode="auto">
                <a:xfrm>
                  <a:off x="3587750"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5" name="Freeform 347"/>
                <p:cNvSpPr>
                  <a:spLocks/>
                </p:cNvSpPr>
                <p:nvPr/>
              </p:nvSpPr>
              <p:spPr bwMode="auto">
                <a:xfrm>
                  <a:off x="3527425" y="4035425"/>
                  <a:ext cx="11113" cy="11113"/>
                </a:xfrm>
                <a:custGeom>
                  <a:avLst/>
                  <a:gdLst>
                    <a:gd name="T0" fmla="*/ 11113 w 7"/>
                    <a:gd name="T1" fmla="*/ 11113 h 7"/>
                    <a:gd name="T2" fmla="*/ 11113 w 7"/>
                    <a:gd name="T3" fmla="*/ 11113 h 7"/>
                    <a:gd name="T4" fmla="*/ 11113 w 7"/>
                    <a:gd name="T5" fmla="*/ 0 h 7"/>
                    <a:gd name="T6" fmla="*/ 11113 w 7"/>
                    <a:gd name="T7" fmla="*/ 0 h 7"/>
                    <a:gd name="T8" fmla="*/ 0 w 7"/>
                    <a:gd name="T9" fmla="*/ 0 h 7"/>
                    <a:gd name="T10" fmla="*/ 0 w 7"/>
                    <a:gd name="T11" fmla="*/ 0 h 7"/>
                    <a:gd name="T12" fmla="*/ 0 w 7"/>
                    <a:gd name="T13" fmla="*/ 11113 h 7"/>
                    <a:gd name="T14" fmla="*/ 0 w 7"/>
                    <a:gd name="T15" fmla="*/ 11113 h 7"/>
                    <a:gd name="T16" fmla="*/ 11113 w 7"/>
                    <a:gd name="T17" fmla="*/ 11113 h 7"/>
                    <a:gd name="T18" fmla="*/ 11113 w 7"/>
                    <a:gd name="T19" fmla="*/ 11113 h 7"/>
                    <a:gd name="T20" fmla="*/ 11113 w 7"/>
                    <a:gd name="T21" fmla="*/ 11113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7"/>
                    <a:gd name="T35" fmla="*/ 7 w 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7">
                      <a:moveTo>
                        <a:pt x="7" y="7"/>
                      </a:moveTo>
                      <a:lnTo>
                        <a:pt x="7" y="7"/>
                      </a:lnTo>
                      <a:lnTo>
                        <a:pt x="7" y="0"/>
                      </a:lnTo>
                      <a:lnTo>
                        <a:pt x="0" y="0"/>
                      </a:lnTo>
                      <a:lnTo>
                        <a:pt x="0" y="7"/>
                      </a:lnTo>
                      <a:lnTo>
                        <a:pt x="7" y="7"/>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6" name="Rectangle 348"/>
                <p:cNvSpPr>
                  <a:spLocks noChangeArrowheads="1"/>
                </p:cNvSpPr>
                <p:nvPr/>
              </p:nvSpPr>
              <p:spPr bwMode="auto">
                <a:xfrm>
                  <a:off x="3648075" y="4035425"/>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07" name="Freeform 349"/>
                <p:cNvSpPr>
                  <a:spLocks/>
                </p:cNvSpPr>
                <p:nvPr/>
              </p:nvSpPr>
              <p:spPr bwMode="auto">
                <a:xfrm>
                  <a:off x="3648075" y="40354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8" name="Freeform 350"/>
                <p:cNvSpPr>
                  <a:spLocks/>
                </p:cNvSpPr>
                <p:nvPr/>
              </p:nvSpPr>
              <p:spPr bwMode="auto">
                <a:xfrm>
                  <a:off x="3729038" y="40354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09" name="Freeform 351"/>
                <p:cNvSpPr>
                  <a:spLocks/>
                </p:cNvSpPr>
                <p:nvPr/>
              </p:nvSpPr>
              <p:spPr bwMode="auto">
                <a:xfrm>
                  <a:off x="3587750" y="4046538"/>
                  <a:ext cx="11113" cy="19050"/>
                </a:xfrm>
                <a:custGeom>
                  <a:avLst/>
                  <a:gdLst>
                    <a:gd name="T0" fmla="*/ 0 w 7"/>
                    <a:gd name="T1" fmla="*/ 0 h 12"/>
                    <a:gd name="T2" fmla="*/ 0 w 7"/>
                    <a:gd name="T3" fmla="*/ 0 h 12"/>
                    <a:gd name="T4" fmla="*/ 0 w 7"/>
                    <a:gd name="T5" fmla="*/ 9525 h 12"/>
                    <a:gd name="T6" fmla="*/ 11113 w 7"/>
                    <a:gd name="T7" fmla="*/ 19050 h 12"/>
                    <a:gd name="T8" fmla="*/ 11113 w 7"/>
                    <a:gd name="T9" fmla="*/ 19050 h 12"/>
                    <a:gd name="T10" fmla="*/ 0 w 7"/>
                    <a:gd name="T11" fmla="*/ 0 h 12"/>
                    <a:gd name="T12" fmla="*/ 0 w 7"/>
                    <a:gd name="T13" fmla="*/ 0 h 12"/>
                    <a:gd name="T14" fmla="*/ 0 60000 65536"/>
                    <a:gd name="T15" fmla="*/ 0 60000 65536"/>
                    <a:gd name="T16" fmla="*/ 0 60000 65536"/>
                    <a:gd name="T17" fmla="*/ 0 60000 65536"/>
                    <a:gd name="T18" fmla="*/ 0 60000 65536"/>
                    <a:gd name="T19" fmla="*/ 0 60000 65536"/>
                    <a:gd name="T20" fmla="*/ 0 60000 65536"/>
                    <a:gd name="T21" fmla="*/ 0 w 7"/>
                    <a:gd name="T22" fmla="*/ 0 h 12"/>
                    <a:gd name="T23" fmla="*/ 7 w 7"/>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2">
                      <a:moveTo>
                        <a:pt x="0" y="0"/>
                      </a:moveTo>
                      <a:lnTo>
                        <a:pt x="0" y="0"/>
                      </a:lnTo>
                      <a:lnTo>
                        <a:pt x="0" y="6"/>
                      </a:lnTo>
                      <a:lnTo>
                        <a:pt x="7" y="12"/>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0" name="Freeform 352"/>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1" name="Freeform 353"/>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2" name="Freeform 354"/>
                <p:cNvSpPr>
                  <a:spLocks/>
                </p:cNvSpPr>
                <p:nvPr/>
              </p:nvSpPr>
              <p:spPr bwMode="auto">
                <a:xfrm>
                  <a:off x="3578225"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3" name="Freeform 355"/>
                <p:cNvSpPr>
                  <a:spLocks/>
                </p:cNvSpPr>
                <p:nvPr/>
              </p:nvSpPr>
              <p:spPr bwMode="auto">
                <a:xfrm>
                  <a:off x="3587750"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4" name="Freeform 356"/>
                <p:cNvSpPr>
                  <a:spLocks/>
                </p:cNvSpPr>
                <p:nvPr/>
              </p:nvSpPr>
              <p:spPr bwMode="auto">
                <a:xfrm>
                  <a:off x="3568700" y="4056063"/>
                  <a:ext cx="9525" cy="9525"/>
                </a:xfrm>
                <a:custGeom>
                  <a:avLst/>
                  <a:gdLst>
                    <a:gd name="T0" fmla="*/ 0 w 6"/>
                    <a:gd name="T1" fmla="*/ 0 h 6"/>
                    <a:gd name="T2" fmla="*/ 0 w 6"/>
                    <a:gd name="T3" fmla="*/ 0 h 6"/>
                    <a:gd name="T4" fmla="*/ 0 w 6"/>
                    <a:gd name="T5" fmla="*/ 9525 h 6"/>
                    <a:gd name="T6" fmla="*/ 9525 w 6"/>
                    <a:gd name="T7" fmla="*/ 9525 h 6"/>
                    <a:gd name="T8" fmla="*/ 9525 w 6"/>
                    <a:gd name="T9" fmla="*/ 9525 h 6"/>
                    <a:gd name="T10" fmla="*/ 9525 w 6"/>
                    <a:gd name="T11" fmla="*/ 0 h 6"/>
                    <a:gd name="T12" fmla="*/ 0 w 6"/>
                    <a:gd name="T13" fmla="*/ 0 h 6"/>
                    <a:gd name="T14" fmla="*/ 0 w 6"/>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0" y="0"/>
                      </a:moveTo>
                      <a:lnTo>
                        <a:pt x="0" y="0"/>
                      </a:lnTo>
                      <a:lnTo>
                        <a:pt x="0" y="6"/>
                      </a:lnTo>
                      <a:lnTo>
                        <a:pt x="6" y="6"/>
                      </a:lnTo>
                      <a:lnTo>
                        <a:pt x="6" y="0"/>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5" name="Freeform 357"/>
                <p:cNvSpPr>
                  <a:spLocks/>
                </p:cNvSpPr>
                <p:nvPr/>
              </p:nvSpPr>
              <p:spPr bwMode="auto">
                <a:xfrm>
                  <a:off x="3568700" y="4056063"/>
                  <a:ext cx="1588"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9525 h 13"/>
                    <a:gd name="T12" fmla="*/ 0 w 1588"/>
                    <a:gd name="T13" fmla="*/ 20637 h 13"/>
                    <a:gd name="T14" fmla="*/ 0 w 1588"/>
                    <a:gd name="T15" fmla="*/ 20637 h 1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
                    <a:gd name="T26" fmla="*/ 1588 w 1588"/>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
                      <a:moveTo>
                        <a:pt x="0" y="13"/>
                      </a:moveTo>
                      <a:lnTo>
                        <a:pt x="0" y="13"/>
                      </a:lnTo>
                      <a:lnTo>
                        <a:pt x="0" y="6"/>
                      </a:lnTo>
                      <a:lnTo>
                        <a:pt x="0" y="0"/>
                      </a:lnTo>
                      <a:lnTo>
                        <a:pt x="0" y="6"/>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6" name="Freeform 358"/>
                <p:cNvSpPr>
                  <a:spLocks/>
                </p:cNvSpPr>
                <p:nvPr/>
              </p:nvSpPr>
              <p:spPr bwMode="auto">
                <a:xfrm>
                  <a:off x="3557588" y="4056063"/>
                  <a:ext cx="1587"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6"/>
                      </a:lnTo>
                      <a:lnTo>
                        <a:pt x="0" y="0"/>
                      </a:lnTo>
                      <a:lnTo>
                        <a:pt x="0" y="13"/>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7" name="Rectangle 359"/>
                <p:cNvSpPr>
                  <a:spLocks noChangeArrowheads="1"/>
                </p:cNvSpPr>
                <p:nvPr/>
              </p:nvSpPr>
              <p:spPr bwMode="auto">
                <a:xfrm>
                  <a:off x="3729038" y="4065588"/>
                  <a:ext cx="1587" cy="1587"/>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18" name="Freeform 360"/>
                <p:cNvSpPr>
                  <a:spLocks/>
                </p:cNvSpPr>
                <p:nvPr/>
              </p:nvSpPr>
              <p:spPr bwMode="auto">
                <a:xfrm>
                  <a:off x="3729038" y="4065588"/>
                  <a:ext cx="1587" cy="11112"/>
                </a:xfrm>
                <a:custGeom>
                  <a:avLst/>
                  <a:gdLst>
                    <a:gd name="T0" fmla="*/ 0 w 1588"/>
                    <a:gd name="T1" fmla="*/ 0 h 7"/>
                    <a:gd name="T2" fmla="*/ 0 w 1588"/>
                    <a:gd name="T3" fmla="*/ 0 h 7"/>
                    <a:gd name="T4" fmla="*/ 0 w 1588"/>
                    <a:gd name="T5" fmla="*/ 11112 h 7"/>
                    <a:gd name="T6" fmla="*/ 0 w 1588"/>
                    <a:gd name="T7" fmla="*/ 11112 h 7"/>
                    <a:gd name="T8" fmla="*/ 0 w 1588"/>
                    <a:gd name="T9" fmla="*/ 0 h 7"/>
                    <a:gd name="T10" fmla="*/ 0 w 1588"/>
                    <a:gd name="T11" fmla="*/ 0 h 7"/>
                    <a:gd name="T12" fmla="*/ 0 60000 65536"/>
                    <a:gd name="T13" fmla="*/ 0 60000 65536"/>
                    <a:gd name="T14" fmla="*/ 0 60000 65536"/>
                    <a:gd name="T15" fmla="*/ 0 60000 65536"/>
                    <a:gd name="T16" fmla="*/ 0 60000 65536"/>
                    <a:gd name="T17" fmla="*/ 0 60000 65536"/>
                    <a:gd name="T18" fmla="*/ 0 w 1588"/>
                    <a:gd name="T19" fmla="*/ 0 h 7"/>
                    <a:gd name="T20" fmla="*/ 1588 w 1588"/>
                    <a:gd name="T21" fmla="*/ 7 h 7"/>
                  </a:gdLst>
                  <a:ahLst/>
                  <a:cxnLst>
                    <a:cxn ang="T12">
                      <a:pos x="T0" y="T1"/>
                    </a:cxn>
                    <a:cxn ang="T13">
                      <a:pos x="T2" y="T3"/>
                    </a:cxn>
                    <a:cxn ang="T14">
                      <a:pos x="T4" y="T5"/>
                    </a:cxn>
                    <a:cxn ang="T15">
                      <a:pos x="T6" y="T7"/>
                    </a:cxn>
                    <a:cxn ang="T16">
                      <a:pos x="T8" y="T9"/>
                    </a:cxn>
                    <a:cxn ang="T17">
                      <a:pos x="T10" y="T11"/>
                    </a:cxn>
                  </a:cxnLst>
                  <a:rect l="T18" t="T19" r="T20" b="T21"/>
                  <a:pathLst>
                    <a:path w="1588" h="7">
                      <a:moveTo>
                        <a:pt x="0" y="0"/>
                      </a:moveTo>
                      <a:lnTo>
                        <a:pt x="0" y="0"/>
                      </a:lnTo>
                      <a:lnTo>
                        <a:pt x="0" y="7"/>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19" name="Freeform 361"/>
                <p:cNvSpPr>
                  <a:spLocks/>
                </p:cNvSpPr>
                <p:nvPr/>
              </p:nvSpPr>
              <p:spPr bwMode="auto">
                <a:xfrm>
                  <a:off x="3729038" y="4076700"/>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0" name="Freeform 362"/>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9525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1" name="Rectangle 363"/>
                <p:cNvSpPr>
                  <a:spLocks noChangeArrowheads="1"/>
                </p:cNvSpPr>
                <p:nvPr/>
              </p:nvSpPr>
              <p:spPr bwMode="auto">
                <a:xfrm>
                  <a:off x="3568700" y="4076700"/>
                  <a:ext cx="1588"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22" name="Freeform 364"/>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19050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3" name="Freeform 365"/>
                <p:cNvSpPr>
                  <a:spLocks/>
                </p:cNvSpPr>
                <p:nvPr/>
              </p:nvSpPr>
              <p:spPr bwMode="auto">
                <a:xfrm>
                  <a:off x="3527425" y="4076700"/>
                  <a:ext cx="11113" cy="9525"/>
                </a:xfrm>
                <a:custGeom>
                  <a:avLst/>
                  <a:gdLst>
                    <a:gd name="T0" fmla="*/ 11113 w 7"/>
                    <a:gd name="T1" fmla="*/ 9525 h 6"/>
                    <a:gd name="T2" fmla="*/ 11113 w 7"/>
                    <a:gd name="T3" fmla="*/ 9525 h 6"/>
                    <a:gd name="T4" fmla="*/ 0 w 7"/>
                    <a:gd name="T5" fmla="*/ 9525 h 6"/>
                    <a:gd name="T6" fmla="*/ 0 w 7"/>
                    <a:gd name="T7" fmla="*/ 9525 h 6"/>
                    <a:gd name="T8" fmla="*/ 0 w 7"/>
                    <a:gd name="T9" fmla="*/ 9525 h 6"/>
                    <a:gd name="T10" fmla="*/ 0 w 7"/>
                    <a:gd name="T11" fmla="*/ 9525 h 6"/>
                    <a:gd name="T12" fmla="*/ 0 w 7"/>
                    <a:gd name="T13" fmla="*/ 9525 h 6"/>
                    <a:gd name="T14" fmla="*/ 11113 w 7"/>
                    <a:gd name="T15" fmla="*/ 9525 h 6"/>
                    <a:gd name="T16" fmla="*/ 11113 w 7"/>
                    <a:gd name="T17" fmla="*/ 9525 h 6"/>
                    <a:gd name="T18" fmla="*/ 11113 w 7"/>
                    <a:gd name="T19" fmla="*/ 0 h 6"/>
                    <a:gd name="T20" fmla="*/ 11113 w 7"/>
                    <a:gd name="T21" fmla="*/ 0 h 6"/>
                    <a:gd name="T22" fmla="*/ 11113 w 7"/>
                    <a:gd name="T23" fmla="*/ 9525 h 6"/>
                    <a:gd name="T24" fmla="*/ 11113 w 7"/>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6"/>
                    <a:gd name="T41" fmla="*/ 7 w 7"/>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6">
                      <a:moveTo>
                        <a:pt x="7" y="6"/>
                      </a:moveTo>
                      <a:lnTo>
                        <a:pt x="7" y="6"/>
                      </a:lnTo>
                      <a:lnTo>
                        <a:pt x="0" y="6"/>
                      </a:lnTo>
                      <a:lnTo>
                        <a:pt x="7" y="6"/>
                      </a:lnTo>
                      <a:lnTo>
                        <a:pt x="7" y="0"/>
                      </a:lnTo>
                      <a:lnTo>
                        <a:pt x="7"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4" name="Freeform 366"/>
                <p:cNvSpPr>
                  <a:spLocks/>
                </p:cNvSpPr>
                <p:nvPr/>
              </p:nvSpPr>
              <p:spPr bwMode="auto">
                <a:xfrm>
                  <a:off x="3587750" y="40767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5" name="Freeform 367"/>
                <p:cNvSpPr>
                  <a:spLocks/>
                </p:cNvSpPr>
                <p:nvPr/>
              </p:nvSpPr>
              <p:spPr bwMode="auto">
                <a:xfrm>
                  <a:off x="3587750" y="4076700"/>
                  <a:ext cx="11113" cy="9525"/>
                </a:xfrm>
                <a:custGeom>
                  <a:avLst/>
                  <a:gdLst>
                    <a:gd name="T0" fmla="*/ 0 w 7"/>
                    <a:gd name="T1" fmla="*/ 0 h 6"/>
                    <a:gd name="T2" fmla="*/ 0 w 7"/>
                    <a:gd name="T3" fmla="*/ 0 h 6"/>
                    <a:gd name="T4" fmla="*/ 11113 w 7"/>
                    <a:gd name="T5" fmla="*/ 9525 h 6"/>
                    <a:gd name="T6" fmla="*/ 11113 w 7"/>
                    <a:gd name="T7" fmla="*/ 9525 h 6"/>
                    <a:gd name="T8" fmla="*/ 11113 w 7"/>
                    <a:gd name="T9" fmla="*/ 9525 h 6"/>
                    <a:gd name="T10" fmla="*/ 0 w 7"/>
                    <a:gd name="T11" fmla="*/ 0 h 6"/>
                    <a:gd name="T12" fmla="*/ 0 w 7"/>
                    <a:gd name="T13" fmla="*/ 0 h 6"/>
                    <a:gd name="T14" fmla="*/ 0 60000 65536"/>
                    <a:gd name="T15" fmla="*/ 0 60000 65536"/>
                    <a:gd name="T16" fmla="*/ 0 60000 65536"/>
                    <a:gd name="T17" fmla="*/ 0 60000 65536"/>
                    <a:gd name="T18" fmla="*/ 0 60000 65536"/>
                    <a:gd name="T19" fmla="*/ 0 60000 65536"/>
                    <a:gd name="T20" fmla="*/ 0 60000 65536"/>
                    <a:gd name="T21" fmla="*/ 0 w 7"/>
                    <a:gd name="T22" fmla="*/ 0 h 6"/>
                    <a:gd name="T23" fmla="*/ 7 w 7"/>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6">
                      <a:moveTo>
                        <a:pt x="0" y="0"/>
                      </a:moveTo>
                      <a:lnTo>
                        <a:pt x="0" y="0"/>
                      </a:lnTo>
                      <a:lnTo>
                        <a:pt x="7"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6" name="Freeform 368"/>
                <p:cNvSpPr>
                  <a:spLocks/>
                </p:cNvSpPr>
                <p:nvPr/>
              </p:nvSpPr>
              <p:spPr bwMode="auto">
                <a:xfrm>
                  <a:off x="355758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7" name="Freeform 369"/>
                <p:cNvSpPr>
                  <a:spLocks/>
                </p:cNvSpPr>
                <p:nvPr/>
              </p:nvSpPr>
              <p:spPr bwMode="auto">
                <a:xfrm>
                  <a:off x="3568700" y="408622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8" name="Freeform 370"/>
                <p:cNvSpPr>
                  <a:spLocks/>
                </p:cNvSpPr>
                <p:nvPr/>
              </p:nvSpPr>
              <p:spPr bwMode="auto">
                <a:xfrm>
                  <a:off x="372903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29" name="Oval 371"/>
                <p:cNvSpPr>
                  <a:spLocks noChangeArrowheads="1"/>
                </p:cNvSpPr>
                <p:nvPr/>
              </p:nvSpPr>
              <p:spPr bwMode="auto">
                <a:xfrm>
                  <a:off x="3538538" y="4086225"/>
                  <a:ext cx="1587" cy="9525"/>
                </a:xfrm>
                <a:prstGeom prst="ellipse">
                  <a:avLst/>
                </a:pr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30" name="Freeform 372"/>
                <p:cNvSpPr>
                  <a:spLocks/>
                </p:cNvSpPr>
                <p:nvPr/>
              </p:nvSpPr>
              <p:spPr bwMode="auto">
                <a:xfrm>
                  <a:off x="3729038" y="4095750"/>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31" name="Rectangle 373"/>
                <p:cNvSpPr>
                  <a:spLocks noChangeArrowheads="1"/>
                </p:cNvSpPr>
                <p:nvPr/>
              </p:nvSpPr>
              <p:spPr bwMode="auto">
                <a:xfrm>
                  <a:off x="3598863" y="4095750"/>
                  <a:ext cx="1587" cy="1588"/>
                </a:xfrm>
                <a:prstGeom prst="rect">
                  <a:avLst/>
                </a:prstGeom>
                <a:grpFill/>
                <a:ln w="9525">
                  <a:noFill/>
                  <a:miter lim="800000"/>
                  <a:headEnd/>
                  <a:tailEnd/>
                </a:ln>
              </p:spPr>
              <p:txBody>
                <a:bodyPr/>
                <a:lstStyle/>
                <a:p>
                  <a:pPr>
                    <a:defRPr/>
                  </a:pPr>
                  <a:endParaRPr lang="da-DK">
                    <a:latin typeface="Arial" pitchFamily="-108" charset="0"/>
                    <a:cs typeface="ＭＳ Ｐゴシック" pitchFamily="-108" charset="-128"/>
                  </a:endParaRPr>
                </a:p>
              </p:txBody>
            </p:sp>
            <p:sp>
              <p:nvSpPr>
                <p:cNvPr id="132" name="Freeform 380"/>
                <p:cNvSpPr>
                  <a:spLocks/>
                </p:cNvSpPr>
                <p:nvPr/>
              </p:nvSpPr>
              <p:spPr bwMode="auto">
                <a:xfrm>
                  <a:off x="4264025" y="3824288"/>
                  <a:ext cx="261938" cy="331787"/>
                </a:xfrm>
                <a:custGeom>
                  <a:avLst/>
                  <a:gdLst>
                    <a:gd name="T0" fmla="*/ 141288 w 165"/>
                    <a:gd name="T1" fmla="*/ 9525 h 209"/>
                    <a:gd name="T2" fmla="*/ 141288 w 165"/>
                    <a:gd name="T3" fmla="*/ 9525 h 209"/>
                    <a:gd name="T4" fmla="*/ 100013 w 165"/>
                    <a:gd name="T5" fmla="*/ 0 h 209"/>
                    <a:gd name="T6" fmla="*/ 100013 w 165"/>
                    <a:gd name="T7" fmla="*/ 0 h 209"/>
                    <a:gd name="T8" fmla="*/ 90488 w 165"/>
                    <a:gd name="T9" fmla="*/ 9525 h 209"/>
                    <a:gd name="T10" fmla="*/ 80963 w 165"/>
                    <a:gd name="T11" fmla="*/ 20637 h 209"/>
                    <a:gd name="T12" fmla="*/ 80963 w 165"/>
                    <a:gd name="T13" fmla="*/ 20637 h 209"/>
                    <a:gd name="T14" fmla="*/ 50800 w 165"/>
                    <a:gd name="T15" fmla="*/ 60325 h 209"/>
                    <a:gd name="T16" fmla="*/ 39688 w 165"/>
                    <a:gd name="T17" fmla="*/ 111125 h 209"/>
                    <a:gd name="T18" fmla="*/ 39688 w 165"/>
                    <a:gd name="T19" fmla="*/ 111125 h 209"/>
                    <a:gd name="T20" fmla="*/ 39688 w 165"/>
                    <a:gd name="T21" fmla="*/ 160337 h 209"/>
                    <a:gd name="T22" fmla="*/ 30163 w 165"/>
                    <a:gd name="T23" fmla="*/ 211137 h 209"/>
                    <a:gd name="T24" fmla="*/ 30163 w 165"/>
                    <a:gd name="T25" fmla="*/ 211137 h 209"/>
                    <a:gd name="T26" fmla="*/ 9525 w 165"/>
                    <a:gd name="T27" fmla="*/ 252412 h 209"/>
                    <a:gd name="T28" fmla="*/ 0 w 165"/>
                    <a:gd name="T29" fmla="*/ 282575 h 209"/>
                    <a:gd name="T30" fmla="*/ 9525 w 165"/>
                    <a:gd name="T31" fmla="*/ 312737 h 209"/>
                    <a:gd name="T32" fmla="*/ 9525 w 165"/>
                    <a:gd name="T33" fmla="*/ 312737 h 209"/>
                    <a:gd name="T34" fmla="*/ 39688 w 165"/>
                    <a:gd name="T35" fmla="*/ 331787 h 209"/>
                    <a:gd name="T36" fmla="*/ 39688 w 165"/>
                    <a:gd name="T37" fmla="*/ 331787 h 209"/>
                    <a:gd name="T38" fmla="*/ 60325 w 165"/>
                    <a:gd name="T39" fmla="*/ 331787 h 209"/>
                    <a:gd name="T40" fmla="*/ 80963 w 165"/>
                    <a:gd name="T41" fmla="*/ 322262 h 209"/>
                    <a:gd name="T42" fmla="*/ 80963 w 165"/>
                    <a:gd name="T43" fmla="*/ 322262 h 209"/>
                    <a:gd name="T44" fmla="*/ 160338 w 165"/>
                    <a:gd name="T45" fmla="*/ 322262 h 209"/>
                    <a:gd name="T46" fmla="*/ 241300 w 165"/>
                    <a:gd name="T47" fmla="*/ 322262 h 209"/>
                    <a:gd name="T48" fmla="*/ 241300 w 165"/>
                    <a:gd name="T49" fmla="*/ 322262 h 209"/>
                    <a:gd name="T50" fmla="*/ 261938 w 165"/>
                    <a:gd name="T51" fmla="*/ 312737 h 209"/>
                    <a:gd name="T52" fmla="*/ 261938 w 165"/>
                    <a:gd name="T53" fmla="*/ 312737 h 209"/>
                    <a:gd name="T54" fmla="*/ 261938 w 165"/>
                    <a:gd name="T55" fmla="*/ 282575 h 209"/>
                    <a:gd name="T56" fmla="*/ 261938 w 165"/>
                    <a:gd name="T57" fmla="*/ 282575 h 209"/>
                    <a:gd name="T58" fmla="*/ 252413 w 165"/>
                    <a:gd name="T59" fmla="*/ 252412 h 209"/>
                    <a:gd name="T60" fmla="*/ 241300 w 165"/>
                    <a:gd name="T61" fmla="*/ 222250 h 209"/>
                    <a:gd name="T62" fmla="*/ 241300 w 165"/>
                    <a:gd name="T63" fmla="*/ 222250 h 209"/>
                    <a:gd name="T64" fmla="*/ 231775 w 165"/>
                    <a:gd name="T65" fmla="*/ 201612 h 209"/>
                    <a:gd name="T66" fmla="*/ 222250 w 165"/>
                    <a:gd name="T67" fmla="*/ 171450 h 209"/>
                    <a:gd name="T68" fmla="*/ 222250 w 165"/>
                    <a:gd name="T69" fmla="*/ 120650 h 209"/>
                    <a:gd name="T70" fmla="*/ 222250 w 165"/>
                    <a:gd name="T71" fmla="*/ 120650 h 209"/>
                    <a:gd name="T72" fmla="*/ 211138 w 165"/>
                    <a:gd name="T73" fmla="*/ 60325 h 209"/>
                    <a:gd name="T74" fmla="*/ 211138 w 165"/>
                    <a:gd name="T75" fmla="*/ 60325 h 209"/>
                    <a:gd name="T76" fmla="*/ 211138 w 165"/>
                    <a:gd name="T77" fmla="*/ 39687 h 209"/>
                    <a:gd name="T78" fmla="*/ 201613 w 165"/>
                    <a:gd name="T79" fmla="*/ 20637 h 209"/>
                    <a:gd name="T80" fmla="*/ 201613 w 165"/>
                    <a:gd name="T81" fmla="*/ 20637 h 209"/>
                    <a:gd name="T82" fmla="*/ 171450 w 165"/>
                    <a:gd name="T83" fmla="*/ 9525 h 209"/>
                    <a:gd name="T84" fmla="*/ 171450 w 165"/>
                    <a:gd name="T85" fmla="*/ 9525 h 209"/>
                    <a:gd name="T86" fmla="*/ 150813 w 165"/>
                    <a:gd name="T87" fmla="*/ 0 h 209"/>
                    <a:gd name="T88" fmla="*/ 141288 w 165"/>
                    <a:gd name="T89" fmla="*/ 0 h 209"/>
                    <a:gd name="T90" fmla="*/ 141288 w 165"/>
                    <a:gd name="T91" fmla="*/ 9525 h 2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5"/>
                    <a:gd name="T139" fmla="*/ 0 h 209"/>
                    <a:gd name="T140" fmla="*/ 165 w 165"/>
                    <a:gd name="T141" fmla="*/ 209 h 20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5" h="209">
                      <a:moveTo>
                        <a:pt x="89" y="6"/>
                      </a:moveTo>
                      <a:lnTo>
                        <a:pt x="89" y="6"/>
                      </a:lnTo>
                      <a:lnTo>
                        <a:pt x="63" y="0"/>
                      </a:lnTo>
                      <a:lnTo>
                        <a:pt x="57" y="6"/>
                      </a:lnTo>
                      <a:lnTo>
                        <a:pt x="51" y="13"/>
                      </a:lnTo>
                      <a:lnTo>
                        <a:pt x="32" y="38"/>
                      </a:lnTo>
                      <a:lnTo>
                        <a:pt x="25" y="70"/>
                      </a:lnTo>
                      <a:lnTo>
                        <a:pt x="25" y="101"/>
                      </a:lnTo>
                      <a:lnTo>
                        <a:pt x="19" y="133"/>
                      </a:lnTo>
                      <a:lnTo>
                        <a:pt x="6" y="159"/>
                      </a:lnTo>
                      <a:lnTo>
                        <a:pt x="0" y="178"/>
                      </a:lnTo>
                      <a:lnTo>
                        <a:pt x="6" y="197"/>
                      </a:lnTo>
                      <a:lnTo>
                        <a:pt x="25" y="209"/>
                      </a:lnTo>
                      <a:lnTo>
                        <a:pt x="38" y="209"/>
                      </a:lnTo>
                      <a:lnTo>
                        <a:pt x="51" y="203"/>
                      </a:lnTo>
                      <a:lnTo>
                        <a:pt x="101" y="203"/>
                      </a:lnTo>
                      <a:lnTo>
                        <a:pt x="152" y="203"/>
                      </a:lnTo>
                      <a:lnTo>
                        <a:pt x="165" y="197"/>
                      </a:lnTo>
                      <a:lnTo>
                        <a:pt x="165" y="178"/>
                      </a:lnTo>
                      <a:lnTo>
                        <a:pt x="159" y="159"/>
                      </a:lnTo>
                      <a:lnTo>
                        <a:pt x="152" y="140"/>
                      </a:lnTo>
                      <a:lnTo>
                        <a:pt x="146" y="127"/>
                      </a:lnTo>
                      <a:lnTo>
                        <a:pt x="140" y="108"/>
                      </a:lnTo>
                      <a:lnTo>
                        <a:pt x="140" y="76"/>
                      </a:lnTo>
                      <a:lnTo>
                        <a:pt x="133" y="38"/>
                      </a:lnTo>
                      <a:lnTo>
                        <a:pt x="133" y="25"/>
                      </a:lnTo>
                      <a:lnTo>
                        <a:pt x="127" y="13"/>
                      </a:lnTo>
                      <a:lnTo>
                        <a:pt x="108" y="6"/>
                      </a:lnTo>
                      <a:lnTo>
                        <a:pt x="95" y="0"/>
                      </a:lnTo>
                      <a:lnTo>
                        <a:pt x="89" y="0"/>
                      </a:lnTo>
                      <a:lnTo>
                        <a:pt x="89" y="6"/>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sp>
              <p:nvSpPr>
                <p:cNvPr id="133" name="Freeform 381"/>
                <p:cNvSpPr>
                  <a:spLocks/>
                </p:cNvSpPr>
                <p:nvPr/>
              </p:nvSpPr>
              <p:spPr bwMode="auto">
                <a:xfrm>
                  <a:off x="3295650" y="3733800"/>
                  <a:ext cx="1392238" cy="2287588"/>
                </a:xfrm>
                <a:custGeom>
                  <a:avLst/>
                  <a:gdLst>
                    <a:gd name="T0" fmla="*/ 161925 w 877"/>
                    <a:gd name="T1" fmla="*/ 211138 h 1441"/>
                    <a:gd name="T2" fmla="*/ 242888 w 877"/>
                    <a:gd name="T3" fmla="*/ 90488 h 1441"/>
                    <a:gd name="T4" fmla="*/ 333375 w 877"/>
                    <a:gd name="T5" fmla="*/ 201613 h 1441"/>
                    <a:gd name="T6" fmla="*/ 342900 w 877"/>
                    <a:gd name="T7" fmla="*/ 271463 h 1441"/>
                    <a:gd name="T8" fmla="*/ 463550 w 877"/>
                    <a:gd name="T9" fmla="*/ 422275 h 1441"/>
                    <a:gd name="T10" fmla="*/ 685800 w 877"/>
                    <a:gd name="T11" fmla="*/ 292100 h 1441"/>
                    <a:gd name="T12" fmla="*/ 685800 w 877"/>
                    <a:gd name="T13" fmla="*/ 141288 h 1441"/>
                    <a:gd name="T14" fmla="*/ 736600 w 877"/>
                    <a:gd name="T15" fmla="*/ 19050 h 1441"/>
                    <a:gd name="T16" fmla="*/ 847725 w 877"/>
                    <a:gd name="T17" fmla="*/ 19050 h 1441"/>
                    <a:gd name="T18" fmla="*/ 887413 w 877"/>
                    <a:gd name="T19" fmla="*/ 171450 h 1441"/>
                    <a:gd name="T20" fmla="*/ 836613 w 877"/>
                    <a:gd name="T21" fmla="*/ 301625 h 1441"/>
                    <a:gd name="T22" fmla="*/ 1049338 w 877"/>
                    <a:gd name="T23" fmla="*/ 331788 h 1441"/>
                    <a:gd name="T24" fmla="*/ 1028700 w 877"/>
                    <a:gd name="T25" fmla="*/ 282575 h 1441"/>
                    <a:gd name="T26" fmla="*/ 1049338 w 877"/>
                    <a:gd name="T27" fmla="*/ 120650 h 1441"/>
                    <a:gd name="T28" fmla="*/ 1179513 w 877"/>
                    <a:gd name="T29" fmla="*/ 211138 h 1441"/>
                    <a:gd name="T30" fmla="*/ 1169988 w 877"/>
                    <a:gd name="T31" fmla="*/ 312738 h 1441"/>
                    <a:gd name="T32" fmla="*/ 1160463 w 877"/>
                    <a:gd name="T33" fmla="*/ 342900 h 1441"/>
                    <a:gd name="T34" fmla="*/ 1320800 w 877"/>
                    <a:gd name="T35" fmla="*/ 433388 h 1441"/>
                    <a:gd name="T36" fmla="*/ 1290638 w 877"/>
                    <a:gd name="T37" fmla="*/ 584200 h 1441"/>
                    <a:gd name="T38" fmla="*/ 1281113 w 877"/>
                    <a:gd name="T39" fmla="*/ 1411288 h 1441"/>
                    <a:gd name="T40" fmla="*/ 1270000 w 877"/>
                    <a:gd name="T41" fmla="*/ 1522413 h 1441"/>
                    <a:gd name="T42" fmla="*/ 1350963 w 877"/>
                    <a:gd name="T43" fmla="*/ 1944688 h 1441"/>
                    <a:gd name="T44" fmla="*/ 1239838 w 877"/>
                    <a:gd name="T45" fmla="*/ 1955801 h 1441"/>
                    <a:gd name="T46" fmla="*/ 1160463 w 877"/>
                    <a:gd name="T47" fmla="*/ 1874838 h 1441"/>
                    <a:gd name="T48" fmla="*/ 1160463 w 877"/>
                    <a:gd name="T49" fmla="*/ 1511300 h 1441"/>
                    <a:gd name="T50" fmla="*/ 1058863 w 877"/>
                    <a:gd name="T51" fmla="*/ 1077913 h 1441"/>
                    <a:gd name="T52" fmla="*/ 1068388 w 877"/>
                    <a:gd name="T53" fmla="*/ 1450975 h 1441"/>
                    <a:gd name="T54" fmla="*/ 1139825 w 877"/>
                    <a:gd name="T55" fmla="*/ 1814513 h 1441"/>
                    <a:gd name="T56" fmla="*/ 1089025 w 877"/>
                    <a:gd name="T57" fmla="*/ 1865313 h 1441"/>
                    <a:gd name="T58" fmla="*/ 989013 w 877"/>
                    <a:gd name="T59" fmla="*/ 1874838 h 1441"/>
                    <a:gd name="T60" fmla="*/ 977900 w 877"/>
                    <a:gd name="T61" fmla="*/ 1592263 h 1441"/>
                    <a:gd name="T62" fmla="*/ 908050 w 877"/>
                    <a:gd name="T63" fmla="*/ 1784351 h 1441"/>
                    <a:gd name="T64" fmla="*/ 817563 w 877"/>
                    <a:gd name="T65" fmla="*/ 2046288 h 1441"/>
                    <a:gd name="T66" fmla="*/ 787400 w 877"/>
                    <a:gd name="T67" fmla="*/ 1965326 h 1441"/>
                    <a:gd name="T68" fmla="*/ 787400 w 877"/>
                    <a:gd name="T69" fmla="*/ 1712913 h 1441"/>
                    <a:gd name="T70" fmla="*/ 766763 w 877"/>
                    <a:gd name="T71" fmla="*/ 1279525 h 1441"/>
                    <a:gd name="T72" fmla="*/ 715963 w 877"/>
                    <a:gd name="T73" fmla="*/ 1481138 h 1441"/>
                    <a:gd name="T74" fmla="*/ 695325 w 877"/>
                    <a:gd name="T75" fmla="*/ 2016126 h 1441"/>
                    <a:gd name="T76" fmla="*/ 685800 w 877"/>
                    <a:gd name="T77" fmla="*/ 2097088 h 1441"/>
                    <a:gd name="T78" fmla="*/ 646113 w 877"/>
                    <a:gd name="T79" fmla="*/ 2206626 h 1441"/>
                    <a:gd name="T80" fmla="*/ 514350 w 877"/>
                    <a:gd name="T81" fmla="*/ 2278063 h 1441"/>
                    <a:gd name="T82" fmla="*/ 554038 w 877"/>
                    <a:gd name="T83" fmla="*/ 1925638 h 1441"/>
                    <a:gd name="T84" fmla="*/ 554038 w 877"/>
                    <a:gd name="T85" fmla="*/ 1370013 h 1441"/>
                    <a:gd name="T86" fmla="*/ 544513 w 877"/>
                    <a:gd name="T87" fmla="*/ 1089025 h 1441"/>
                    <a:gd name="T88" fmla="*/ 463550 w 877"/>
                    <a:gd name="T89" fmla="*/ 1179513 h 1441"/>
                    <a:gd name="T90" fmla="*/ 523875 w 877"/>
                    <a:gd name="T91" fmla="*/ 1733551 h 1441"/>
                    <a:gd name="T92" fmla="*/ 514350 w 877"/>
                    <a:gd name="T93" fmla="*/ 2025651 h 1441"/>
                    <a:gd name="T94" fmla="*/ 423863 w 877"/>
                    <a:gd name="T95" fmla="*/ 2076451 h 1441"/>
                    <a:gd name="T96" fmla="*/ 403225 w 877"/>
                    <a:gd name="T97" fmla="*/ 1884363 h 1441"/>
                    <a:gd name="T98" fmla="*/ 292100 w 877"/>
                    <a:gd name="T99" fmla="*/ 1309688 h 1441"/>
                    <a:gd name="T100" fmla="*/ 292100 w 877"/>
                    <a:gd name="T101" fmla="*/ 1582738 h 1441"/>
                    <a:gd name="T102" fmla="*/ 303213 w 877"/>
                    <a:gd name="T103" fmla="*/ 1895476 h 1441"/>
                    <a:gd name="T104" fmla="*/ 212725 w 877"/>
                    <a:gd name="T105" fmla="*/ 1974851 h 1441"/>
                    <a:gd name="T106" fmla="*/ 171450 w 877"/>
                    <a:gd name="T107" fmla="*/ 1874838 h 1441"/>
                    <a:gd name="T108" fmla="*/ 141288 w 877"/>
                    <a:gd name="T109" fmla="*/ 1622425 h 1441"/>
                    <a:gd name="T110" fmla="*/ 11113 w 877"/>
                    <a:gd name="T111" fmla="*/ 1098550 h 1441"/>
                    <a:gd name="T112" fmla="*/ 50800 w 877"/>
                    <a:gd name="T113" fmla="*/ 533400 h 14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77"/>
                    <a:gd name="T172" fmla="*/ 0 h 1441"/>
                    <a:gd name="T173" fmla="*/ 877 w 877"/>
                    <a:gd name="T174" fmla="*/ 1441 h 14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77" h="1441">
                      <a:moveTo>
                        <a:pt x="57" y="279"/>
                      </a:moveTo>
                      <a:lnTo>
                        <a:pt x="127" y="247"/>
                      </a:lnTo>
                      <a:lnTo>
                        <a:pt x="134" y="222"/>
                      </a:lnTo>
                      <a:lnTo>
                        <a:pt x="121" y="216"/>
                      </a:lnTo>
                      <a:lnTo>
                        <a:pt x="108" y="184"/>
                      </a:lnTo>
                      <a:lnTo>
                        <a:pt x="102" y="133"/>
                      </a:lnTo>
                      <a:lnTo>
                        <a:pt x="102" y="101"/>
                      </a:lnTo>
                      <a:lnTo>
                        <a:pt x="108" y="89"/>
                      </a:lnTo>
                      <a:lnTo>
                        <a:pt x="121" y="70"/>
                      </a:lnTo>
                      <a:lnTo>
                        <a:pt x="134" y="63"/>
                      </a:lnTo>
                      <a:lnTo>
                        <a:pt x="153" y="57"/>
                      </a:lnTo>
                      <a:lnTo>
                        <a:pt x="172" y="70"/>
                      </a:lnTo>
                      <a:lnTo>
                        <a:pt x="197" y="89"/>
                      </a:lnTo>
                      <a:lnTo>
                        <a:pt x="203" y="101"/>
                      </a:lnTo>
                      <a:lnTo>
                        <a:pt x="210" y="127"/>
                      </a:lnTo>
                      <a:lnTo>
                        <a:pt x="216" y="127"/>
                      </a:lnTo>
                      <a:lnTo>
                        <a:pt x="216" y="133"/>
                      </a:lnTo>
                      <a:lnTo>
                        <a:pt x="216" y="146"/>
                      </a:lnTo>
                      <a:lnTo>
                        <a:pt x="216" y="165"/>
                      </a:lnTo>
                      <a:lnTo>
                        <a:pt x="216" y="171"/>
                      </a:lnTo>
                      <a:lnTo>
                        <a:pt x="210" y="165"/>
                      </a:lnTo>
                      <a:lnTo>
                        <a:pt x="210" y="197"/>
                      </a:lnTo>
                      <a:lnTo>
                        <a:pt x="216" y="216"/>
                      </a:lnTo>
                      <a:lnTo>
                        <a:pt x="222" y="228"/>
                      </a:lnTo>
                      <a:lnTo>
                        <a:pt x="248" y="247"/>
                      </a:lnTo>
                      <a:lnTo>
                        <a:pt x="292" y="266"/>
                      </a:lnTo>
                      <a:lnTo>
                        <a:pt x="343" y="235"/>
                      </a:lnTo>
                      <a:lnTo>
                        <a:pt x="381" y="216"/>
                      </a:lnTo>
                      <a:lnTo>
                        <a:pt x="419" y="209"/>
                      </a:lnTo>
                      <a:lnTo>
                        <a:pt x="426" y="190"/>
                      </a:lnTo>
                      <a:lnTo>
                        <a:pt x="432" y="184"/>
                      </a:lnTo>
                      <a:lnTo>
                        <a:pt x="432" y="133"/>
                      </a:lnTo>
                      <a:lnTo>
                        <a:pt x="426" y="114"/>
                      </a:lnTo>
                      <a:lnTo>
                        <a:pt x="419" y="95"/>
                      </a:lnTo>
                      <a:lnTo>
                        <a:pt x="426" y="89"/>
                      </a:lnTo>
                      <a:lnTo>
                        <a:pt x="432" y="89"/>
                      </a:lnTo>
                      <a:lnTo>
                        <a:pt x="438" y="57"/>
                      </a:lnTo>
                      <a:lnTo>
                        <a:pt x="445" y="31"/>
                      </a:lnTo>
                      <a:lnTo>
                        <a:pt x="451" y="19"/>
                      </a:lnTo>
                      <a:lnTo>
                        <a:pt x="464" y="12"/>
                      </a:lnTo>
                      <a:lnTo>
                        <a:pt x="470" y="12"/>
                      </a:lnTo>
                      <a:lnTo>
                        <a:pt x="489" y="6"/>
                      </a:lnTo>
                      <a:lnTo>
                        <a:pt x="508" y="0"/>
                      </a:lnTo>
                      <a:lnTo>
                        <a:pt x="521" y="6"/>
                      </a:lnTo>
                      <a:lnTo>
                        <a:pt x="534" y="12"/>
                      </a:lnTo>
                      <a:lnTo>
                        <a:pt x="546" y="25"/>
                      </a:lnTo>
                      <a:lnTo>
                        <a:pt x="559" y="44"/>
                      </a:lnTo>
                      <a:lnTo>
                        <a:pt x="559" y="57"/>
                      </a:lnTo>
                      <a:lnTo>
                        <a:pt x="559" y="70"/>
                      </a:lnTo>
                      <a:lnTo>
                        <a:pt x="559" y="108"/>
                      </a:lnTo>
                      <a:lnTo>
                        <a:pt x="559" y="127"/>
                      </a:lnTo>
                      <a:lnTo>
                        <a:pt x="553" y="146"/>
                      </a:lnTo>
                      <a:lnTo>
                        <a:pt x="546" y="152"/>
                      </a:lnTo>
                      <a:lnTo>
                        <a:pt x="527" y="190"/>
                      </a:lnTo>
                      <a:lnTo>
                        <a:pt x="521" y="222"/>
                      </a:lnTo>
                      <a:lnTo>
                        <a:pt x="527" y="241"/>
                      </a:lnTo>
                      <a:lnTo>
                        <a:pt x="584" y="260"/>
                      </a:lnTo>
                      <a:lnTo>
                        <a:pt x="635" y="254"/>
                      </a:lnTo>
                      <a:lnTo>
                        <a:pt x="661" y="222"/>
                      </a:lnTo>
                      <a:lnTo>
                        <a:pt x="661" y="209"/>
                      </a:lnTo>
                      <a:lnTo>
                        <a:pt x="654" y="203"/>
                      </a:lnTo>
                      <a:lnTo>
                        <a:pt x="642" y="209"/>
                      </a:lnTo>
                      <a:lnTo>
                        <a:pt x="648" y="190"/>
                      </a:lnTo>
                      <a:lnTo>
                        <a:pt x="648" y="178"/>
                      </a:lnTo>
                      <a:lnTo>
                        <a:pt x="642" y="165"/>
                      </a:lnTo>
                      <a:lnTo>
                        <a:pt x="642" y="152"/>
                      </a:lnTo>
                      <a:lnTo>
                        <a:pt x="642" y="133"/>
                      </a:lnTo>
                      <a:lnTo>
                        <a:pt x="642" y="108"/>
                      </a:lnTo>
                      <a:lnTo>
                        <a:pt x="661" y="76"/>
                      </a:lnTo>
                      <a:lnTo>
                        <a:pt x="667" y="63"/>
                      </a:lnTo>
                      <a:lnTo>
                        <a:pt x="686" y="63"/>
                      </a:lnTo>
                      <a:lnTo>
                        <a:pt x="699" y="63"/>
                      </a:lnTo>
                      <a:lnTo>
                        <a:pt x="724" y="70"/>
                      </a:lnTo>
                      <a:lnTo>
                        <a:pt x="743" y="101"/>
                      </a:lnTo>
                      <a:lnTo>
                        <a:pt x="743" y="133"/>
                      </a:lnTo>
                      <a:lnTo>
                        <a:pt x="743" y="146"/>
                      </a:lnTo>
                      <a:lnTo>
                        <a:pt x="743" y="158"/>
                      </a:lnTo>
                      <a:lnTo>
                        <a:pt x="737" y="171"/>
                      </a:lnTo>
                      <a:lnTo>
                        <a:pt x="737" y="197"/>
                      </a:lnTo>
                      <a:lnTo>
                        <a:pt x="731" y="197"/>
                      </a:lnTo>
                      <a:lnTo>
                        <a:pt x="724" y="197"/>
                      </a:lnTo>
                      <a:lnTo>
                        <a:pt x="724" y="209"/>
                      </a:lnTo>
                      <a:lnTo>
                        <a:pt x="731" y="216"/>
                      </a:lnTo>
                      <a:lnTo>
                        <a:pt x="756" y="235"/>
                      </a:lnTo>
                      <a:lnTo>
                        <a:pt x="800" y="235"/>
                      </a:lnTo>
                      <a:lnTo>
                        <a:pt x="819" y="247"/>
                      </a:lnTo>
                      <a:lnTo>
                        <a:pt x="832" y="260"/>
                      </a:lnTo>
                      <a:lnTo>
                        <a:pt x="832" y="273"/>
                      </a:lnTo>
                      <a:lnTo>
                        <a:pt x="832" y="279"/>
                      </a:lnTo>
                      <a:lnTo>
                        <a:pt x="832" y="292"/>
                      </a:lnTo>
                      <a:lnTo>
                        <a:pt x="819" y="324"/>
                      </a:lnTo>
                      <a:lnTo>
                        <a:pt x="813" y="368"/>
                      </a:lnTo>
                      <a:lnTo>
                        <a:pt x="800" y="406"/>
                      </a:lnTo>
                      <a:lnTo>
                        <a:pt x="788" y="444"/>
                      </a:lnTo>
                      <a:lnTo>
                        <a:pt x="826" y="597"/>
                      </a:lnTo>
                      <a:lnTo>
                        <a:pt x="794" y="609"/>
                      </a:lnTo>
                      <a:lnTo>
                        <a:pt x="807" y="889"/>
                      </a:lnTo>
                      <a:lnTo>
                        <a:pt x="807" y="895"/>
                      </a:lnTo>
                      <a:lnTo>
                        <a:pt x="807" y="901"/>
                      </a:lnTo>
                      <a:lnTo>
                        <a:pt x="807" y="914"/>
                      </a:lnTo>
                      <a:lnTo>
                        <a:pt x="800" y="940"/>
                      </a:lnTo>
                      <a:lnTo>
                        <a:pt x="800" y="959"/>
                      </a:lnTo>
                      <a:lnTo>
                        <a:pt x="800" y="1009"/>
                      </a:lnTo>
                      <a:lnTo>
                        <a:pt x="794" y="1048"/>
                      </a:lnTo>
                      <a:lnTo>
                        <a:pt x="800" y="1111"/>
                      </a:lnTo>
                      <a:lnTo>
                        <a:pt x="807" y="1187"/>
                      </a:lnTo>
                      <a:lnTo>
                        <a:pt x="826" y="1206"/>
                      </a:lnTo>
                      <a:lnTo>
                        <a:pt x="851" y="1225"/>
                      </a:lnTo>
                      <a:lnTo>
                        <a:pt x="870" y="1238"/>
                      </a:lnTo>
                      <a:lnTo>
                        <a:pt x="877" y="1251"/>
                      </a:lnTo>
                      <a:lnTo>
                        <a:pt x="794" y="1238"/>
                      </a:lnTo>
                      <a:lnTo>
                        <a:pt x="788" y="1238"/>
                      </a:lnTo>
                      <a:lnTo>
                        <a:pt x="781" y="1232"/>
                      </a:lnTo>
                      <a:lnTo>
                        <a:pt x="775" y="1219"/>
                      </a:lnTo>
                      <a:lnTo>
                        <a:pt x="762" y="1200"/>
                      </a:lnTo>
                      <a:lnTo>
                        <a:pt x="743" y="1187"/>
                      </a:lnTo>
                      <a:lnTo>
                        <a:pt x="737" y="1213"/>
                      </a:lnTo>
                      <a:lnTo>
                        <a:pt x="731" y="1213"/>
                      </a:lnTo>
                      <a:lnTo>
                        <a:pt x="731" y="1181"/>
                      </a:lnTo>
                      <a:lnTo>
                        <a:pt x="724" y="1175"/>
                      </a:lnTo>
                      <a:lnTo>
                        <a:pt x="724" y="1117"/>
                      </a:lnTo>
                      <a:lnTo>
                        <a:pt x="731" y="1073"/>
                      </a:lnTo>
                      <a:lnTo>
                        <a:pt x="731" y="990"/>
                      </a:lnTo>
                      <a:lnTo>
                        <a:pt x="731" y="971"/>
                      </a:lnTo>
                      <a:lnTo>
                        <a:pt x="731" y="952"/>
                      </a:lnTo>
                      <a:lnTo>
                        <a:pt x="718" y="921"/>
                      </a:lnTo>
                      <a:lnTo>
                        <a:pt x="718" y="876"/>
                      </a:lnTo>
                      <a:lnTo>
                        <a:pt x="711" y="800"/>
                      </a:lnTo>
                      <a:lnTo>
                        <a:pt x="692" y="724"/>
                      </a:lnTo>
                      <a:lnTo>
                        <a:pt x="673" y="673"/>
                      </a:lnTo>
                      <a:lnTo>
                        <a:pt x="667" y="679"/>
                      </a:lnTo>
                      <a:lnTo>
                        <a:pt x="667" y="705"/>
                      </a:lnTo>
                      <a:lnTo>
                        <a:pt x="667" y="774"/>
                      </a:lnTo>
                      <a:lnTo>
                        <a:pt x="667" y="844"/>
                      </a:lnTo>
                      <a:lnTo>
                        <a:pt x="667" y="870"/>
                      </a:lnTo>
                      <a:lnTo>
                        <a:pt x="673" y="889"/>
                      </a:lnTo>
                      <a:lnTo>
                        <a:pt x="673" y="914"/>
                      </a:lnTo>
                      <a:lnTo>
                        <a:pt x="680" y="952"/>
                      </a:lnTo>
                      <a:lnTo>
                        <a:pt x="686" y="990"/>
                      </a:lnTo>
                      <a:lnTo>
                        <a:pt x="699" y="1028"/>
                      </a:lnTo>
                      <a:lnTo>
                        <a:pt x="705" y="1060"/>
                      </a:lnTo>
                      <a:lnTo>
                        <a:pt x="718" y="1098"/>
                      </a:lnTo>
                      <a:lnTo>
                        <a:pt x="718" y="1143"/>
                      </a:lnTo>
                      <a:lnTo>
                        <a:pt x="711" y="1143"/>
                      </a:lnTo>
                      <a:lnTo>
                        <a:pt x="705" y="1168"/>
                      </a:lnTo>
                      <a:lnTo>
                        <a:pt x="699" y="1175"/>
                      </a:lnTo>
                      <a:lnTo>
                        <a:pt x="692" y="1149"/>
                      </a:lnTo>
                      <a:lnTo>
                        <a:pt x="686" y="1175"/>
                      </a:lnTo>
                      <a:lnTo>
                        <a:pt x="680" y="1181"/>
                      </a:lnTo>
                      <a:lnTo>
                        <a:pt x="673" y="1194"/>
                      </a:lnTo>
                      <a:lnTo>
                        <a:pt x="661" y="1200"/>
                      </a:lnTo>
                      <a:lnTo>
                        <a:pt x="610" y="1213"/>
                      </a:lnTo>
                      <a:lnTo>
                        <a:pt x="604" y="1200"/>
                      </a:lnTo>
                      <a:lnTo>
                        <a:pt x="623" y="1181"/>
                      </a:lnTo>
                      <a:lnTo>
                        <a:pt x="629" y="1162"/>
                      </a:lnTo>
                      <a:lnTo>
                        <a:pt x="642" y="1149"/>
                      </a:lnTo>
                      <a:lnTo>
                        <a:pt x="648" y="1124"/>
                      </a:lnTo>
                      <a:lnTo>
                        <a:pt x="635" y="1086"/>
                      </a:lnTo>
                      <a:lnTo>
                        <a:pt x="629" y="1048"/>
                      </a:lnTo>
                      <a:lnTo>
                        <a:pt x="616" y="1003"/>
                      </a:lnTo>
                      <a:lnTo>
                        <a:pt x="610" y="952"/>
                      </a:lnTo>
                      <a:lnTo>
                        <a:pt x="604" y="908"/>
                      </a:lnTo>
                      <a:lnTo>
                        <a:pt x="597" y="844"/>
                      </a:lnTo>
                      <a:lnTo>
                        <a:pt x="578" y="959"/>
                      </a:lnTo>
                      <a:lnTo>
                        <a:pt x="572" y="1022"/>
                      </a:lnTo>
                      <a:lnTo>
                        <a:pt x="572" y="1124"/>
                      </a:lnTo>
                      <a:lnTo>
                        <a:pt x="546" y="1200"/>
                      </a:lnTo>
                      <a:lnTo>
                        <a:pt x="559" y="1244"/>
                      </a:lnTo>
                      <a:lnTo>
                        <a:pt x="578" y="1263"/>
                      </a:lnTo>
                      <a:lnTo>
                        <a:pt x="578" y="1308"/>
                      </a:lnTo>
                      <a:lnTo>
                        <a:pt x="540" y="1314"/>
                      </a:lnTo>
                      <a:lnTo>
                        <a:pt x="515" y="1289"/>
                      </a:lnTo>
                      <a:lnTo>
                        <a:pt x="508" y="1282"/>
                      </a:lnTo>
                      <a:lnTo>
                        <a:pt x="502" y="1276"/>
                      </a:lnTo>
                      <a:lnTo>
                        <a:pt x="502" y="1257"/>
                      </a:lnTo>
                      <a:lnTo>
                        <a:pt x="496" y="1238"/>
                      </a:lnTo>
                      <a:lnTo>
                        <a:pt x="477" y="1225"/>
                      </a:lnTo>
                      <a:lnTo>
                        <a:pt x="477" y="1206"/>
                      </a:lnTo>
                      <a:lnTo>
                        <a:pt x="483" y="1181"/>
                      </a:lnTo>
                      <a:lnTo>
                        <a:pt x="483" y="1143"/>
                      </a:lnTo>
                      <a:lnTo>
                        <a:pt x="483" y="1117"/>
                      </a:lnTo>
                      <a:lnTo>
                        <a:pt x="496" y="1079"/>
                      </a:lnTo>
                      <a:lnTo>
                        <a:pt x="496" y="1022"/>
                      </a:lnTo>
                      <a:lnTo>
                        <a:pt x="496" y="952"/>
                      </a:lnTo>
                      <a:lnTo>
                        <a:pt x="489" y="895"/>
                      </a:lnTo>
                      <a:lnTo>
                        <a:pt x="489" y="844"/>
                      </a:lnTo>
                      <a:lnTo>
                        <a:pt x="483" y="819"/>
                      </a:lnTo>
                      <a:lnTo>
                        <a:pt x="483" y="806"/>
                      </a:lnTo>
                      <a:lnTo>
                        <a:pt x="477" y="819"/>
                      </a:lnTo>
                      <a:lnTo>
                        <a:pt x="457" y="889"/>
                      </a:lnTo>
                      <a:lnTo>
                        <a:pt x="451" y="927"/>
                      </a:lnTo>
                      <a:lnTo>
                        <a:pt x="451" y="933"/>
                      </a:lnTo>
                      <a:lnTo>
                        <a:pt x="451" y="1003"/>
                      </a:lnTo>
                      <a:lnTo>
                        <a:pt x="451" y="1086"/>
                      </a:lnTo>
                      <a:lnTo>
                        <a:pt x="451" y="1155"/>
                      </a:lnTo>
                      <a:lnTo>
                        <a:pt x="445" y="1238"/>
                      </a:lnTo>
                      <a:lnTo>
                        <a:pt x="438" y="1270"/>
                      </a:lnTo>
                      <a:lnTo>
                        <a:pt x="432" y="1282"/>
                      </a:lnTo>
                      <a:lnTo>
                        <a:pt x="426" y="1289"/>
                      </a:lnTo>
                      <a:lnTo>
                        <a:pt x="432" y="1295"/>
                      </a:lnTo>
                      <a:lnTo>
                        <a:pt x="432" y="1314"/>
                      </a:lnTo>
                      <a:lnTo>
                        <a:pt x="432" y="1321"/>
                      </a:lnTo>
                      <a:lnTo>
                        <a:pt x="432" y="1327"/>
                      </a:lnTo>
                      <a:lnTo>
                        <a:pt x="419" y="1352"/>
                      </a:lnTo>
                      <a:lnTo>
                        <a:pt x="407" y="1352"/>
                      </a:lnTo>
                      <a:lnTo>
                        <a:pt x="407" y="1378"/>
                      </a:lnTo>
                      <a:lnTo>
                        <a:pt x="407" y="1390"/>
                      </a:lnTo>
                      <a:lnTo>
                        <a:pt x="400" y="1403"/>
                      </a:lnTo>
                      <a:lnTo>
                        <a:pt x="394" y="1416"/>
                      </a:lnTo>
                      <a:lnTo>
                        <a:pt x="375" y="1435"/>
                      </a:lnTo>
                      <a:lnTo>
                        <a:pt x="369" y="1441"/>
                      </a:lnTo>
                      <a:lnTo>
                        <a:pt x="324" y="1435"/>
                      </a:lnTo>
                      <a:lnTo>
                        <a:pt x="324" y="1390"/>
                      </a:lnTo>
                      <a:lnTo>
                        <a:pt x="330" y="1378"/>
                      </a:lnTo>
                      <a:lnTo>
                        <a:pt x="349" y="1327"/>
                      </a:lnTo>
                      <a:lnTo>
                        <a:pt x="356" y="1308"/>
                      </a:lnTo>
                      <a:lnTo>
                        <a:pt x="349" y="1270"/>
                      </a:lnTo>
                      <a:lnTo>
                        <a:pt x="349" y="1213"/>
                      </a:lnTo>
                      <a:lnTo>
                        <a:pt x="343" y="1143"/>
                      </a:lnTo>
                      <a:lnTo>
                        <a:pt x="349" y="1079"/>
                      </a:lnTo>
                      <a:lnTo>
                        <a:pt x="349" y="1016"/>
                      </a:lnTo>
                      <a:lnTo>
                        <a:pt x="356" y="946"/>
                      </a:lnTo>
                      <a:lnTo>
                        <a:pt x="349" y="908"/>
                      </a:lnTo>
                      <a:lnTo>
                        <a:pt x="349" y="863"/>
                      </a:lnTo>
                      <a:lnTo>
                        <a:pt x="349" y="781"/>
                      </a:lnTo>
                      <a:lnTo>
                        <a:pt x="356" y="736"/>
                      </a:lnTo>
                      <a:lnTo>
                        <a:pt x="362" y="698"/>
                      </a:lnTo>
                      <a:lnTo>
                        <a:pt x="362" y="692"/>
                      </a:lnTo>
                      <a:lnTo>
                        <a:pt x="356" y="686"/>
                      </a:lnTo>
                      <a:lnTo>
                        <a:pt x="343" y="686"/>
                      </a:lnTo>
                      <a:lnTo>
                        <a:pt x="337" y="679"/>
                      </a:lnTo>
                      <a:lnTo>
                        <a:pt x="330" y="667"/>
                      </a:lnTo>
                      <a:lnTo>
                        <a:pt x="305" y="698"/>
                      </a:lnTo>
                      <a:lnTo>
                        <a:pt x="299" y="698"/>
                      </a:lnTo>
                      <a:lnTo>
                        <a:pt x="299" y="717"/>
                      </a:lnTo>
                      <a:lnTo>
                        <a:pt x="292" y="743"/>
                      </a:lnTo>
                      <a:lnTo>
                        <a:pt x="292" y="876"/>
                      </a:lnTo>
                      <a:lnTo>
                        <a:pt x="305" y="914"/>
                      </a:lnTo>
                      <a:lnTo>
                        <a:pt x="311" y="952"/>
                      </a:lnTo>
                      <a:lnTo>
                        <a:pt x="311" y="997"/>
                      </a:lnTo>
                      <a:lnTo>
                        <a:pt x="324" y="1048"/>
                      </a:lnTo>
                      <a:lnTo>
                        <a:pt x="330" y="1092"/>
                      </a:lnTo>
                      <a:lnTo>
                        <a:pt x="337" y="1149"/>
                      </a:lnTo>
                      <a:lnTo>
                        <a:pt x="330" y="1162"/>
                      </a:lnTo>
                      <a:lnTo>
                        <a:pt x="337" y="1181"/>
                      </a:lnTo>
                      <a:lnTo>
                        <a:pt x="324" y="1206"/>
                      </a:lnTo>
                      <a:lnTo>
                        <a:pt x="324" y="1276"/>
                      </a:lnTo>
                      <a:lnTo>
                        <a:pt x="324" y="1282"/>
                      </a:lnTo>
                      <a:lnTo>
                        <a:pt x="318" y="1295"/>
                      </a:lnTo>
                      <a:lnTo>
                        <a:pt x="305" y="1302"/>
                      </a:lnTo>
                      <a:lnTo>
                        <a:pt x="280" y="1308"/>
                      </a:lnTo>
                      <a:lnTo>
                        <a:pt x="267" y="1308"/>
                      </a:lnTo>
                      <a:lnTo>
                        <a:pt x="254" y="1302"/>
                      </a:lnTo>
                      <a:lnTo>
                        <a:pt x="248" y="1282"/>
                      </a:lnTo>
                      <a:lnTo>
                        <a:pt x="254" y="1257"/>
                      </a:lnTo>
                      <a:lnTo>
                        <a:pt x="261" y="1238"/>
                      </a:lnTo>
                      <a:lnTo>
                        <a:pt x="267" y="1213"/>
                      </a:lnTo>
                      <a:lnTo>
                        <a:pt x="254" y="1187"/>
                      </a:lnTo>
                      <a:lnTo>
                        <a:pt x="261" y="1168"/>
                      </a:lnTo>
                      <a:lnTo>
                        <a:pt x="242" y="1130"/>
                      </a:lnTo>
                      <a:lnTo>
                        <a:pt x="222" y="1041"/>
                      </a:lnTo>
                      <a:lnTo>
                        <a:pt x="203" y="940"/>
                      </a:lnTo>
                      <a:lnTo>
                        <a:pt x="191" y="876"/>
                      </a:lnTo>
                      <a:lnTo>
                        <a:pt x="184" y="825"/>
                      </a:lnTo>
                      <a:lnTo>
                        <a:pt x="172" y="838"/>
                      </a:lnTo>
                      <a:lnTo>
                        <a:pt x="172" y="882"/>
                      </a:lnTo>
                      <a:lnTo>
                        <a:pt x="172" y="908"/>
                      </a:lnTo>
                      <a:lnTo>
                        <a:pt x="178" y="933"/>
                      </a:lnTo>
                      <a:lnTo>
                        <a:pt x="178" y="959"/>
                      </a:lnTo>
                      <a:lnTo>
                        <a:pt x="184" y="997"/>
                      </a:lnTo>
                      <a:lnTo>
                        <a:pt x="184" y="1054"/>
                      </a:lnTo>
                      <a:lnTo>
                        <a:pt x="191" y="1098"/>
                      </a:lnTo>
                      <a:lnTo>
                        <a:pt x="197" y="1111"/>
                      </a:lnTo>
                      <a:lnTo>
                        <a:pt x="203" y="1136"/>
                      </a:lnTo>
                      <a:lnTo>
                        <a:pt x="191" y="1155"/>
                      </a:lnTo>
                      <a:lnTo>
                        <a:pt x="191" y="1194"/>
                      </a:lnTo>
                      <a:lnTo>
                        <a:pt x="172" y="1206"/>
                      </a:lnTo>
                      <a:lnTo>
                        <a:pt x="165" y="1200"/>
                      </a:lnTo>
                      <a:lnTo>
                        <a:pt x="146" y="1225"/>
                      </a:lnTo>
                      <a:lnTo>
                        <a:pt x="140" y="1238"/>
                      </a:lnTo>
                      <a:lnTo>
                        <a:pt x="134" y="1244"/>
                      </a:lnTo>
                      <a:lnTo>
                        <a:pt x="121" y="1251"/>
                      </a:lnTo>
                      <a:lnTo>
                        <a:pt x="102" y="1251"/>
                      </a:lnTo>
                      <a:lnTo>
                        <a:pt x="76" y="1238"/>
                      </a:lnTo>
                      <a:lnTo>
                        <a:pt x="70" y="1225"/>
                      </a:lnTo>
                      <a:lnTo>
                        <a:pt x="89" y="1206"/>
                      </a:lnTo>
                      <a:lnTo>
                        <a:pt x="108" y="1181"/>
                      </a:lnTo>
                      <a:lnTo>
                        <a:pt x="121" y="1162"/>
                      </a:lnTo>
                      <a:lnTo>
                        <a:pt x="121" y="1136"/>
                      </a:lnTo>
                      <a:lnTo>
                        <a:pt x="102" y="1124"/>
                      </a:lnTo>
                      <a:lnTo>
                        <a:pt x="102" y="1111"/>
                      </a:lnTo>
                      <a:lnTo>
                        <a:pt x="95" y="1060"/>
                      </a:lnTo>
                      <a:lnTo>
                        <a:pt x="89" y="1022"/>
                      </a:lnTo>
                      <a:lnTo>
                        <a:pt x="83" y="965"/>
                      </a:lnTo>
                      <a:lnTo>
                        <a:pt x="64" y="889"/>
                      </a:lnTo>
                      <a:lnTo>
                        <a:pt x="51" y="819"/>
                      </a:lnTo>
                      <a:lnTo>
                        <a:pt x="38" y="749"/>
                      </a:lnTo>
                      <a:lnTo>
                        <a:pt x="32" y="730"/>
                      </a:lnTo>
                      <a:lnTo>
                        <a:pt x="7" y="692"/>
                      </a:lnTo>
                      <a:lnTo>
                        <a:pt x="0" y="654"/>
                      </a:lnTo>
                      <a:lnTo>
                        <a:pt x="7" y="597"/>
                      </a:lnTo>
                      <a:lnTo>
                        <a:pt x="7" y="520"/>
                      </a:lnTo>
                      <a:lnTo>
                        <a:pt x="19" y="470"/>
                      </a:lnTo>
                      <a:lnTo>
                        <a:pt x="26" y="406"/>
                      </a:lnTo>
                      <a:lnTo>
                        <a:pt x="32" y="336"/>
                      </a:lnTo>
                      <a:lnTo>
                        <a:pt x="38" y="298"/>
                      </a:lnTo>
                      <a:lnTo>
                        <a:pt x="38" y="292"/>
                      </a:lnTo>
                      <a:lnTo>
                        <a:pt x="57" y="279"/>
                      </a:lnTo>
                      <a:close/>
                    </a:path>
                  </a:pathLst>
                </a:custGeom>
                <a:grpFill/>
                <a:ln w="9525">
                  <a:noFill/>
                  <a:round/>
                  <a:headEnd/>
                  <a:tailEnd/>
                </a:ln>
              </p:spPr>
              <p:txBody>
                <a:bodyPr/>
                <a:lstStyle/>
                <a:p>
                  <a:pPr>
                    <a:defRPr/>
                  </a:pPr>
                  <a:endParaRPr lang="da-DK">
                    <a:latin typeface="Arial" pitchFamily="-108" charset="0"/>
                    <a:cs typeface="ＭＳ Ｐゴシック" pitchFamily="-108" charset="-128"/>
                  </a:endParaRPr>
                </a:p>
              </p:txBody>
            </p:sp>
          </p:grpSp>
          <p:sp>
            <p:nvSpPr>
              <p:cNvPr id="24" name="Freeform 382"/>
              <p:cNvSpPr>
                <a:spLocks/>
              </p:cNvSpPr>
              <p:nvPr/>
            </p:nvSpPr>
            <p:spPr bwMode="auto">
              <a:xfrm>
                <a:off x="506018" y="1009391"/>
                <a:ext cx="759285" cy="2056630"/>
              </a:xfrm>
              <a:custGeom>
                <a:avLst/>
                <a:gdLst>
                  <a:gd name="T0" fmla="*/ 2147483647 w 133"/>
                  <a:gd name="T1" fmla="*/ 0 h 362"/>
                  <a:gd name="T2" fmla="*/ 2147483647 w 133"/>
                  <a:gd name="T3" fmla="*/ 2147483647 h 362"/>
                  <a:gd name="T4" fmla="*/ 2147483647 w 133"/>
                  <a:gd name="T5" fmla="*/ 2147483647 h 362"/>
                  <a:gd name="T6" fmla="*/ 2147483647 w 133"/>
                  <a:gd name="T7" fmla="*/ 2147483647 h 362"/>
                  <a:gd name="T8" fmla="*/ 2147483647 w 133"/>
                  <a:gd name="T9" fmla="*/ 2147483647 h 362"/>
                  <a:gd name="T10" fmla="*/ 2147483647 w 133"/>
                  <a:gd name="T11" fmla="*/ 2147483647 h 362"/>
                  <a:gd name="T12" fmla="*/ 2147483647 w 133"/>
                  <a:gd name="T13" fmla="*/ 2147483647 h 362"/>
                  <a:gd name="T14" fmla="*/ 2147483647 w 133"/>
                  <a:gd name="T15" fmla="*/ 2147483647 h 362"/>
                  <a:gd name="T16" fmla="*/ 2147483647 w 133"/>
                  <a:gd name="T17" fmla="*/ 2147483647 h 362"/>
                  <a:gd name="T18" fmla="*/ 2147483647 w 133"/>
                  <a:gd name="T19" fmla="*/ 2147483647 h 362"/>
                  <a:gd name="T20" fmla="*/ 0 w 133"/>
                  <a:gd name="T21" fmla="*/ 2147483647 h 362"/>
                  <a:gd name="T22" fmla="*/ 2147483647 w 133"/>
                  <a:gd name="T23" fmla="*/ 2147483647 h 362"/>
                  <a:gd name="T24" fmla="*/ 2147483647 w 133"/>
                  <a:gd name="T25" fmla="*/ 2147483647 h 362"/>
                  <a:gd name="T26" fmla="*/ 2147483647 w 133"/>
                  <a:gd name="T27" fmla="*/ 2147483647 h 362"/>
                  <a:gd name="T28" fmla="*/ 2147483647 w 133"/>
                  <a:gd name="T29" fmla="*/ 2147483647 h 362"/>
                  <a:gd name="T30" fmla="*/ 2147483647 w 133"/>
                  <a:gd name="T31" fmla="*/ 2147483647 h 362"/>
                  <a:gd name="T32" fmla="*/ 2147483647 w 133"/>
                  <a:gd name="T33" fmla="*/ 2147483647 h 362"/>
                  <a:gd name="T34" fmla="*/ 2147483647 w 133"/>
                  <a:gd name="T35" fmla="*/ 2147483647 h 362"/>
                  <a:gd name="T36" fmla="*/ 2147483647 w 133"/>
                  <a:gd name="T37" fmla="*/ 2147483647 h 362"/>
                  <a:gd name="T38" fmla="*/ 2147483647 w 133"/>
                  <a:gd name="T39" fmla="*/ 2147483647 h 362"/>
                  <a:gd name="T40" fmla="*/ 2147483647 w 133"/>
                  <a:gd name="T41" fmla="*/ 2147483647 h 362"/>
                  <a:gd name="T42" fmla="*/ 2147483647 w 133"/>
                  <a:gd name="T43" fmla="*/ 2147483647 h 362"/>
                  <a:gd name="T44" fmla="*/ 2147483647 w 133"/>
                  <a:gd name="T45" fmla="*/ 2147483647 h 362"/>
                  <a:gd name="T46" fmla="*/ 2147483647 w 133"/>
                  <a:gd name="T47" fmla="*/ 2147483647 h 362"/>
                  <a:gd name="T48" fmla="*/ 2147483647 w 133"/>
                  <a:gd name="T49" fmla="*/ 2147483647 h 362"/>
                  <a:gd name="T50" fmla="*/ 2147483647 w 133"/>
                  <a:gd name="T51" fmla="*/ 2147483647 h 362"/>
                  <a:gd name="T52" fmla="*/ 2147483647 w 133"/>
                  <a:gd name="T53" fmla="*/ 2147483647 h 362"/>
                  <a:gd name="T54" fmla="*/ 2147483647 w 133"/>
                  <a:gd name="T55" fmla="*/ 2147483647 h 362"/>
                  <a:gd name="T56" fmla="*/ 2147483647 w 133"/>
                  <a:gd name="T57" fmla="*/ 2147483647 h 362"/>
                  <a:gd name="T58" fmla="*/ 2147483647 w 133"/>
                  <a:gd name="T59" fmla="*/ 2147483647 h 362"/>
                  <a:gd name="T60" fmla="*/ 2147483647 w 133"/>
                  <a:gd name="T61" fmla="*/ 2147483647 h 362"/>
                  <a:gd name="T62" fmla="*/ 2147483647 w 133"/>
                  <a:gd name="T63" fmla="*/ 2147483647 h 362"/>
                  <a:gd name="T64" fmla="*/ 2147483647 w 133"/>
                  <a:gd name="T65" fmla="*/ 2147483647 h 362"/>
                  <a:gd name="T66" fmla="*/ 2147483647 w 133"/>
                  <a:gd name="T67" fmla="*/ 2147483647 h 362"/>
                  <a:gd name="T68" fmla="*/ 2147483647 w 133"/>
                  <a:gd name="T69" fmla="*/ 2147483647 h 362"/>
                  <a:gd name="T70" fmla="*/ 2147483647 w 133"/>
                  <a:gd name="T71" fmla="*/ 2147483647 h 362"/>
                  <a:gd name="T72" fmla="*/ 2147483647 w 133"/>
                  <a:gd name="T73" fmla="*/ 0 h 362"/>
                  <a:gd name="T74" fmla="*/ 2147483647 w 133"/>
                  <a:gd name="T75" fmla="*/ 0 h 3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3"/>
                  <a:gd name="T115" fmla="*/ 0 h 362"/>
                  <a:gd name="T116" fmla="*/ 133 w 133"/>
                  <a:gd name="T117" fmla="*/ 362 h 3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3" h="362">
                    <a:moveTo>
                      <a:pt x="127" y="0"/>
                    </a:moveTo>
                    <a:lnTo>
                      <a:pt x="133" y="12"/>
                    </a:lnTo>
                    <a:lnTo>
                      <a:pt x="102" y="165"/>
                    </a:lnTo>
                    <a:lnTo>
                      <a:pt x="83" y="279"/>
                    </a:lnTo>
                    <a:lnTo>
                      <a:pt x="83" y="330"/>
                    </a:lnTo>
                    <a:lnTo>
                      <a:pt x="89" y="355"/>
                    </a:lnTo>
                    <a:lnTo>
                      <a:pt x="57" y="362"/>
                    </a:lnTo>
                    <a:lnTo>
                      <a:pt x="25" y="362"/>
                    </a:lnTo>
                    <a:lnTo>
                      <a:pt x="0" y="355"/>
                    </a:lnTo>
                    <a:lnTo>
                      <a:pt x="6" y="304"/>
                    </a:lnTo>
                    <a:lnTo>
                      <a:pt x="13" y="298"/>
                    </a:lnTo>
                    <a:lnTo>
                      <a:pt x="38" y="317"/>
                    </a:lnTo>
                    <a:lnTo>
                      <a:pt x="76" y="292"/>
                    </a:lnTo>
                    <a:lnTo>
                      <a:pt x="76" y="228"/>
                    </a:lnTo>
                    <a:lnTo>
                      <a:pt x="83" y="165"/>
                    </a:lnTo>
                    <a:lnTo>
                      <a:pt x="76" y="108"/>
                    </a:lnTo>
                    <a:lnTo>
                      <a:pt x="76" y="63"/>
                    </a:lnTo>
                    <a:lnTo>
                      <a:pt x="83" y="44"/>
                    </a:lnTo>
                    <a:lnTo>
                      <a:pt x="57" y="44"/>
                    </a:lnTo>
                    <a:lnTo>
                      <a:pt x="45" y="57"/>
                    </a:lnTo>
                    <a:lnTo>
                      <a:pt x="57" y="69"/>
                    </a:lnTo>
                    <a:lnTo>
                      <a:pt x="45" y="146"/>
                    </a:lnTo>
                    <a:lnTo>
                      <a:pt x="25" y="216"/>
                    </a:lnTo>
                    <a:lnTo>
                      <a:pt x="32" y="165"/>
                    </a:lnTo>
                    <a:lnTo>
                      <a:pt x="32" y="101"/>
                    </a:lnTo>
                    <a:lnTo>
                      <a:pt x="38" y="63"/>
                    </a:lnTo>
                    <a:lnTo>
                      <a:pt x="38" y="31"/>
                    </a:lnTo>
                    <a:lnTo>
                      <a:pt x="45" y="25"/>
                    </a:lnTo>
                    <a:lnTo>
                      <a:pt x="64" y="38"/>
                    </a:lnTo>
                    <a:lnTo>
                      <a:pt x="76" y="38"/>
                    </a:lnTo>
                    <a:lnTo>
                      <a:pt x="102" y="19"/>
                    </a:lnTo>
                    <a:lnTo>
                      <a:pt x="121" y="6"/>
                    </a:lnTo>
                    <a:lnTo>
                      <a:pt x="127" y="0"/>
                    </a:lnTo>
                    <a:close/>
                  </a:path>
                </a:pathLst>
              </a:custGeom>
              <a:solidFill>
                <a:srgbClr val="FFFFFF"/>
              </a:solidFill>
              <a:ln w="9525">
                <a:noFill/>
                <a:round/>
                <a:headEnd/>
                <a:tailEnd/>
              </a:ln>
            </p:spPr>
            <p:txBody>
              <a:bodyPr/>
              <a:lstStyle/>
              <a:p>
                <a:pPr>
                  <a:defRPr/>
                </a:pPr>
                <a:endParaRPr lang="da-DK">
                  <a:cs typeface="+mn-cs"/>
                </a:endParaRPr>
              </a:p>
            </p:txBody>
          </p:sp>
          <p:sp>
            <p:nvSpPr>
              <p:cNvPr id="25" name="Freeform 383"/>
              <p:cNvSpPr>
                <a:spLocks/>
              </p:cNvSpPr>
              <p:nvPr/>
            </p:nvSpPr>
            <p:spPr bwMode="auto">
              <a:xfrm>
                <a:off x="2610053" y="1142410"/>
                <a:ext cx="466550" cy="1698508"/>
              </a:xfrm>
              <a:custGeom>
                <a:avLst/>
                <a:gdLst>
                  <a:gd name="T0" fmla="*/ 2147483647 w 83"/>
                  <a:gd name="T1" fmla="*/ 0 h 298"/>
                  <a:gd name="T2" fmla="*/ 2147483647 w 83"/>
                  <a:gd name="T3" fmla="*/ 2147483647 h 298"/>
                  <a:gd name="T4" fmla="*/ 2147483647 w 83"/>
                  <a:gd name="T5" fmla="*/ 2147483647 h 298"/>
                  <a:gd name="T6" fmla="*/ 2147483647 w 83"/>
                  <a:gd name="T7" fmla="*/ 2147483647 h 298"/>
                  <a:gd name="T8" fmla="*/ 2147483647 w 83"/>
                  <a:gd name="T9" fmla="*/ 2147483647 h 298"/>
                  <a:gd name="T10" fmla="*/ 2147483647 w 83"/>
                  <a:gd name="T11" fmla="*/ 2147483647 h 298"/>
                  <a:gd name="T12" fmla="*/ 2147483647 w 83"/>
                  <a:gd name="T13" fmla="*/ 2147483647 h 298"/>
                  <a:gd name="T14" fmla="*/ 2147483647 w 83"/>
                  <a:gd name="T15" fmla="*/ 2147483647 h 298"/>
                  <a:gd name="T16" fmla="*/ 2147483647 w 83"/>
                  <a:gd name="T17" fmla="*/ 2147483647 h 298"/>
                  <a:gd name="T18" fmla="*/ 2147483647 w 83"/>
                  <a:gd name="T19" fmla="*/ 2147483647 h 298"/>
                  <a:gd name="T20" fmla="*/ 2147483647 w 83"/>
                  <a:gd name="T21" fmla="*/ 2147483647 h 298"/>
                  <a:gd name="T22" fmla="*/ 2147483647 w 83"/>
                  <a:gd name="T23" fmla="*/ 2147483647 h 298"/>
                  <a:gd name="T24" fmla="*/ 2147483647 w 83"/>
                  <a:gd name="T25" fmla="*/ 2147483647 h 298"/>
                  <a:gd name="T26" fmla="*/ 2147483647 w 83"/>
                  <a:gd name="T27" fmla="*/ 2147483647 h 298"/>
                  <a:gd name="T28" fmla="*/ 2147483647 w 83"/>
                  <a:gd name="T29" fmla="*/ 2147483647 h 298"/>
                  <a:gd name="T30" fmla="*/ 2147483647 w 83"/>
                  <a:gd name="T31" fmla="*/ 2147483647 h 298"/>
                  <a:gd name="T32" fmla="*/ 0 w 83"/>
                  <a:gd name="T33" fmla="*/ 2147483647 h 298"/>
                  <a:gd name="T34" fmla="*/ 2147483647 w 83"/>
                  <a:gd name="T35" fmla="*/ 0 h 2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298"/>
                  <a:gd name="T56" fmla="*/ 83 w 83"/>
                  <a:gd name="T57" fmla="*/ 298 h 2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298">
                    <a:moveTo>
                      <a:pt x="13" y="0"/>
                    </a:moveTo>
                    <a:lnTo>
                      <a:pt x="32" y="6"/>
                    </a:lnTo>
                    <a:lnTo>
                      <a:pt x="45" y="25"/>
                    </a:lnTo>
                    <a:lnTo>
                      <a:pt x="39" y="44"/>
                    </a:lnTo>
                    <a:lnTo>
                      <a:pt x="64" y="95"/>
                    </a:lnTo>
                    <a:lnTo>
                      <a:pt x="64" y="114"/>
                    </a:lnTo>
                    <a:lnTo>
                      <a:pt x="70" y="146"/>
                    </a:lnTo>
                    <a:lnTo>
                      <a:pt x="83" y="241"/>
                    </a:lnTo>
                    <a:lnTo>
                      <a:pt x="83" y="267"/>
                    </a:lnTo>
                    <a:lnTo>
                      <a:pt x="58" y="298"/>
                    </a:lnTo>
                    <a:lnTo>
                      <a:pt x="20" y="273"/>
                    </a:lnTo>
                    <a:lnTo>
                      <a:pt x="7" y="133"/>
                    </a:lnTo>
                    <a:lnTo>
                      <a:pt x="7" y="70"/>
                    </a:lnTo>
                    <a:lnTo>
                      <a:pt x="20" y="38"/>
                    </a:lnTo>
                    <a:lnTo>
                      <a:pt x="0" y="19"/>
                    </a:lnTo>
                    <a:lnTo>
                      <a:pt x="13" y="0"/>
                    </a:lnTo>
                    <a:close/>
                  </a:path>
                </a:pathLst>
              </a:custGeom>
              <a:solidFill>
                <a:srgbClr val="FFFFFF"/>
              </a:solidFill>
              <a:ln w="9525">
                <a:noFill/>
                <a:round/>
                <a:headEnd/>
                <a:tailEnd/>
              </a:ln>
            </p:spPr>
            <p:txBody>
              <a:bodyPr/>
              <a:lstStyle/>
              <a:p>
                <a:pPr>
                  <a:defRPr/>
                </a:pPr>
                <a:endParaRPr lang="da-DK">
                  <a:cs typeface="+mn-cs"/>
                </a:endParaRPr>
              </a:p>
            </p:txBody>
          </p:sp>
          <p:sp>
            <p:nvSpPr>
              <p:cNvPr id="26" name="Freeform 384"/>
              <p:cNvSpPr>
                <a:spLocks/>
              </p:cNvSpPr>
              <p:nvPr/>
            </p:nvSpPr>
            <p:spPr bwMode="auto">
              <a:xfrm>
                <a:off x="3689514" y="1040091"/>
                <a:ext cx="475695" cy="644611"/>
              </a:xfrm>
              <a:custGeom>
                <a:avLst/>
                <a:gdLst>
                  <a:gd name="T0" fmla="*/ 2147483647 w 83"/>
                  <a:gd name="T1" fmla="*/ 2147483647 h 114"/>
                  <a:gd name="T2" fmla="*/ 2147483647 w 83"/>
                  <a:gd name="T3" fmla="*/ 2147483647 h 114"/>
                  <a:gd name="T4" fmla="*/ 2147483647 w 83"/>
                  <a:gd name="T5" fmla="*/ 2147483647 h 114"/>
                  <a:gd name="T6" fmla="*/ 0 w 83"/>
                  <a:gd name="T7" fmla="*/ 2147483647 h 114"/>
                  <a:gd name="T8" fmla="*/ 2147483647 w 83"/>
                  <a:gd name="T9" fmla="*/ 2147483647 h 114"/>
                  <a:gd name="T10" fmla="*/ 2147483647 w 83"/>
                  <a:gd name="T11" fmla="*/ 2147483647 h 114"/>
                  <a:gd name="T12" fmla="*/ 2147483647 w 83"/>
                  <a:gd name="T13" fmla="*/ 2147483647 h 114"/>
                  <a:gd name="T14" fmla="*/ 2147483647 w 83"/>
                  <a:gd name="T15" fmla="*/ 2147483647 h 114"/>
                  <a:gd name="T16" fmla="*/ 2147483647 w 83"/>
                  <a:gd name="T17" fmla="*/ 2147483647 h 114"/>
                  <a:gd name="T18" fmla="*/ 2147483647 w 83"/>
                  <a:gd name="T19" fmla="*/ 0 h 114"/>
                  <a:gd name="T20" fmla="*/ 2147483647 w 83"/>
                  <a:gd name="T21" fmla="*/ 2147483647 h 114"/>
                  <a:gd name="T22" fmla="*/ 2147483647 w 83"/>
                  <a:gd name="T23" fmla="*/ 2147483647 h 114"/>
                  <a:gd name="T24" fmla="*/ 2147483647 w 83"/>
                  <a:gd name="T25" fmla="*/ 2147483647 h 114"/>
                  <a:gd name="T26" fmla="*/ 2147483647 w 83"/>
                  <a:gd name="T27" fmla="*/ 2147483647 h 1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
                  <a:gd name="T43" fmla="*/ 0 h 114"/>
                  <a:gd name="T44" fmla="*/ 83 w 83"/>
                  <a:gd name="T45" fmla="*/ 114 h 1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 h="114">
                    <a:moveTo>
                      <a:pt x="25" y="114"/>
                    </a:moveTo>
                    <a:lnTo>
                      <a:pt x="19" y="114"/>
                    </a:lnTo>
                    <a:lnTo>
                      <a:pt x="13" y="76"/>
                    </a:lnTo>
                    <a:lnTo>
                      <a:pt x="0" y="57"/>
                    </a:lnTo>
                    <a:lnTo>
                      <a:pt x="6" y="32"/>
                    </a:lnTo>
                    <a:lnTo>
                      <a:pt x="13" y="13"/>
                    </a:lnTo>
                    <a:lnTo>
                      <a:pt x="25" y="32"/>
                    </a:lnTo>
                    <a:lnTo>
                      <a:pt x="44" y="32"/>
                    </a:lnTo>
                    <a:lnTo>
                      <a:pt x="70" y="19"/>
                    </a:lnTo>
                    <a:lnTo>
                      <a:pt x="83" y="0"/>
                    </a:lnTo>
                    <a:lnTo>
                      <a:pt x="83" y="32"/>
                    </a:lnTo>
                    <a:lnTo>
                      <a:pt x="57" y="57"/>
                    </a:lnTo>
                    <a:lnTo>
                      <a:pt x="44" y="76"/>
                    </a:lnTo>
                    <a:lnTo>
                      <a:pt x="25" y="114"/>
                    </a:lnTo>
                    <a:close/>
                  </a:path>
                </a:pathLst>
              </a:custGeom>
              <a:solidFill>
                <a:srgbClr val="FFFFFF"/>
              </a:solidFill>
              <a:ln w="9525">
                <a:noFill/>
                <a:round/>
                <a:headEnd/>
                <a:tailEnd/>
              </a:ln>
            </p:spPr>
            <p:txBody>
              <a:bodyPr/>
              <a:lstStyle/>
              <a:p>
                <a:pPr>
                  <a:defRPr/>
                </a:pPr>
                <a:endParaRPr lang="da-DK">
                  <a:cs typeface="+mn-cs"/>
                </a:endParaRPr>
              </a:p>
            </p:txBody>
          </p:sp>
        </p:grpSp>
        <p:cxnSp>
          <p:nvCxnSpPr>
            <p:cNvPr id="11" name="Straight Connector 11"/>
            <p:cNvCxnSpPr>
              <a:cxnSpLocks noChangeShapeType="1"/>
            </p:cNvCxnSpPr>
            <p:nvPr/>
          </p:nvCxnSpPr>
          <p:spPr bwMode="auto">
            <a:xfrm rot="5400000">
              <a:off x="3580606" y="3080550"/>
              <a:ext cx="225425" cy="1204912"/>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2" name="Straight Connector 12"/>
            <p:cNvCxnSpPr>
              <a:cxnSpLocks noChangeShapeType="1"/>
            </p:cNvCxnSpPr>
            <p:nvPr/>
          </p:nvCxnSpPr>
          <p:spPr bwMode="auto">
            <a:xfrm rot="16200000" flipV="1">
              <a:off x="4819650" y="3046418"/>
              <a:ext cx="225425" cy="1273175"/>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3" name="Straight Connector 13"/>
            <p:cNvCxnSpPr>
              <a:cxnSpLocks noChangeShapeType="1"/>
              <a:endCxn id="139" idx="0"/>
            </p:cNvCxnSpPr>
            <p:nvPr/>
          </p:nvCxnSpPr>
          <p:spPr bwMode="auto">
            <a:xfrm rot="5400000">
              <a:off x="2456657" y="4266408"/>
              <a:ext cx="222250" cy="1262063"/>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4" name="Straight Connector 14"/>
            <p:cNvCxnSpPr>
              <a:cxnSpLocks noChangeShapeType="1"/>
              <a:endCxn id="140" idx="0"/>
            </p:cNvCxnSpPr>
            <p:nvPr/>
          </p:nvCxnSpPr>
          <p:spPr bwMode="auto">
            <a:xfrm rot="16200000" flipH="1">
              <a:off x="3694907" y="4290221"/>
              <a:ext cx="222250" cy="1214437"/>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5" name="Straight Connector 15"/>
            <p:cNvCxnSpPr>
              <a:cxnSpLocks noChangeShapeType="1"/>
              <a:endCxn id="140" idx="0"/>
            </p:cNvCxnSpPr>
            <p:nvPr/>
          </p:nvCxnSpPr>
          <p:spPr bwMode="auto">
            <a:xfrm rot="5400000">
              <a:off x="4933950" y="4265615"/>
              <a:ext cx="222250" cy="1263650"/>
            </a:xfrm>
            <a:prstGeom prst="line">
              <a:avLst/>
            </a:prstGeom>
            <a:noFill/>
            <a:ln w="19050">
              <a:solidFill>
                <a:srgbClr val="595959"/>
              </a:solidFill>
              <a:round/>
              <a:headEnd/>
              <a:tailEnd/>
            </a:ln>
            <a:effectLst>
              <a:outerShdw dist="20000" dir="5400000" rotWithShape="0">
                <a:srgbClr val="808080">
                  <a:alpha val="37999"/>
                </a:srgbClr>
              </a:outerShdw>
            </a:effectLst>
          </p:spPr>
        </p:cxnSp>
        <p:cxnSp>
          <p:nvCxnSpPr>
            <p:cNvPr id="16" name="Straight Connector 16"/>
            <p:cNvCxnSpPr>
              <a:cxnSpLocks noChangeShapeType="1"/>
              <a:endCxn id="141" idx="0"/>
            </p:cNvCxnSpPr>
            <p:nvPr/>
          </p:nvCxnSpPr>
          <p:spPr bwMode="auto">
            <a:xfrm rot="16200000" flipH="1">
              <a:off x="6172994" y="4290221"/>
              <a:ext cx="222250" cy="1214438"/>
            </a:xfrm>
            <a:prstGeom prst="line">
              <a:avLst/>
            </a:prstGeom>
            <a:noFill/>
            <a:ln w="19050">
              <a:solidFill>
                <a:srgbClr val="595959"/>
              </a:solidFill>
              <a:round/>
              <a:headEnd/>
              <a:tailEnd/>
            </a:ln>
            <a:effectLst>
              <a:outerShdw dist="20000" dir="5400000" rotWithShape="0">
                <a:srgbClr val="808080">
                  <a:alpha val="37999"/>
                </a:srgbClr>
              </a:outerShdw>
            </a:effectLst>
          </p:spPr>
        </p:cxnSp>
        <p:sp>
          <p:nvSpPr>
            <p:cNvPr id="17" name="Text Box 17"/>
            <p:cNvSpPr txBox="1">
              <a:spLocks noChangeArrowheads="1"/>
            </p:cNvSpPr>
            <p:nvPr/>
          </p:nvSpPr>
          <p:spPr bwMode="auto">
            <a:xfrm>
              <a:off x="3457575" y="3062294"/>
              <a:ext cx="1662113" cy="254000"/>
            </a:xfrm>
            <a:prstGeom prst="rect">
              <a:avLst/>
            </a:prstGeom>
            <a:noFill/>
            <a:ln w="9525">
              <a:noFill/>
              <a:miter lim="800000"/>
              <a:headEnd/>
              <a:tailEnd/>
            </a:ln>
          </p:spPr>
          <p:txBody>
            <a:bodyPr/>
            <a:lstStyle/>
            <a:p>
              <a:pPr defTabSz="801688">
                <a:spcBef>
                  <a:spcPct val="20000"/>
                </a:spcBef>
                <a:defRPr/>
              </a:pPr>
              <a:r>
                <a:rPr lang="en-US" sz="1400" dirty="0">
                  <a:solidFill>
                    <a:srgbClr val="171717"/>
                  </a:solidFill>
                  <a:latin typeface="Palatino Linotype" pitchFamily="18" charset="0"/>
                </a:rPr>
                <a:t>This is an example text. </a:t>
              </a:r>
            </a:p>
          </p:txBody>
        </p:sp>
        <p:sp>
          <p:nvSpPr>
            <p:cNvPr id="18" name="Text Box 17"/>
            <p:cNvSpPr txBox="1">
              <a:spLocks noChangeArrowheads="1"/>
            </p:cNvSpPr>
            <p:nvPr/>
          </p:nvSpPr>
          <p:spPr bwMode="auto">
            <a:xfrm>
              <a:off x="4837113" y="4275141"/>
              <a:ext cx="1663700" cy="254000"/>
            </a:xfrm>
            <a:prstGeom prst="rect">
              <a:avLst/>
            </a:prstGeom>
            <a:noFill/>
            <a:ln w="9525">
              <a:noFill/>
              <a:miter lim="800000"/>
              <a:headEnd/>
              <a:tailEnd/>
            </a:ln>
          </p:spPr>
          <p:txBody>
            <a:bodyPr/>
            <a:lstStyle/>
            <a:p>
              <a:pPr defTabSz="801688">
                <a:spcBef>
                  <a:spcPct val="20000"/>
                </a:spcBef>
                <a:defRPr/>
              </a:pPr>
              <a:r>
                <a:rPr lang="en-US" sz="1400" dirty="0">
                  <a:solidFill>
                    <a:srgbClr val="171717"/>
                  </a:solidFill>
                  <a:latin typeface="Palatino Linotype" pitchFamily="18" charset="0"/>
                </a:rPr>
                <a:t>This is an example text. </a:t>
              </a:r>
            </a:p>
          </p:txBody>
        </p:sp>
        <p:sp>
          <p:nvSpPr>
            <p:cNvPr id="19" name="Text Box 17"/>
            <p:cNvSpPr txBox="1">
              <a:spLocks noChangeArrowheads="1"/>
            </p:cNvSpPr>
            <p:nvPr/>
          </p:nvSpPr>
          <p:spPr bwMode="auto">
            <a:xfrm>
              <a:off x="2359025" y="4275141"/>
              <a:ext cx="1663700" cy="254000"/>
            </a:xfrm>
            <a:prstGeom prst="rect">
              <a:avLst/>
            </a:prstGeom>
            <a:noFill/>
            <a:ln w="9525">
              <a:noFill/>
              <a:miter lim="800000"/>
              <a:headEnd/>
              <a:tailEnd/>
            </a:ln>
          </p:spPr>
          <p:txBody>
            <a:bodyPr/>
            <a:lstStyle/>
            <a:p>
              <a:pPr defTabSz="801688">
                <a:spcBef>
                  <a:spcPct val="20000"/>
                </a:spcBef>
                <a:defRPr/>
              </a:pPr>
              <a:r>
                <a:rPr lang="en-US" sz="1400" dirty="0">
                  <a:solidFill>
                    <a:srgbClr val="171717"/>
                  </a:solidFill>
                  <a:latin typeface="Palatino Linotype" pitchFamily="18" charset="0"/>
                </a:rPr>
                <a:t>This is an example text. </a:t>
              </a:r>
            </a:p>
          </p:txBody>
        </p:sp>
        <p:sp>
          <p:nvSpPr>
            <p:cNvPr id="20" name="Text Box 17"/>
            <p:cNvSpPr txBox="1">
              <a:spLocks noChangeArrowheads="1"/>
            </p:cNvSpPr>
            <p:nvPr/>
          </p:nvSpPr>
          <p:spPr bwMode="auto">
            <a:xfrm>
              <a:off x="1196975" y="5454651"/>
              <a:ext cx="1662113" cy="252413"/>
            </a:xfrm>
            <a:prstGeom prst="rect">
              <a:avLst/>
            </a:prstGeom>
            <a:noFill/>
            <a:ln w="9525">
              <a:noFill/>
              <a:miter lim="800000"/>
              <a:headEnd/>
              <a:tailEnd/>
            </a:ln>
          </p:spPr>
          <p:txBody>
            <a:bodyPr/>
            <a:lstStyle/>
            <a:p>
              <a:pPr defTabSz="801688">
                <a:spcBef>
                  <a:spcPct val="20000"/>
                </a:spcBef>
                <a:defRPr/>
              </a:pPr>
              <a:r>
                <a:rPr lang="en-US" sz="1400" dirty="0">
                  <a:solidFill>
                    <a:srgbClr val="171717"/>
                  </a:solidFill>
                  <a:latin typeface="Palatino Linotype" pitchFamily="18" charset="0"/>
                </a:rPr>
                <a:t>This is an example text. </a:t>
              </a:r>
            </a:p>
          </p:txBody>
        </p:sp>
        <p:sp>
          <p:nvSpPr>
            <p:cNvPr id="21" name="Text Box 17"/>
            <p:cNvSpPr txBox="1">
              <a:spLocks noChangeArrowheads="1"/>
            </p:cNvSpPr>
            <p:nvPr/>
          </p:nvSpPr>
          <p:spPr bwMode="auto">
            <a:xfrm>
              <a:off x="3683000" y="5446714"/>
              <a:ext cx="1663700" cy="252412"/>
            </a:xfrm>
            <a:prstGeom prst="rect">
              <a:avLst/>
            </a:prstGeom>
            <a:noFill/>
            <a:ln w="9525">
              <a:noFill/>
              <a:miter lim="800000"/>
              <a:headEnd/>
              <a:tailEnd/>
            </a:ln>
          </p:spPr>
          <p:txBody>
            <a:bodyPr/>
            <a:lstStyle/>
            <a:p>
              <a:pPr defTabSz="801688">
                <a:spcBef>
                  <a:spcPct val="20000"/>
                </a:spcBef>
                <a:defRPr/>
              </a:pPr>
              <a:r>
                <a:rPr lang="en-US" sz="1400" dirty="0">
                  <a:solidFill>
                    <a:srgbClr val="171717"/>
                  </a:solidFill>
                  <a:latin typeface="Palatino Linotype" pitchFamily="18" charset="0"/>
                </a:rPr>
                <a:t>This is an example text. </a:t>
              </a:r>
            </a:p>
          </p:txBody>
        </p:sp>
        <p:sp>
          <p:nvSpPr>
            <p:cNvPr id="22" name="Text Box 17"/>
            <p:cNvSpPr txBox="1">
              <a:spLocks noChangeArrowheads="1"/>
            </p:cNvSpPr>
            <p:nvPr/>
          </p:nvSpPr>
          <p:spPr bwMode="auto">
            <a:xfrm>
              <a:off x="6161088" y="5446714"/>
              <a:ext cx="1663700" cy="252412"/>
            </a:xfrm>
            <a:prstGeom prst="rect">
              <a:avLst/>
            </a:prstGeom>
            <a:noFill/>
            <a:ln w="9525">
              <a:noFill/>
              <a:miter lim="800000"/>
              <a:headEnd/>
              <a:tailEnd/>
            </a:ln>
          </p:spPr>
          <p:txBody>
            <a:bodyPr/>
            <a:lstStyle/>
            <a:p>
              <a:pPr defTabSz="801688">
                <a:spcBef>
                  <a:spcPct val="20000"/>
                </a:spcBef>
                <a:defRPr/>
              </a:pPr>
              <a:r>
                <a:rPr lang="en-US" sz="1400" dirty="0">
                  <a:solidFill>
                    <a:srgbClr val="171717"/>
                  </a:solidFill>
                  <a:latin typeface="Palatino Linotype" pitchFamily="18" charset="0"/>
                </a:rPr>
                <a:t>This is an example text. </a:t>
              </a:r>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146" name="Slide Number Placeholder 2"/>
          <p:cNvSpPr>
            <a:spLocks noGrp="1"/>
          </p:cNvSpPr>
          <p:nvPr>
            <p:ph type="sldNum" sz="quarter" idx="10"/>
          </p:nvPr>
        </p:nvSpPr>
        <p:spPr/>
        <p:txBody>
          <a:bodyPr/>
          <a:lstStyle>
            <a:lvl1pPr>
              <a:defRPr/>
            </a:lvl1pPr>
          </a:lstStyle>
          <a:p>
            <a:pPr>
              <a:defRPr/>
            </a:pPr>
            <a:fld id="{D0F0BF99-A7E1-4CB7-9328-821DAE4CD42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grpSp>
        <p:nvGrpSpPr>
          <p:cNvPr id="3" name="Group 48"/>
          <p:cNvGrpSpPr>
            <a:grpSpLocks/>
          </p:cNvGrpSpPr>
          <p:nvPr userDrawn="1"/>
        </p:nvGrpSpPr>
        <p:grpSpPr bwMode="auto">
          <a:xfrm>
            <a:off x="1219200" y="1752600"/>
            <a:ext cx="7240588" cy="4643438"/>
            <a:chOff x="1135063" y="1719229"/>
            <a:chExt cx="7164757" cy="4491071"/>
          </a:xfrm>
        </p:grpSpPr>
        <p:sp>
          <p:nvSpPr>
            <p:cNvPr id="4" name="Rectangle 3"/>
            <p:cNvSpPr>
              <a:spLocks noChangeArrowheads="1"/>
            </p:cNvSpPr>
            <p:nvPr userDrawn="1"/>
          </p:nvSpPr>
          <p:spPr bwMode="auto">
            <a:xfrm>
              <a:off x="1135063" y="1725371"/>
              <a:ext cx="1135742" cy="4128715"/>
            </a:xfrm>
            <a:prstGeom prst="rect">
              <a:avLst/>
            </a:prstGeom>
            <a:solidFill>
              <a:srgbClr val="8989D7"/>
            </a:solidFill>
            <a:ln w="12700">
              <a:solidFill>
                <a:srgbClr val="000000"/>
              </a:solidFill>
              <a:miter lim="800000"/>
              <a:headEnd/>
              <a:tailEnd/>
            </a:ln>
            <a:effectLst/>
          </p:spPr>
          <p:txBody>
            <a:bodyPr lIns="136525" tIns="639763" rIns="136525" bIns="639763"/>
            <a:lstStyle/>
            <a:p>
              <a:pPr>
                <a:spcBef>
                  <a:spcPct val="125000"/>
                </a:spcBef>
                <a:defRPr/>
              </a:pPr>
              <a:r>
                <a:rPr lang="en-US" sz="1400" dirty="0">
                  <a:solidFill>
                    <a:srgbClr val="000000"/>
                  </a:solidFill>
                  <a:latin typeface="Trebuchet MS" pitchFamily="34" charset="0"/>
                  <a:cs typeface="+mn-cs"/>
                </a:rPr>
                <a:t>Line 1</a:t>
              </a:r>
            </a:p>
            <a:p>
              <a:pPr>
                <a:spcBef>
                  <a:spcPct val="125000"/>
                </a:spcBef>
                <a:defRPr/>
              </a:pPr>
              <a:r>
                <a:rPr lang="en-US" sz="1400" dirty="0">
                  <a:solidFill>
                    <a:srgbClr val="000000"/>
                  </a:solidFill>
                  <a:latin typeface="Trebuchet MS" pitchFamily="34" charset="0"/>
                  <a:cs typeface="+mn-cs"/>
                </a:rPr>
                <a:t>Line 2</a:t>
              </a:r>
            </a:p>
            <a:p>
              <a:pPr>
                <a:spcBef>
                  <a:spcPct val="125000"/>
                </a:spcBef>
                <a:defRPr/>
              </a:pPr>
              <a:r>
                <a:rPr lang="en-US" sz="1400" dirty="0">
                  <a:solidFill>
                    <a:srgbClr val="000000"/>
                  </a:solidFill>
                  <a:latin typeface="Trebuchet MS" pitchFamily="34" charset="0"/>
                  <a:cs typeface="+mn-cs"/>
                </a:rPr>
                <a:t>Line 3</a:t>
              </a:r>
            </a:p>
            <a:p>
              <a:pPr>
                <a:spcBef>
                  <a:spcPct val="125000"/>
                </a:spcBef>
                <a:defRPr/>
              </a:pPr>
              <a:r>
                <a:rPr lang="en-US" sz="1400" dirty="0">
                  <a:solidFill>
                    <a:srgbClr val="000000"/>
                  </a:solidFill>
                  <a:latin typeface="Trebuchet MS" pitchFamily="34" charset="0"/>
                  <a:cs typeface="+mn-cs"/>
                </a:rPr>
                <a:t>Line 4</a:t>
              </a:r>
            </a:p>
            <a:p>
              <a:pPr>
                <a:spcBef>
                  <a:spcPct val="125000"/>
                </a:spcBef>
                <a:defRPr/>
              </a:pPr>
              <a:r>
                <a:rPr lang="en-US" sz="1400" dirty="0">
                  <a:solidFill>
                    <a:srgbClr val="000000"/>
                  </a:solidFill>
                  <a:latin typeface="Trebuchet MS" pitchFamily="34" charset="0"/>
                  <a:cs typeface="+mn-cs"/>
                </a:rPr>
                <a:t>Line 5</a:t>
              </a:r>
            </a:p>
            <a:p>
              <a:pPr>
                <a:spcBef>
                  <a:spcPct val="125000"/>
                </a:spcBef>
                <a:defRPr/>
              </a:pPr>
              <a:r>
                <a:rPr lang="en-US" sz="1400" dirty="0">
                  <a:solidFill>
                    <a:srgbClr val="000000"/>
                  </a:solidFill>
                  <a:latin typeface="Trebuchet MS" pitchFamily="34" charset="0"/>
                  <a:cs typeface="+mn-cs"/>
                </a:rPr>
                <a:t>Line 6</a:t>
              </a:r>
            </a:p>
            <a:p>
              <a:pPr>
                <a:spcBef>
                  <a:spcPct val="125000"/>
                </a:spcBef>
                <a:defRPr/>
              </a:pPr>
              <a:r>
                <a:rPr lang="en-US" sz="1400" dirty="0">
                  <a:solidFill>
                    <a:srgbClr val="000000"/>
                  </a:solidFill>
                  <a:latin typeface="Trebuchet MS" pitchFamily="34" charset="0"/>
                  <a:cs typeface="+mn-cs"/>
                </a:rPr>
                <a:t>Line 7</a:t>
              </a:r>
            </a:p>
            <a:p>
              <a:pPr>
                <a:spcBef>
                  <a:spcPct val="125000"/>
                </a:spcBef>
                <a:defRPr/>
              </a:pPr>
              <a:r>
                <a:rPr lang="en-US" sz="1400" dirty="0">
                  <a:solidFill>
                    <a:srgbClr val="000000"/>
                  </a:solidFill>
                  <a:latin typeface="Trebuchet MS" pitchFamily="34" charset="0"/>
                  <a:cs typeface="+mn-cs"/>
                </a:rPr>
                <a:t>Line 8</a:t>
              </a:r>
            </a:p>
          </p:txBody>
        </p:sp>
        <p:sp>
          <p:nvSpPr>
            <p:cNvPr id="5" name="Rectangle 4"/>
            <p:cNvSpPr>
              <a:spLocks noChangeArrowheads="1"/>
            </p:cNvSpPr>
            <p:nvPr userDrawn="1"/>
          </p:nvSpPr>
          <p:spPr bwMode="auto">
            <a:xfrm>
              <a:off x="2283372" y="1725371"/>
              <a:ext cx="6016448" cy="4128715"/>
            </a:xfrm>
            <a:prstGeom prst="rect">
              <a:avLst/>
            </a:prstGeom>
            <a:solidFill>
              <a:srgbClr val="FFFFFF"/>
            </a:solidFill>
            <a:ln w="12700">
              <a:solidFill>
                <a:srgbClr val="000000"/>
              </a:solidFill>
              <a:miter lim="800000"/>
              <a:headEnd/>
              <a:tailEnd/>
            </a:ln>
            <a:effectLst/>
          </p:spPr>
          <p:txBody>
            <a:bodyPr wrap="none" anchor="ctr"/>
            <a:lstStyle/>
            <a:p>
              <a:pPr>
                <a:defRPr/>
              </a:pPr>
              <a:endParaRPr lang="en-US" dirty="0">
                <a:cs typeface="+mn-cs"/>
              </a:endParaRPr>
            </a:p>
          </p:txBody>
        </p:sp>
        <p:sp>
          <p:nvSpPr>
            <p:cNvPr id="6" name="Rectangle 5"/>
            <p:cNvSpPr>
              <a:spLocks noChangeArrowheads="1"/>
            </p:cNvSpPr>
            <p:nvPr userDrawn="1"/>
          </p:nvSpPr>
          <p:spPr bwMode="auto">
            <a:xfrm>
              <a:off x="2283372"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JAN</a:t>
              </a:r>
            </a:p>
          </p:txBody>
        </p:sp>
        <p:sp>
          <p:nvSpPr>
            <p:cNvPr id="7" name="Rectangle 6"/>
            <p:cNvSpPr>
              <a:spLocks noChangeArrowheads="1"/>
            </p:cNvSpPr>
            <p:nvPr userDrawn="1"/>
          </p:nvSpPr>
          <p:spPr bwMode="auto">
            <a:xfrm>
              <a:off x="2786052"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FEB</a:t>
              </a:r>
            </a:p>
          </p:txBody>
        </p:sp>
        <p:sp>
          <p:nvSpPr>
            <p:cNvPr id="8" name="Rectangle 7"/>
            <p:cNvSpPr>
              <a:spLocks noChangeArrowheads="1"/>
            </p:cNvSpPr>
            <p:nvPr userDrawn="1"/>
          </p:nvSpPr>
          <p:spPr bwMode="auto">
            <a:xfrm>
              <a:off x="3288732"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MAR</a:t>
              </a:r>
            </a:p>
          </p:txBody>
        </p:sp>
        <p:sp>
          <p:nvSpPr>
            <p:cNvPr id="9" name="Rectangle 8"/>
            <p:cNvSpPr>
              <a:spLocks noChangeArrowheads="1"/>
            </p:cNvSpPr>
            <p:nvPr userDrawn="1"/>
          </p:nvSpPr>
          <p:spPr bwMode="auto">
            <a:xfrm>
              <a:off x="3789840" y="1725371"/>
              <a:ext cx="491684"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APR</a:t>
              </a:r>
            </a:p>
          </p:txBody>
        </p:sp>
        <p:sp>
          <p:nvSpPr>
            <p:cNvPr id="10" name="Rectangle 9"/>
            <p:cNvSpPr>
              <a:spLocks noChangeArrowheads="1"/>
            </p:cNvSpPr>
            <p:nvPr userDrawn="1"/>
          </p:nvSpPr>
          <p:spPr bwMode="auto">
            <a:xfrm>
              <a:off x="4292520"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MAY</a:t>
              </a:r>
            </a:p>
          </p:txBody>
        </p:sp>
        <p:sp>
          <p:nvSpPr>
            <p:cNvPr id="11" name="Rectangle 10"/>
            <p:cNvSpPr>
              <a:spLocks noChangeArrowheads="1"/>
            </p:cNvSpPr>
            <p:nvPr userDrawn="1"/>
          </p:nvSpPr>
          <p:spPr bwMode="auto">
            <a:xfrm>
              <a:off x="4795200"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JUN</a:t>
              </a:r>
            </a:p>
          </p:txBody>
        </p:sp>
        <p:sp>
          <p:nvSpPr>
            <p:cNvPr id="12" name="Rectangle 11"/>
            <p:cNvSpPr>
              <a:spLocks noChangeArrowheads="1"/>
            </p:cNvSpPr>
            <p:nvPr userDrawn="1"/>
          </p:nvSpPr>
          <p:spPr bwMode="auto">
            <a:xfrm>
              <a:off x="5297879"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JUL</a:t>
              </a:r>
            </a:p>
          </p:txBody>
        </p:sp>
        <p:sp>
          <p:nvSpPr>
            <p:cNvPr id="13" name="Rectangle 12"/>
            <p:cNvSpPr>
              <a:spLocks noChangeArrowheads="1"/>
            </p:cNvSpPr>
            <p:nvPr userDrawn="1"/>
          </p:nvSpPr>
          <p:spPr bwMode="auto">
            <a:xfrm>
              <a:off x="5800559"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AUG</a:t>
              </a:r>
            </a:p>
          </p:txBody>
        </p:sp>
        <p:sp>
          <p:nvSpPr>
            <p:cNvPr id="14" name="Rectangle 13"/>
            <p:cNvSpPr>
              <a:spLocks noChangeArrowheads="1"/>
            </p:cNvSpPr>
            <p:nvPr userDrawn="1"/>
          </p:nvSpPr>
          <p:spPr bwMode="auto">
            <a:xfrm>
              <a:off x="6301668" y="1725371"/>
              <a:ext cx="49168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SEP</a:t>
              </a:r>
            </a:p>
          </p:txBody>
        </p:sp>
        <p:sp>
          <p:nvSpPr>
            <p:cNvPr id="15" name="Rectangle 14"/>
            <p:cNvSpPr>
              <a:spLocks noChangeArrowheads="1"/>
            </p:cNvSpPr>
            <p:nvPr userDrawn="1"/>
          </p:nvSpPr>
          <p:spPr bwMode="auto">
            <a:xfrm>
              <a:off x="6804348"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OCT</a:t>
              </a:r>
            </a:p>
          </p:txBody>
        </p:sp>
        <p:sp>
          <p:nvSpPr>
            <p:cNvPr id="16" name="Rectangle 15"/>
            <p:cNvSpPr>
              <a:spLocks noChangeArrowheads="1"/>
            </p:cNvSpPr>
            <p:nvPr userDrawn="1"/>
          </p:nvSpPr>
          <p:spPr bwMode="auto">
            <a:xfrm>
              <a:off x="7307028"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NOV</a:t>
              </a:r>
            </a:p>
          </p:txBody>
        </p:sp>
        <p:sp>
          <p:nvSpPr>
            <p:cNvPr id="17" name="Rectangle 16"/>
            <p:cNvSpPr>
              <a:spLocks noChangeArrowheads="1"/>
            </p:cNvSpPr>
            <p:nvPr userDrawn="1"/>
          </p:nvSpPr>
          <p:spPr bwMode="auto">
            <a:xfrm>
              <a:off x="7809707" y="1725371"/>
              <a:ext cx="490113" cy="339326"/>
            </a:xfrm>
            <a:prstGeom prst="rect">
              <a:avLst/>
            </a:prstGeom>
            <a:noFill/>
            <a:ln w="12700">
              <a:noFill/>
              <a:miter lim="800000"/>
              <a:headEnd/>
              <a:tailEnd/>
            </a:ln>
            <a:effectLst/>
          </p:spPr>
          <p:txBody>
            <a:bodyPr wrap="none" lIns="92075" tIns="46038" rIns="92075" bIns="46038" anchor="ctr"/>
            <a:lstStyle/>
            <a:p>
              <a:pPr algn="ctr">
                <a:defRPr/>
              </a:pPr>
              <a:r>
                <a:rPr lang="en-US" sz="1200" b="1" dirty="0">
                  <a:solidFill>
                    <a:srgbClr val="6B92B5"/>
                  </a:solidFill>
                  <a:latin typeface="Trebuchet MS" pitchFamily="34" charset="0"/>
                  <a:cs typeface="+mn-cs"/>
                </a:rPr>
                <a:t>DEC</a:t>
              </a:r>
            </a:p>
          </p:txBody>
        </p:sp>
        <p:sp>
          <p:nvSpPr>
            <p:cNvPr id="18" name="Line 18"/>
            <p:cNvSpPr>
              <a:spLocks noChangeShapeType="1"/>
            </p:cNvSpPr>
            <p:nvPr userDrawn="1"/>
          </p:nvSpPr>
          <p:spPr bwMode="auto">
            <a:xfrm>
              <a:off x="2779769"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19" name="Line 19"/>
            <p:cNvSpPr>
              <a:spLocks noChangeShapeType="1"/>
            </p:cNvSpPr>
            <p:nvPr userDrawn="1"/>
          </p:nvSpPr>
          <p:spPr bwMode="auto">
            <a:xfrm>
              <a:off x="3282448"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0" name="Line 20"/>
            <p:cNvSpPr>
              <a:spLocks noChangeShapeType="1"/>
            </p:cNvSpPr>
            <p:nvPr userDrawn="1"/>
          </p:nvSpPr>
          <p:spPr bwMode="auto">
            <a:xfrm>
              <a:off x="3785128"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1" name="Line 21"/>
            <p:cNvSpPr>
              <a:spLocks noChangeShapeType="1"/>
            </p:cNvSpPr>
            <p:nvPr userDrawn="1"/>
          </p:nvSpPr>
          <p:spPr bwMode="auto">
            <a:xfrm>
              <a:off x="4286236"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2" name="Line 22"/>
            <p:cNvSpPr>
              <a:spLocks noChangeShapeType="1"/>
            </p:cNvSpPr>
            <p:nvPr userDrawn="1"/>
          </p:nvSpPr>
          <p:spPr bwMode="auto">
            <a:xfrm>
              <a:off x="4788916"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3" name="Line 23"/>
            <p:cNvSpPr>
              <a:spLocks noChangeShapeType="1"/>
            </p:cNvSpPr>
            <p:nvPr userDrawn="1"/>
          </p:nvSpPr>
          <p:spPr bwMode="auto">
            <a:xfrm>
              <a:off x="5291596"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4" name="Line 24"/>
            <p:cNvSpPr>
              <a:spLocks noChangeShapeType="1"/>
            </p:cNvSpPr>
            <p:nvPr userDrawn="1"/>
          </p:nvSpPr>
          <p:spPr bwMode="auto">
            <a:xfrm>
              <a:off x="5794275"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5" name="Line 25"/>
            <p:cNvSpPr>
              <a:spLocks noChangeShapeType="1"/>
            </p:cNvSpPr>
            <p:nvPr userDrawn="1"/>
          </p:nvSpPr>
          <p:spPr bwMode="auto">
            <a:xfrm>
              <a:off x="6296955"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6" name="Line 26"/>
            <p:cNvSpPr>
              <a:spLocks noChangeShapeType="1"/>
            </p:cNvSpPr>
            <p:nvPr userDrawn="1"/>
          </p:nvSpPr>
          <p:spPr bwMode="auto">
            <a:xfrm>
              <a:off x="6798064"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7" name="Line 27"/>
            <p:cNvSpPr>
              <a:spLocks noChangeShapeType="1"/>
            </p:cNvSpPr>
            <p:nvPr userDrawn="1"/>
          </p:nvSpPr>
          <p:spPr bwMode="auto">
            <a:xfrm>
              <a:off x="7300744"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8" name="Line 28"/>
            <p:cNvSpPr>
              <a:spLocks noChangeShapeType="1"/>
            </p:cNvSpPr>
            <p:nvPr userDrawn="1"/>
          </p:nvSpPr>
          <p:spPr bwMode="auto">
            <a:xfrm>
              <a:off x="7803424" y="1719229"/>
              <a:ext cx="0" cy="4139462"/>
            </a:xfrm>
            <a:prstGeom prst="line">
              <a:avLst/>
            </a:prstGeom>
            <a:noFill/>
            <a:ln w="6350">
              <a:solidFill>
                <a:srgbClr val="C0C0C0"/>
              </a:solidFill>
              <a:round/>
              <a:headEnd type="none" w="sm" len="sm"/>
              <a:tailEnd type="none" w="sm" len="sm"/>
            </a:ln>
            <a:effectLst/>
          </p:spPr>
          <p:txBody>
            <a:bodyPr/>
            <a:lstStyle/>
            <a:p>
              <a:pPr>
                <a:defRPr/>
              </a:pPr>
              <a:endParaRPr lang="en-US" dirty="0">
                <a:cs typeface="+mn-cs"/>
              </a:endParaRPr>
            </a:p>
          </p:txBody>
        </p:sp>
        <p:sp>
          <p:nvSpPr>
            <p:cNvPr id="29" name="Rectangle 55"/>
            <p:cNvSpPr>
              <a:spLocks noChangeArrowheads="1"/>
            </p:cNvSpPr>
            <p:nvPr userDrawn="1"/>
          </p:nvSpPr>
          <p:spPr bwMode="auto">
            <a:xfrm>
              <a:off x="7457832" y="5929320"/>
              <a:ext cx="832563" cy="280980"/>
            </a:xfrm>
            <a:prstGeom prst="rect">
              <a:avLst/>
            </a:prstGeom>
            <a:noFill/>
            <a:ln w="12700">
              <a:noFill/>
              <a:miter lim="800000"/>
              <a:headEnd type="none" w="sm" len="sm"/>
              <a:tailEnd type="none" w="sm" len="sm"/>
            </a:ln>
            <a:effectLst/>
          </p:spPr>
          <p:txBody>
            <a:bodyPr wrap="none">
              <a:spAutoFit/>
            </a:bodyPr>
            <a:lstStyle/>
            <a:p>
              <a:pPr>
                <a:defRPr/>
              </a:pPr>
              <a:r>
                <a:rPr lang="en-US" sz="1400" dirty="0">
                  <a:solidFill>
                    <a:srgbClr val="000000"/>
                  </a:solidFill>
                  <a:latin typeface="Trebuchet MS" pitchFamily="34" charset="0"/>
                  <a:cs typeface="+mn-cs"/>
                </a:rPr>
                <a:t>On time!</a:t>
              </a:r>
            </a:p>
          </p:txBody>
        </p:sp>
        <p:sp>
          <p:nvSpPr>
            <p:cNvPr id="30" name="Oval 56"/>
            <p:cNvSpPr>
              <a:spLocks noChangeArrowheads="1"/>
            </p:cNvSpPr>
            <p:nvPr userDrawn="1"/>
          </p:nvSpPr>
          <p:spPr bwMode="auto">
            <a:xfrm>
              <a:off x="2453027" y="2342605"/>
              <a:ext cx="142949" cy="139723"/>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sp>
          <p:nvSpPr>
            <p:cNvPr id="31" name="Oval 60"/>
            <p:cNvSpPr>
              <a:spLocks noChangeArrowheads="1"/>
            </p:cNvSpPr>
            <p:nvPr userDrawn="1"/>
          </p:nvSpPr>
          <p:spPr bwMode="auto">
            <a:xfrm>
              <a:off x="3466240" y="2342605"/>
              <a:ext cx="142950" cy="139723"/>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cxnSp>
          <p:nvCxnSpPr>
            <p:cNvPr id="32" name="AutoShape 61"/>
            <p:cNvCxnSpPr>
              <a:cxnSpLocks noChangeShapeType="1"/>
            </p:cNvCxnSpPr>
            <p:nvPr userDrawn="1"/>
          </p:nvCxnSpPr>
          <p:spPr bwMode="auto">
            <a:xfrm>
              <a:off x="2595824" y="2412187"/>
              <a:ext cx="870177" cy="0"/>
            </a:xfrm>
            <a:prstGeom prst="straightConnector1">
              <a:avLst/>
            </a:prstGeom>
            <a:noFill/>
            <a:ln w="6350">
              <a:solidFill>
                <a:srgbClr val="6B92B5"/>
              </a:solidFill>
              <a:round/>
              <a:headEnd type="none" w="sm" len="sm"/>
              <a:tailEnd type="none" w="sm" len="sm"/>
            </a:ln>
          </p:spPr>
        </p:cxnSp>
        <p:sp>
          <p:nvSpPr>
            <p:cNvPr id="33" name="Oval 63"/>
            <p:cNvSpPr>
              <a:spLocks noChangeArrowheads="1"/>
            </p:cNvSpPr>
            <p:nvPr userDrawn="1"/>
          </p:nvSpPr>
          <p:spPr bwMode="auto">
            <a:xfrm>
              <a:off x="3466240" y="2780197"/>
              <a:ext cx="142950" cy="141258"/>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sp>
          <p:nvSpPr>
            <p:cNvPr id="34" name="Oval 66"/>
            <p:cNvSpPr>
              <a:spLocks noChangeArrowheads="1"/>
            </p:cNvSpPr>
            <p:nvPr userDrawn="1"/>
          </p:nvSpPr>
          <p:spPr bwMode="auto">
            <a:xfrm>
              <a:off x="3466240" y="3210111"/>
              <a:ext cx="142950" cy="141258"/>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sp>
          <p:nvSpPr>
            <p:cNvPr id="35" name="Oval 67"/>
            <p:cNvSpPr>
              <a:spLocks noChangeArrowheads="1"/>
            </p:cNvSpPr>
            <p:nvPr userDrawn="1"/>
          </p:nvSpPr>
          <p:spPr bwMode="auto">
            <a:xfrm>
              <a:off x="4372635" y="3210111"/>
              <a:ext cx="142949" cy="141258"/>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cxnSp>
          <p:nvCxnSpPr>
            <p:cNvPr id="36" name="AutoShape 68"/>
            <p:cNvCxnSpPr>
              <a:cxnSpLocks noChangeShapeType="1"/>
            </p:cNvCxnSpPr>
            <p:nvPr userDrawn="1"/>
          </p:nvCxnSpPr>
          <p:spPr bwMode="auto">
            <a:xfrm>
              <a:off x="3609535" y="3280578"/>
              <a:ext cx="762526" cy="0"/>
            </a:xfrm>
            <a:prstGeom prst="straightConnector1">
              <a:avLst/>
            </a:prstGeom>
            <a:noFill/>
            <a:ln w="6350">
              <a:solidFill>
                <a:srgbClr val="6B92B5"/>
              </a:solidFill>
              <a:round/>
              <a:headEnd type="none" w="sm" len="sm"/>
              <a:tailEnd type="none" w="sm" len="sm"/>
            </a:ln>
          </p:spPr>
        </p:cxnSp>
        <p:sp>
          <p:nvSpPr>
            <p:cNvPr id="37" name="Oval 69"/>
            <p:cNvSpPr>
              <a:spLocks noChangeArrowheads="1"/>
            </p:cNvSpPr>
            <p:nvPr userDrawn="1"/>
          </p:nvSpPr>
          <p:spPr bwMode="auto">
            <a:xfrm>
              <a:off x="4372635" y="3658451"/>
              <a:ext cx="142949" cy="139722"/>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sp>
          <p:nvSpPr>
            <p:cNvPr id="38" name="Oval 70"/>
            <p:cNvSpPr>
              <a:spLocks noChangeArrowheads="1"/>
            </p:cNvSpPr>
            <p:nvPr userDrawn="1"/>
          </p:nvSpPr>
          <p:spPr bwMode="auto">
            <a:xfrm>
              <a:off x="4372635" y="4096042"/>
              <a:ext cx="142949" cy="141258"/>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sp>
          <p:nvSpPr>
            <p:cNvPr id="39" name="Oval 71"/>
            <p:cNvSpPr>
              <a:spLocks noChangeArrowheads="1"/>
            </p:cNvSpPr>
            <p:nvPr userDrawn="1"/>
          </p:nvSpPr>
          <p:spPr bwMode="auto">
            <a:xfrm>
              <a:off x="5726728" y="4096042"/>
              <a:ext cx="142949" cy="141258"/>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cxnSp>
          <p:nvCxnSpPr>
            <p:cNvPr id="40" name="AutoShape 72"/>
            <p:cNvCxnSpPr>
              <a:cxnSpLocks noChangeShapeType="1"/>
            </p:cNvCxnSpPr>
            <p:nvPr userDrawn="1"/>
          </p:nvCxnSpPr>
          <p:spPr bwMode="auto">
            <a:xfrm>
              <a:off x="4515596" y="4166512"/>
              <a:ext cx="1211071" cy="0"/>
            </a:xfrm>
            <a:prstGeom prst="straightConnector1">
              <a:avLst/>
            </a:prstGeom>
            <a:noFill/>
            <a:ln w="6350">
              <a:solidFill>
                <a:srgbClr val="6B92B5"/>
              </a:solidFill>
              <a:round/>
              <a:headEnd type="none" w="sm" len="sm"/>
              <a:tailEnd type="none" w="sm" len="sm"/>
            </a:ln>
          </p:spPr>
        </p:cxnSp>
        <p:sp>
          <p:nvSpPr>
            <p:cNvPr id="41" name="Oval 73"/>
            <p:cNvSpPr>
              <a:spLocks noChangeArrowheads="1"/>
            </p:cNvSpPr>
            <p:nvPr userDrawn="1"/>
          </p:nvSpPr>
          <p:spPr bwMode="auto">
            <a:xfrm>
              <a:off x="5951363" y="4544381"/>
              <a:ext cx="142950" cy="139723"/>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sp>
          <p:nvSpPr>
            <p:cNvPr id="42" name="Oval 74"/>
            <p:cNvSpPr>
              <a:spLocks noChangeArrowheads="1"/>
            </p:cNvSpPr>
            <p:nvPr userDrawn="1"/>
          </p:nvSpPr>
          <p:spPr bwMode="auto">
            <a:xfrm>
              <a:off x="5951363" y="4991185"/>
              <a:ext cx="142950" cy="139722"/>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sp>
          <p:nvSpPr>
            <p:cNvPr id="43" name="Oval 75"/>
            <p:cNvSpPr>
              <a:spLocks noChangeArrowheads="1"/>
            </p:cNvSpPr>
            <p:nvPr userDrawn="1"/>
          </p:nvSpPr>
          <p:spPr bwMode="auto">
            <a:xfrm>
              <a:off x="6974002" y="4991185"/>
              <a:ext cx="142949" cy="139722"/>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cxnSp>
          <p:nvCxnSpPr>
            <p:cNvPr id="44" name="AutoShape 76"/>
            <p:cNvCxnSpPr>
              <a:cxnSpLocks noChangeShapeType="1"/>
            </p:cNvCxnSpPr>
            <p:nvPr userDrawn="1"/>
          </p:nvCxnSpPr>
          <p:spPr bwMode="auto">
            <a:xfrm>
              <a:off x="6094474" y="5061217"/>
              <a:ext cx="879148" cy="0"/>
            </a:xfrm>
            <a:prstGeom prst="straightConnector1">
              <a:avLst/>
            </a:prstGeom>
            <a:noFill/>
            <a:ln w="6350">
              <a:solidFill>
                <a:srgbClr val="6B92B5"/>
              </a:solidFill>
              <a:round/>
              <a:headEnd type="none" w="sm" len="sm"/>
              <a:tailEnd type="none" w="sm" len="sm"/>
            </a:ln>
          </p:spPr>
        </p:cxnSp>
        <p:sp>
          <p:nvSpPr>
            <p:cNvPr id="45" name="Oval 80"/>
            <p:cNvSpPr>
              <a:spLocks noChangeArrowheads="1"/>
            </p:cNvSpPr>
            <p:nvPr userDrawn="1"/>
          </p:nvSpPr>
          <p:spPr bwMode="auto">
            <a:xfrm>
              <a:off x="7655762" y="5350471"/>
              <a:ext cx="287469" cy="280979"/>
            </a:xfrm>
            <a:prstGeom prst="ellipse">
              <a:avLst/>
            </a:prstGeom>
            <a:gradFill rotWithShape="1">
              <a:gsLst>
                <a:gs pos="0">
                  <a:srgbClr val="6B92B5">
                    <a:gamma/>
                    <a:tint val="0"/>
                    <a:invGamma/>
                  </a:srgbClr>
                </a:gs>
                <a:gs pos="100000">
                  <a:srgbClr val="6B92B5"/>
                </a:gs>
              </a:gsLst>
              <a:lin ang="0" scaled="1"/>
            </a:gradFill>
            <a:ln w="6350">
              <a:solidFill>
                <a:srgbClr val="6B92B5"/>
              </a:solidFill>
              <a:round/>
              <a:headEnd type="none" w="sm" len="sm"/>
              <a:tailEnd type="none" w="sm" len="sm"/>
            </a:ln>
            <a:effectLst/>
          </p:spPr>
          <p:txBody>
            <a:bodyPr wrap="none" anchor="ctr"/>
            <a:lstStyle/>
            <a:p>
              <a:pPr>
                <a:defRPr/>
              </a:pPr>
              <a:endParaRPr lang="en-US" dirty="0">
                <a:cs typeface="+mn-cs"/>
              </a:endParaRPr>
            </a:p>
          </p:txBody>
        </p:sp>
      </p:grpSp>
      <p:sp>
        <p:nvSpPr>
          <p:cNvPr id="46" name="Rectangle 53"/>
          <p:cNvSpPr>
            <a:spLocks noChangeArrowheads="1"/>
          </p:cNvSpPr>
          <p:nvPr userDrawn="1"/>
        </p:nvSpPr>
        <p:spPr bwMode="auto">
          <a:xfrm>
            <a:off x="6400800" y="2438400"/>
            <a:ext cx="2081213" cy="769938"/>
          </a:xfrm>
          <a:prstGeom prst="rect">
            <a:avLst/>
          </a:prstGeom>
          <a:solidFill>
            <a:schemeClr val="accent1"/>
          </a:solidFill>
          <a:ln w="12700">
            <a:solidFill>
              <a:schemeClr val="tx1"/>
            </a:solidFill>
            <a:miter lim="800000"/>
            <a:headEnd type="none" w="sm" len="sm"/>
            <a:tailEnd type="none" w="sm" len="sm"/>
          </a:ln>
          <a:effectLst/>
        </p:spPr>
        <p:txBody>
          <a:bodyPr>
            <a:spAutoFit/>
          </a:bodyPr>
          <a:lstStyle/>
          <a:p>
            <a:pPr>
              <a:defRPr/>
            </a:pPr>
            <a:r>
              <a:rPr lang="en-US" sz="1100" dirty="0">
                <a:solidFill>
                  <a:srgbClr val="000000"/>
                </a:solidFill>
                <a:latin typeface="Trebuchet MS" pitchFamily="34" charset="0"/>
                <a:cs typeface="+mn-cs"/>
              </a:rPr>
              <a:t>To edit the timeline, select the timeline object, and then click </a:t>
            </a:r>
            <a:r>
              <a:rPr lang="en-US" sz="1100" b="1" dirty="0">
                <a:solidFill>
                  <a:srgbClr val="000000"/>
                </a:solidFill>
                <a:latin typeface="Trebuchet MS" pitchFamily="34" charset="0"/>
                <a:cs typeface="+mn-cs"/>
              </a:rPr>
              <a:t>Ungroup</a:t>
            </a:r>
            <a:r>
              <a:rPr lang="en-US" sz="1100" dirty="0">
                <a:solidFill>
                  <a:srgbClr val="000000"/>
                </a:solidFill>
                <a:latin typeface="Trebuchet MS" pitchFamily="34" charset="0"/>
                <a:cs typeface="+mn-cs"/>
              </a:rPr>
              <a:t> on the </a:t>
            </a:r>
            <a:r>
              <a:rPr lang="en-US" sz="1100" b="1" dirty="0">
                <a:solidFill>
                  <a:srgbClr val="000000"/>
                </a:solidFill>
                <a:latin typeface="Trebuchet MS" pitchFamily="34" charset="0"/>
                <a:cs typeface="+mn-cs"/>
              </a:rPr>
              <a:t>Draw</a:t>
            </a:r>
            <a:r>
              <a:rPr lang="en-US" sz="1100" dirty="0">
                <a:solidFill>
                  <a:srgbClr val="000000"/>
                </a:solidFill>
                <a:latin typeface="Trebuchet MS" pitchFamily="34" charset="0"/>
                <a:cs typeface="+mn-cs"/>
              </a:rPr>
              <a:t> menu.</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7" name="Slide Number Placeholder 2"/>
          <p:cNvSpPr>
            <a:spLocks noGrp="1"/>
          </p:cNvSpPr>
          <p:nvPr>
            <p:ph type="sldNum" sz="quarter" idx="10"/>
          </p:nvPr>
        </p:nvSpPr>
        <p:spPr/>
        <p:txBody>
          <a:bodyPr/>
          <a:lstStyle>
            <a:lvl1pPr>
              <a:defRPr/>
            </a:lvl1pPr>
          </a:lstStyle>
          <a:p>
            <a:pPr>
              <a:defRPr/>
            </a:pPr>
            <a:fld id="{B6944D17-1CFD-43E2-ACC5-4FB6FC5A490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274638"/>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0"/>
          <p:cNvSpPr>
            <a:spLocks noGrp="1" noChangeArrowheads="1"/>
          </p:cNvSpPr>
          <p:nvPr>
            <p:ph type="body" idx="1"/>
          </p:nvPr>
        </p:nvSpPr>
        <p:spPr bwMode="auto">
          <a:xfrm>
            <a:off x="457200" y="16764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Grp="1" noChangeArrowheads="1"/>
          </p:cNvSpPr>
          <p:nvPr>
            <p:ph type="sldNum" sz="quarter" idx="4"/>
          </p:nvPr>
        </p:nvSpPr>
        <p:spPr bwMode="auto">
          <a:xfrm>
            <a:off x="228600" y="6477000"/>
            <a:ext cx="685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mn-lt"/>
                <a:cs typeface="+mn-cs"/>
              </a:defRPr>
            </a:lvl1pPr>
          </a:lstStyle>
          <a:p>
            <a:pPr>
              <a:defRPr/>
            </a:pPr>
            <a:fld id="{BB176245-A671-4125-9F1B-0F9CBE0CD6A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54" r:id="rId2"/>
    <p:sldLayoutId id="2147483655" r:id="rId3"/>
    <p:sldLayoutId id="2147483656" r:id="rId4"/>
    <p:sldLayoutId id="2147483657" r:id="rId5"/>
    <p:sldLayoutId id="2147483664" r:id="rId6"/>
    <p:sldLayoutId id="2147483665" r:id="rId7"/>
    <p:sldLayoutId id="2147483666" r:id="rId8"/>
    <p:sldLayoutId id="2147483667" r:id="rId9"/>
    <p:sldLayoutId id="2147483658" r:id="rId10"/>
    <p:sldLayoutId id="2147483659" r:id="rId11"/>
    <p:sldLayoutId id="2147483660" r:id="rId12"/>
    <p:sldLayoutId id="2147483661" r:id="rId13"/>
    <p:sldLayoutId id="2147483662" r:id="rId14"/>
  </p:sldLayoutIdLst>
  <p:hf hdr="0" ftr="0" dt="0"/>
  <p:txStyles>
    <p:titleStyle>
      <a:lvl1pPr algn="l" rtl="0" eaLnBrk="0" fontAlgn="base" hangingPunct="0">
        <a:spcBef>
          <a:spcPct val="0"/>
        </a:spcBef>
        <a:spcAft>
          <a:spcPct val="0"/>
        </a:spcAft>
        <a:defRPr sz="3600">
          <a:solidFill>
            <a:srgbClr val="000066"/>
          </a:solidFill>
          <a:latin typeface="+mj-lt"/>
          <a:ea typeface="+mj-ea"/>
          <a:cs typeface="+mj-cs"/>
        </a:defRPr>
      </a:lvl1pPr>
      <a:lvl2pPr algn="l" rtl="0" eaLnBrk="0" fontAlgn="base" hangingPunct="0">
        <a:spcBef>
          <a:spcPct val="0"/>
        </a:spcBef>
        <a:spcAft>
          <a:spcPct val="0"/>
        </a:spcAft>
        <a:defRPr sz="3600">
          <a:solidFill>
            <a:srgbClr val="000066"/>
          </a:solidFill>
          <a:latin typeface="Palatino Linotype" pitchFamily="18" charset="0"/>
        </a:defRPr>
      </a:lvl2pPr>
      <a:lvl3pPr algn="l" rtl="0" eaLnBrk="0" fontAlgn="base" hangingPunct="0">
        <a:spcBef>
          <a:spcPct val="0"/>
        </a:spcBef>
        <a:spcAft>
          <a:spcPct val="0"/>
        </a:spcAft>
        <a:defRPr sz="3600">
          <a:solidFill>
            <a:srgbClr val="000066"/>
          </a:solidFill>
          <a:latin typeface="Palatino Linotype" pitchFamily="18" charset="0"/>
        </a:defRPr>
      </a:lvl3pPr>
      <a:lvl4pPr algn="l" rtl="0" eaLnBrk="0" fontAlgn="base" hangingPunct="0">
        <a:spcBef>
          <a:spcPct val="0"/>
        </a:spcBef>
        <a:spcAft>
          <a:spcPct val="0"/>
        </a:spcAft>
        <a:defRPr sz="3600">
          <a:solidFill>
            <a:srgbClr val="000066"/>
          </a:solidFill>
          <a:latin typeface="Palatino Linotype" pitchFamily="18" charset="0"/>
        </a:defRPr>
      </a:lvl4pPr>
      <a:lvl5pPr algn="l" rtl="0" eaLnBrk="0" fontAlgn="base" hangingPunct="0">
        <a:spcBef>
          <a:spcPct val="0"/>
        </a:spcBef>
        <a:spcAft>
          <a:spcPct val="0"/>
        </a:spcAft>
        <a:defRPr sz="3600">
          <a:solidFill>
            <a:srgbClr val="000066"/>
          </a:solidFill>
          <a:latin typeface="Palatino Linotype" pitchFamily="18" charset="0"/>
        </a:defRPr>
      </a:lvl5pPr>
      <a:lvl6pPr marL="457200" algn="l" rtl="0" eaLnBrk="1" fontAlgn="base" hangingPunct="1">
        <a:spcBef>
          <a:spcPct val="0"/>
        </a:spcBef>
        <a:spcAft>
          <a:spcPct val="0"/>
        </a:spcAft>
        <a:defRPr sz="3600">
          <a:solidFill>
            <a:srgbClr val="000066"/>
          </a:solidFill>
          <a:latin typeface="Palatino Linotype" pitchFamily="18" charset="0"/>
        </a:defRPr>
      </a:lvl6pPr>
      <a:lvl7pPr marL="914400" algn="l" rtl="0" eaLnBrk="1" fontAlgn="base" hangingPunct="1">
        <a:spcBef>
          <a:spcPct val="0"/>
        </a:spcBef>
        <a:spcAft>
          <a:spcPct val="0"/>
        </a:spcAft>
        <a:defRPr sz="3600">
          <a:solidFill>
            <a:srgbClr val="000066"/>
          </a:solidFill>
          <a:latin typeface="Palatino Linotype" pitchFamily="18" charset="0"/>
        </a:defRPr>
      </a:lvl7pPr>
      <a:lvl8pPr marL="1371600" algn="l" rtl="0" eaLnBrk="1" fontAlgn="base" hangingPunct="1">
        <a:spcBef>
          <a:spcPct val="0"/>
        </a:spcBef>
        <a:spcAft>
          <a:spcPct val="0"/>
        </a:spcAft>
        <a:defRPr sz="3600">
          <a:solidFill>
            <a:srgbClr val="000066"/>
          </a:solidFill>
          <a:latin typeface="Palatino Linotype" pitchFamily="18" charset="0"/>
        </a:defRPr>
      </a:lvl8pPr>
      <a:lvl9pPr marL="1828800" algn="l" rtl="0" eaLnBrk="1" fontAlgn="base" hangingPunct="1">
        <a:spcBef>
          <a:spcPct val="0"/>
        </a:spcBef>
        <a:spcAft>
          <a:spcPct val="0"/>
        </a:spcAft>
        <a:defRPr sz="3600">
          <a:solidFill>
            <a:srgbClr val="000066"/>
          </a:solidFill>
          <a:latin typeface="Palatino Linotype" pitchFamily="18" charset="0"/>
        </a:defRPr>
      </a:lvl9pPr>
    </p:titleStyle>
    <p:bodyStyle>
      <a:lvl1pPr marL="342900" indent="-342900" algn="l" rtl="0" eaLnBrk="0" fontAlgn="base" hangingPunct="0">
        <a:spcBef>
          <a:spcPct val="20000"/>
        </a:spcBef>
        <a:spcAft>
          <a:spcPct val="0"/>
        </a:spcAft>
        <a:buClr>
          <a:srgbClr val="000066"/>
        </a:buClr>
        <a:buSzPct val="85000"/>
        <a:buFont typeface="Wingdings 2" pitchFamily="18" charset="2"/>
        <a:buChar char="Ã"/>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8D8A00"/>
        </a:buClr>
        <a:buSzPct val="85000"/>
        <a:buFont typeface="Times New Roman" pitchFamily="18" charset="0"/>
        <a:buChar char="►"/>
        <a:defRPr sz="2800">
          <a:solidFill>
            <a:schemeClr val="tx1"/>
          </a:solidFill>
          <a:latin typeface="+mn-lt"/>
        </a:defRPr>
      </a:lvl2pPr>
      <a:lvl3pPr marL="1143000" indent="-228600" algn="l" rtl="0" eaLnBrk="0" fontAlgn="base" hangingPunct="0">
        <a:spcBef>
          <a:spcPct val="20000"/>
        </a:spcBef>
        <a:spcAft>
          <a:spcPct val="0"/>
        </a:spcAft>
        <a:buClr>
          <a:srgbClr val="006699"/>
        </a:buClr>
        <a:buSzPct val="85000"/>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ctrTitle"/>
          </p:nvPr>
        </p:nvSpPr>
        <p:spPr>
          <a:xfrm>
            <a:off x="3505200" y="1905000"/>
            <a:ext cx="5181600" cy="1622425"/>
          </a:xfrm>
        </p:spPr>
        <p:txBody>
          <a:bodyPr/>
          <a:lstStyle/>
          <a:p>
            <a:pPr eaLnBrk="1" hangingPunct="1"/>
            <a:r>
              <a:rPr lang="en-US" sz="3200" smtClean="0"/>
              <a:t>South Carolina </a:t>
            </a:r>
            <a:br>
              <a:rPr lang="en-US" sz="3200" smtClean="0"/>
            </a:br>
            <a:r>
              <a:rPr lang="en-US" sz="3200" smtClean="0"/>
              <a:t>Retirement System</a:t>
            </a:r>
          </a:p>
        </p:txBody>
      </p:sp>
      <p:sp>
        <p:nvSpPr>
          <p:cNvPr id="18434" name="Rectangle 6"/>
          <p:cNvSpPr>
            <a:spLocks noGrp="1" noChangeArrowheads="1"/>
          </p:cNvSpPr>
          <p:nvPr>
            <p:ph type="subTitle" idx="1"/>
          </p:nvPr>
        </p:nvSpPr>
        <p:spPr>
          <a:xfrm>
            <a:off x="4495800" y="5486400"/>
            <a:ext cx="4419600" cy="1219200"/>
          </a:xfrm>
        </p:spPr>
        <p:txBody>
          <a:bodyPr/>
          <a:lstStyle/>
          <a:p>
            <a:pPr algn="r" eaLnBrk="1" hangingPunct="1">
              <a:lnSpc>
                <a:spcPct val="80000"/>
              </a:lnSpc>
            </a:pPr>
            <a:r>
              <a:rPr lang="en-US" sz="2400" smtClean="0"/>
              <a:t>Danny White</a:t>
            </a:r>
            <a:endParaRPr lang="en-US" sz="2400" dirty="0" smtClean="0"/>
          </a:p>
          <a:p>
            <a:pPr algn="r" eaLnBrk="1" hangingPunct="1"/>
            <a:r>
              <a:rPr lang="en-US" sz="2400" dirty="0" smtClean="0"/>
              <a:t>October 18, 2011</a:t>
            </a:r>
          </a:p>
          <a:p>
            <a:pPr algn="r" eaLnBrk="1" hangingPunct="1"/>
            <a:endParaRPr lang="en-US" sz="2400" dirty="0" smtClean="0"/>
          </a:p>
        </p:txBody>
      </p:sp>
      <p:sp>
        <p:nvSpPr>
          <p:cNvPr id="18435" name="Rectangle 7"/>
          <p:cNvSpPr>
            <a:spLocks noChangeArrowheads="1"/>
          </p:cNvSpPr>
          <p:nvPr/>
        </p:nvSpPr>
        <p:spPr bwMode="auto">
          <a:xfrm>
            <a:off x="3200400" y="3810000"/>
            <a:ext cx="5943600" cy="1382430"/>
          </a:xfrm>
          <a:prstGeom prst="rect">
            <a:avLst/>
          </a:prstGeom>
          <a:noFill/>
          <a:ln w="12700">
            <a:noFill/>
            <a:miter lim="800000"/>
            <a:headEnd/>
            <a:tailEnd/>
          </a:ln>
        </p:spPr>
        <p:txBody>
          <a:bodyPr lIns="90488" tIns="44450" rIns="90488" bIns="44450">
            <a:spAutoFit/>
          </a:bodyPr>
          <a:lstStyle/>
          <a:p>
            <a:pPr eaLnBrk="0" hangingPunct="0"/>
            <a:r>
              <a:rPr lang="en-US" sz="2800" b="1" dirty="0" smtClean="0">
                <a:solidFill>
                  <a:schemeClr val="bg1"/>
                </a:solidFill>
                <a:latin typeface="Palatino Linotype" pitchFamily="18" charset="0"/>
              </a:rPr>
              <a:t>Discuss Current and Alternative Structures for Providing Retirement Benefits</a:t>
            </a:r>
            <a:endParaRPr lang="en-US" sz="2800" b="1" dirty="0">
              <a:solidFill>
                <a:schemeClr val="bg1"/>
              </a:solidFill>
              <a:latin typeface="Palatino Linotyp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FCA7C61-57B9-4F4F-8F97-B988663C5961}" type="slidenum">
              <a:rPr lang="en-US"/>
              <a:pPr>
                <a:defRPr/>
              </a:pPr>
              <a:t>10</a:t>
            </a:fld>
            <a:endParaRPr lang="en-US" dirty="0"/>
          </a:p>
        </p:txBody>
      </p:sp>
      <p:sp>
        <p:nvSpPr>
          <p:cNvPr id="33794" name="Rectangle 3"/>
          <p:cNvSpPr>
            <a:spLocks noGrp="1" noChangeArrowheads="1"/>
          </p:cNvSpPr>
          <p:nvPr>
            <p:ph type="body" idx="1"/>
          </p:nvPr>
        </p:nvSpPr>
        <p:spPr>
          <a:xfrm>
            <a:off x="457200" y="1676400"/>
            <a:ext cx="8534400" cy="4572000"/>
          </a:xfrm>
        </p:spPr>
        <p:txBody>
          <a:bodyPr/>
          <a:lstStyle/>
          <a:p>
            <a:pPr marL="457200" indent="-457200" eaLnBrk="1" hangingPunct="1">
              <a:spcBef>
                <a:spcPct val="0"/>
              </a:spcBef>
            </a:pPr>
            <a:r>
              <a:rPr lang="en-US" sz="2800" dirty="0" smtClean="0"/>
              <a:t>The participating employers in SCRS currently assume all the investment and demographic risk</a:t>
            </a:r>
          </a:p>
          <a:p>
            <a:pPr marL="457200" indent="-457200" eaLnBrk="1" hangingPunct="1">
              <a:spcBef>
                <a:spcPct val="0"/>
              </a:spcBef>
            </a:pPr>
            <a:r>
              <a:rPr lang="en-US" sz="2800" dirty="0" smtClean="0"/>
              <a:t>There is political pressure to provide ad hoc COLAs when there is sufficient margin in contribution rates</a:t>
            </a:r>
          </a:p>
          <a:p>
            <a:pPr marL="857250" lvl="1" indent="-457200" eaLnBrk="1" hangingPunct="1">
              <a:spcBef>
                <a:spcPct val="0"/>
              </a:spcBef>
            </a:pPr>
            <a:r>
              <a:rPr lang="en-US" sz="2400" dirty="0" smtClean="0"/>
              <a:t>Leaves no margin in the contribution rates to manage adverse experience. </a:t>
            </a:r>
          </a:p>
          <a:p>
            <a:pPr marL="457200" indent="-457200" eaLnBrk="1" hangingPunct="1">
              <a:spcBef>
                <a:spcPct val="0"/>
              </a:spcBef>
            </a:pPr>
            <a:r>
              <a:rPr lang="en-US" sz="2800" dirty="0" smtClean="0"/>
              <a:t>The State Statutes provide some self-correcting mechanism if the investment return assumption is reduced below 8.00% and a portion of the automatic COLA is “undone”</a:t>
            </a:r>
          </a:p>
          <a:p>
            <a:pPr marL="457200" indent="-457200" eaLnBrk="1" hangingPunct="1">
              <a:spcBef>
                <a:spcPct val="0"/>
              </a:spcBef>
              <a:buFont typeface="Wingdings 2" pitchFamily="18" charset="2"/>
              <a:buNone/>
            </a:pPr>
            <a:endParaRPr lang="en-US" sz="2800" dirty="0" smtClean="0"/>
          </a:p>
        </p:txBody>
      </p:sp>
      <p:sp>
        <p:nvSpPr>
          <p:cNvPr id="33795" name="Rectangle 2"/>
          <p:cNvSpPr>
            <a:spLocks noGrp="1" noChangeArrowheads="1"/>
          </p:cNvSpPr>
          <p:nvPr>
            <p:ph type="title"/>
          </p:nvPr>
        </p:nvSpPr>
        <p:spPr/>
        <p:txBody>
          <a:bodyPr/>
          <a:lstStyle/>
          <a:p>
            <a:pPr eaLnBrk="1" hangingPunct="1"/>
            <a:r>
              <a:rPr lang="en-US" smtClean="0"/>
              <a:t>Cost / Risk Sharing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CE5D876-6FAB-4416-B6CF-D5DEC78F4CB7}" type="slidenum">
              <a:rPr lang="en-US"/>
              <a:pPr>
                <a:defRPr/>
              </a:pPr>
              <a:t>11</a:t>
            </a:fld>
            <a:endParaRPr lang="en-US" dirty="0"/>
          </a:p>
        </p:txBody>
      </p:sp>
      <p:sp>
        <p:nvSpPr>
          <p:cNvPr id="39938" name="Rectangle 3"/>
          <p:cNvSpPr>
            <a:spLocks noGrp="1" noChangeArrowheads="1"/>
          </p:cNvSpPr>
          <p:nvPr>
            <p:ph type="body" idx="1"/>
          </p:nvPr>
        </p:nvSpPr>
        <p:spPr>
          <a:xfrm>
            <a:off x="457200" y="1676400"/>
            <a:ext cx="8534400" cy="4572000"/>
          </a:xfrm>
        </p:spPr>
        <p:txBody>
          <a:bodyPr/>
          <a:lstStyle/>
          <a:p>
            <a:pPr marL="457200" indent="-457200" eaLnBrk="1" hangingPunct="1">
              <a:spcBef>
                <a:spcPct val="0"/>
              </a:spcBef>
            </a:pPr>
            <a:r>
              <a:rPr lang="en-US" sz="2400" smtClean="0"/>
              <a:t>Following are four strawman design alternatives that are each fundamentally different in structure</a:t>
            </a:r>
          </a:p>
          <a:p>
            <a:pPr marL="457200" indent="-457200" eaLnBrk="1" hangingPunct="1">
              <a:spcBef>
                <a:spcPct val="0"/>
              </a:spcBef>
            </a:pPr>
            <a:r>
              <a:rPr lang="en-US" sz="2400" smtClean="0"/>
              <a:t>The guiding principles were considered when developing each of the alternative structures</a:t>
            </a:r>
          </a:p>
          <a:p>
            <a:pPr marL="857250" lvl="1" indent="-457200" eaLnBrk="1" hangingPunct="1">
              <a:spcBef>
                <a:spcPct val="0"/>
              </a:spcBef>
            </a:pPr>
            <a:r>
              <a:rPr lang="en-US" sz="2000" smtClean="0"/>
              <a:t>Benefit adequacy</a:t>
            </a:r>
          </a:p>
          <a:p>
            <a:pPr marL="857250" lvl="1" indent="-457200" eaLnBrk="1" hangingPunct="1">
              <a:spcBef>
                <a:spcPct val="0"/>
              </a:spcBef>
            </a:pPr>
            <a:r>
              <a:rPr lang="en-US" sz="2000" smtClean="0"/>
              <a:t>Cost sharing between employee and employer</a:t>
            </a:r>
          </a:p>
          <a:p>
            <a:pPr marL="857250" lvl="1" indent="-457200" eaLnBrk="1" hangingPunct="1">
              <a:spcBef>
                <a:spcPct val="0"/>
              </a:spcBef>
            </a:pPr>
            <a:r>
              <a:rPr lang="en-US" sz="2000" smtClean="0"/>
              <a:t>Risk sharing between employee and employer</a:t>
            </a:r>
          </a:p>
          <a:p>
            <a:pPr marL="457200" indent="-457200" eaLnBrk="1" hangingPunct="1">
              <a:spcBef>
                <a:spcPct val="0"/>
              </a:spcBef>
            </a:pPr>
            <a:r>
              <a:rPr lang="en-US" sz="2400" smtClean="0"/>
              <a:t>Other Considerations</a:t>
            </a:r>
          </a:p>
          <a:p>
            <a:pPr marL="857250" lvl="1" indent="-457200" eaLnBrk="1" hangingPunct="1">
              <a:spcBef>
                <a:spcPct val="0"/>
              </a:spcBef>
            </a:pPr>
            <a:r>
              <a:rPr lang="en-US" sz="2000" smtClean="0"/>
              <a:t>It may also be possible to provide future benefits in a new program for current employees</a:t>
            </a:r>
            <a:r>
              <a:rPr lang="en-US" sz="2000" baseline="30000" smtClean="0"/>
              <a:t>1</a:t>
            </a:r>
            <a:endParaRPr lang="en-US" sz="2000" smtClean="0"/>
          </a:p>
          <a:p>
            <a:pPr marL="857250" lvl="1" indent="-457200" eaLnBrk="1" hangingPunct="1">
              <a:spcBef>
                <a:spcPct val="0"/>
              </a:spcBef>
            </a:pPr>
            <a:r>
              <a:rPr lang="en-US" sz="2000" smtClean="0"/>
              <a:t>Transitional cost to maintain funding to SCRS</a:t>
            </a:r>
          </a:p>
          <a:p>
            <a:pPr marL="857250" lvl="1" indent="-457200" eaLnBrk="1" hangingPunct="1">
              <a:spcBef>
                <a:spcPct val="0"/>
              </a:spcBef>
            </a:pPr>
            <a:r>
              <a:rPr lang="en-US" sz="2000" smtClean="0"/>
              <a:t>Modifications to the EIP to maintain appropriate alignment in the retiree health program</a:t>
            </a:r>
          </a:p>
        </p:txBody>
      </p:sp>
      <p:sp>
        <p:nvSpPr>
          <p:cNvPr id="39939" name="Rectangle 2"/>
          <p:cNvSpPr>
            <a:spLocks noGrp="1" noChangeArrowheads="1"/>
          </p:cNvSpPr>
          <p:nvPr>
            <p:ph type="title"/>
          </p:nvPr>
        </p:nvSpPr>
        <p:spPr/>
        <p:txBody>
          <a:bodyPr/>
          <a:lstStyle/>
          <a:p>
            <a:pPr eaLnBrk="1" hangingPunct="1"/>
            <a:r>
              <a:rPr lang="en-US" smtClean="0"/>
              <a:t>Strawman Design Alternatives</a:t>
            </a:r>
          </a:p>
        </p:txBody>
      </p:sp>
      <p:sp>
        <p:nvSpPr>
          <p:cNvPr id="39940" name="TextBox 4"/>
          <p:cNvSpPr txBox="1">
            <a:spLocks noChangeArrowheads="1"/>
          </p:cNvSpPr>
          <p:nvPr/>
        </p:nvSpPr>
        <p:spPr bwMode="auto">
          <a:xfrm>
            <a:off x="838200" y="6334125"/>
            <a:ext cx="7086600" cy="523875"/>
          </a:xfrm>
          <a:prstGeom prst="rect">
            <a:avLst/>
          </a:prstGeom>
          <a:noFill/>
          <a:ln w="9525">
            <a:noFill/>
            <a:miter lim="800000"/>
            <a:headEnd/>
            <a:tailEnd/>
          </a:ln>
        </p:spPr>
        <p:txBody>
          <a:bodyPr>
            <a:spAutoFit/>
          </a:bodyPr>
          <a:lstStyle/>
          <a:p>
            <a:r>
              <a:rPr lang="en-US" sz="1400" baseline="30000"/>
              <a:t>1</a:t>
            </a:r>
            <a:r>
              <a:rPr lang="en-US" sz="1400"/>
              <a:t> This is not a legal opinion.  South Carolina will need to seek legal counsel to obtain an opinion regarding the implications of changes in benefits for current employees.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F16E9E1-2F65-49F3-A59D-F7B2F500A8EA}" type="slidenum">
              <a:rPr lang="en-US"/>
              <a:pPr>
                <a:defRPr/>
              </a:pPr>
              <a:t>12</a:t>
            </a:fld>
            <a:endParaRPr lang="en-US" dirty="0"/>
          </a:p>
        </p:txBody>
      </p:sp>
      <p:sp>
        <p:nvSpPr>
          <p:cNvPr id="35842" name="Rectangle 2"/>
          <p:cNvSpPr>
            <a:spLocks noGrp="1" noChangeArrowheads="1"/>
          </p:cNvSpPr>
          <p:nvPr>
            <p:ph type="title"/>
          </p:nvPr>
        </p:nvSpPr>
        <p:spPr/>
        <p:txBody>
          <a:bodyPr/>
          <a:lstStyle/>
          <a:p>
            <a:pPr eaLnBrk="1" hangingPunct="1"/>
            <a:r>
              <a:rPr lang="en-US" smtClean="0"/>
              <a:t>Characteristics of Alternative Benefit Structures</a:t>
            </a:r>
          </a:p>
        </p:txBody>
      </p:sp>
      <p:sp>
        <p:nvSpPr>
          <p:cNvPr id="19" name="Flowchart: Process 18"/>
          <p:cNvSpPr/>
          <p:nvPr/>
        </p:nvSpPr>
        <p:spPr>
          <a:xfrm>
            <a:off x="457200" y="4648200"/>
            <a:ext cx="8229600" cy="609600"/>
          </a:xfrm>
          <a:prstGeom prst="flowChartProcess">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Isosceles Triangle 19"/>
          <p:cNvSpPr/>
          <p:nvPr/>
        </p:nvSpPr>
        <p:spPr>
          <a:xfrm>
            <a:off x="3657600" y="5257800"/>
            <a:ext cx="1828800" cy="1371600"/>
          </a:xfrm>
          <a:prstGeom prst="triangle">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845" name="TextBox 20"/>
          <p:cNvSpPr txBox="1">
            <a:spLocks noChangeArrowheads="1"/>
          </p:cNvSpPr>
          <p:nvPr/>
        </p:nvSpPr>
        <p:spPr bwMode="auto">
          <a:xfrm>
            <a:off x="533400" y="4648200"/>
            <a:ext cx="1981200" cy="584200"/>
          </a:xfrm>
          <a:prstGeom prst="rect">
            <a:avLst/>
          </a:prstGeom>
          <a:noFill/>
          <a:ln w="9525">
            <a:noFill/>
            <a:miter lim="800000"/>
            <a:headEnd/>
            <a:tailEnd/>
          </a:ln>
        </p:spPr>
        <p:txBody>
          <a:bodyPr>
            <a:spAutoFit/>
          </a:bodyPr>
          <a:lstStyle/>
          <a:p>
            <a:r>
              <a:rPr lang="en-US" sz="3200" b="1">
                <a:solidFill>
                  <a:schemeClr val="bg1"/>
                </a:solidFill>
              </a:rPr>
              <a:t>Member</a:t>
            </a:r>
          </a:p>
        </p:txBody>
      </p:sp>
      <p:sp>
        <p:nvSpPr>
          <p:cNvPr id="35846" name="TextBox 21"/>
          <p:cNvSpPr txBox="1">
            <a:spLocks noChangeArrowheads="1"/>
          </p:cNvSpPr>
          <p:nvPr/>
        </p:nvSpPr>
        <p:spPr bwMode="auto">
          <a:xfrm>
            <a:off x="6553200" y="4648200"/>
            <a:ext cx="2133600" cy="584200"/>
          </a:xfrm>
          <a:prstGeom prst="rect">
            <a:avLst/>
          </a:prstGeom>
          <a:noFill/>
          <a:ln w="9525">
            <a:noFill/>
            <a:miter lim="800000"/>
            <a:headEnd/>
            <a:tailEnd/>
          </a:ln>
        </p:spPr>
        <p:txBody>
          <a:bodyPr>
            <a:spAutoFit/>
          </a:bodyPr>
          <a:lstStyle/>
          <a:p>
            <a:r>
              <a:rPr lang="en-US" sz="3200" b="1">
                <a:solidFill>
                  <a:schemeClr val="bg1"/>
                </a:solidFill>
              </a:rPr>
              <a:t>Employer</a:t>
            </a:r>
          </a:p>
        </p:txBody>
      </p:sp>
      <p:sp>
        <p:nvSpPr>
          <p:cNvPr id="35847" name="TextBox 22"/>
          <p:cNvSpPr txBox="1">
            <a:spLocks noChangeArrowheads="1"/>
          </p:cNvSpPr>
          <p:nvPr/>
        </p:nvSpPr>
        <p:spPr bwMode="auto">
          <a:xfrm>
            <a:off x="0" y="1600200"/>
            <a:ext cx="9144000" cy="954107"/>
          </a:xfrm>
          <a:prstGeom prst="rect">
            <a:avLst/>
          </a:prstGeom>
          <a:noFill/>
          <a:ln w="9525">
            <a:noFill/>
            <a:miter lim="800000"/>
            <a:headEnd/>
            <a:tailEnd/>
          </a:ln>
        </p:spPr>
        <p:txBody>
          <a:bodyPr>
            <a:spAutoFit/>
          </a:bodyPr>
          <a:lstStyle/>
          <a:p>
            <a:pPr algn="ctr"/>
            <a:r>
              <a:rPr lang="en-US" sz="2800" b="1" dirty="0">
                <a:solidFill>
                  <a:srgbClr val="0000CC"/>
                </a:solidFill>
              </a:rPr>
              <a:t>What is the Appropriate Balance </a:t>
            </a:r>
            <a:endParaRPr lang="en-US" sz="2800" b="1" dirty="0" smtClean="0">
              <a:solidFill>
                <a:srgbClr val="0000CC"/>
              </a:solidFill>
            </a:endParaRPr>
          </a:p>
          <a:p>
            <a:pPr algn="ctr"/>
            <a:r>
              <a:rPr lang="en-US" sz="2800" b="1" dirty="0" smtClean="0">
                <a:solidFill>
                  <a:srgbClr val="0000CC"/>
                </a:solidFill>
              </a:rPr>
              <a:t>for Sharing the Risk?</a:t>
            </a:r>
            <a:endParaRPr lang="en-US" sz="2800" b="1" dirty="0">
              <a:solidFill>
                <a:srgbClr val="0000CC"/>
              </a:solidFill>
            </a:endParaRPr>
          </a:p>
        </p:txBody>
      </p:sp>
      <p:sp>
        <p:nvSpPr>
          <p:cNvPr id="35848" name="TextBox 24"/>
          <p:cNvSpPr txBox="1">
            <a:spLocks noChangeArrowheads="1"/>
          </p:cNvSpPr>
          <p:nvPr/>
        </p:nvSpPr>
        <p:spPr bwMode="auto">
          <a:xfrm>
            <a:off x="2743200" y="3505200"/>
            <a:ext cx="1676400" cy="954088"/>
          </a:xfrm>
          <a:prstGeom prst="rect">
            <a:avLst/>
          </a:prstGeom>
          <a:noFill/>
          <a:ln w="9525">
            <a:noFill/>
            <a:miter lim="800000"/>
            <a:headEnd/>
            <a:tailEnd/>
          </a:ln>
        </p:spPr>
        <p:txBody>
          <a:bodyPr>
            <a:spAutoFit/>
          </a:bodyPr>
          <a:lstStyle/>
          <a:p>
            <a:pPr algn="ctr"/>
            <a:r>
              <a:rPr lang="en-US" sz="2800" b="1" dirty="0">
                <a:solidFill>
                  <a:srgbClr val="6600CC"/>
                </a:solidFill>
              </a:rPr>
              <a:t>Cash Balance </a:t>
            </a:r>
          </a:p>
        </p:txBody>
      </p:sp>
      <p:sp>
        <p:nvSpPr>
          <p:cNvPr id="35849" name="TextBox 25"/>
          <p:cNvSpPr txBox="1">
            <a:spLocks noChangeArrowheads="1"/>
          </p:cNvSpPr>
          <p:nvPr/>
        </p:nvSpPr>
        <p:spPr bwMode="auto">
          <a:xfrm>
            <a:off x="4495800" y="3505200"/>
            <a:ext cx="2514600" cy="954088"/>
          </a:xfrm>
          <a:prstGeom prst="rect">
            <a:avLst/>
          </a:prstGeom>
          <a:noFill/>
          <a:ln w="9525">
            <a:noFill/>
            <a:miter lim="800000"/>
            <a:headEnd/>
            <a:tailEnd/>
          </a:ln>
        </p:spPr>
        <p:txBody>
          <a:bodyPr>
            <a:spAutoFit/>
          </a:bodyPr>
          <a:lstStyle/>
          <a:p>
            <a:pPr algn="ctr"/>
            <a:r>
              <a:rPr lang="en-US" sz="2800" b="1" dirty="0">
                <a:solidFill>
                  <a:srgbClr val="FF0000"/>
                </a:solidFill>
              </a:rPr>
              <a:t>Hybrid Plan</a:t>
            </a:r>
          </a:p>
          <a:p>
            <a:pPr algn="ctr"/>
            <a:r>
              <a:rPr lang="en-US" sz="2800" b="1" dirty="0">
                <a:solidFill>
                  <a:srgbClr val="FF0000"/>
                </a:solidFill>
              </a:rPr>
              <a:t>(DB and DC)</a:t>
            </a:r>
          </a:p>
        </p:txBody>
      </p:sp>
      <p:sp>
        <p:nvSpPr>
          <p:cNvPr id="35850" name="TextBox 26"/>
          <p:cNvSpPr txBox="1">
            <a:spLocks noChangeArrowheads="1"/>
          </p:cNvSpPr>
          <p:nvPr/>
        </p:nvSpPr>
        <p:spPr bwMode="auto">
          <a:xfrm>
            <a:off x="76200" y="3048000"/>
            <a:ext cx="2514600" cy="1384300"/>
          </a:xfrm>
          <a:prstGeom prst="rect">
            <a:avLst/>
          </a:prstGeom>
          <a:noFill/>
          <a:ln w="9525">
            <a:noFill/>
            <a:miter lim="800000"/>
            <a:headEnd/>
            <a:tailEnd/>
          </a:ln>
        </p:spPr>
        <p:txBody>
          <a:bodyPr>
            <a:spAutoFit/>
          </a:bodyPr>
          <a:lstStyle/>
          <a:p>
            <a:pPr algn="ctr"/>
            <a:r>
              <a:rPr lang="en-US" sz="2800" b="1">
                <a:solidFill>
                  <a:srgbClr val="FF9900"/>
                </a:solidFill>
              </a:rPr>
              <a:t>Defined Contribution</a:t>
            </a:r>
          </a:p>
          <a:p>
            <a:pPr algn="ctr"/>
            <a:r>
              <a:rPr lang="en-US" sz="2800" b="1">
                <a:solidFill>
                  <a:srgbClr val="FF9900"/>
                </a:solidFill>
              </a:rPr>
              <a:t>(State ORP)</a:t>
            </a:r>
          </a:p>
        </p:txBody>
      </p:sp>
      <p:sp>
        <p:nvSpPr>
          <p:cNvPr id="35851" name="TextBox 28"/>
          <p:cNvSpPr txBox="1">
            <a:spLocks noChangeArrowheads="1"/>
          </p:cNvSpPr>
          <p:nvPr/>
        </p:nvSpPr>
        <p:spPr bwMode="auto">
          <a:xfrm>
            <a:off x="6858000" y="2667000"/>
            <a:ext cx="2057400" cy="1816100"/>
          </a:xfrm>
          <a:prstGeom prst="rect">
            <a:avLst/>
          </a:prstGeom>
          <a:noFill/>
          <a:ln w="9525">
            <a:noFill/>
            <a:miter lim="800000"/>
            <a:headEnd/>
            <a:tailEnd/>
          </a:ln>
        </p:spPr>
        <p:txBody>
          <a:bodyPr>
            <a:spAutoFit/>
          </a:bodyPr>
          <a:lstStyle/>
          <a:p>
            <a:pPr algn="ctr"/>
            <a:r>
              <a:rPr lang="en-US" sz="2800" b="1">
                <a:solidFill>
                  <a:srgbClr val="006600"/>
                </a:solidFill>
              </a:rPr>
              <a:t>Traditional Defined Benefit</a:t>
            </a:r>
          </a:p>
          <a:p>
            <a:pPr algn="ctr"/>
            <a:r>
              <a:rPr lang="en-US" sz="2800" b="1">
                <a:solidFill>
                  <a:srgbClr val="006600"/>
                </a:solidFill>
              </a:rPr>
              <a:t>(SCRS)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BBDF8E5-16C6-498E-A550-52E7D3AD030D}" type="slidenum">
              <a:rPr lang="en-US"/>
              <a:pPr>
                <a:defRPr/>
              </a:pPr>
              <a:t>13</a:t>
            </a:fld>
            <a:endParaRPr lang="en-US" dirty="0"/>
          </a:p>
        </p:txBody>
      </p:sp>
      <p:sp>
        <p:nvSpPr>
          <p:cNvPr id="37890" name="Rectangle 2"/>
          <p:cNvSpPr>
            <a:spLocks noGrp="1" noChangeArrowheads="1"/>
          </p:cNvSpPr>
          <p:nvPr>
            <p:ph type="title"/>
          </p:nvPr>
        </p:nvSpPr>
        <p:spPr/>
        <p:txBody>
          <a:bodyPr/>
          <a:lstStyle/>
          <a:p>
            <a:pPr eaLnBrk="1" hangingPunct="1"/>
            <a:r>
              <a:rPr lang="en-US" smtClean="0"/>
              <a:t>Characteristics of Alternative Benefit Structures (cont’d)</a:t>
            </a:r>
          </a:p>
        </p:txBody>
      </p:sp>
      <p:graphicFrame>
        <p:nvGraphicFramePr>
          <p:cNvPr id="13" name="Table 12"/>
          <p:cNvGraphicFramePr>
            <a:graphicFrameLocks noGrp="1"/>
          </p:cNvGraphicFramePr>
          <p:nvPr/>
        </p:nvGraphicFramePr>
        <p:xfrm>
          <a:off x="381000" y="1752600"/>
          <a:ext cx="8305800" cy="4449287"/>
        </p:xfrm>
        <a:graphic>
          <a:graphicData uri="http://schemas.openxmlformats.org/drawingml/2006/table">
            <a:tbl>
              <a:tblPr firstRow="1" bandRow="1">
                <a:tableStyleId>{5C22544A-7EE6-4342-B048-85BDC9FD1C3A}</a:tableStyleId>
              </a:tblPr>
              <a:tblGrid>
                <a:gridCol w="1571784"/>
                <a:gridCol w="1648832"/>
                <a:gridCol w="1644430"/>
                <a:gridCol w="1644430"/>
                <a:gridCol w="1796324"/>
              </a:tblGrid>
              <a:tr h="856495">
                <a:tc>
                  <a:txBody>
                    <a:bodyPr/>
                    <a:lstStyle/>
                    <a:p>
                      <a:pPr algn="ctr"/>
                      <a:r>
                        <a:rPr lang="en-US" sz="1600" b="1" dirty="0" smtClean="0"/>
                        <a:t>Benefit Feature</a:t>
                      </a:r>
                      <a:endParaRPr lang="en-US" sz="1600" b="1" dirty="0"/>
                    </a:p>
                  </a:txBody>
                  <a:tcPr anchor="b">
                    <a:lnB w="12700" cap="flat" cmpd="sng" algn="ctr">
                      <a:solidFill>
                        <a:schemeClr val="tx1"/>
                      </a:solidFill>
                      <a:prstDash val="solid"/>
                      <a:round/>
                      <a:headEnd type="none" w="med" len="med"/>
                      <a:tailEnd type="none" w="med" len="med"/>
                    </a:lnB>
                    <a:solidFill>
                      <a:srgbClr val="006600"/>
                    </a:solidFill>
                  </a:tcPr>
                </a:tc>
                <a:tc>
                  <a:txBody>
                    <a:bodyPr/>
                    <a:lstStyle/>
                    <a:p>
                      <a:pPr algn="ctr"/>
                      <a:r>
                        <a:rPr lang="en-US" sz="1600" b="1" dirty="0" smtClean="0"/>
                        <a:t>Defined Contribution</a:t>
                      </a:r>
                    </a:p>
                    <a:p>
                      <a:pPr algn="ctr"/>
                      <a:r>
                        <a:rPr lang="en-US" sz="1600" b="1" dirty="0" smtClean="0"/>
                        <a:t>(State</a:t>
                      </a:r>
                      <a:r>
                        <a:rPr lang="en-US" sz="1600" b="1" baseline="0" dirty="0" smtClean="0"/>
                        <a:t> ORP)</a:t>
                      </a:r>
                      <a:endParaRPr lang="en-US" sz="1600" b="1" dirty="0"/>
                    </a:p>
                  </a:txBody>
                  <a:tcPr anchor="b">
                    <a:lnB w="12700" cap="flat" cmpd="sng" algn="ctr">
                      <a:solidFill>
                        <a:schemeClr val="tx1"/>
                      </a:solidFill>
                      <a:prstDash val="solid"/>
                      <a:round/>
                      <a:headEnd type="none" w="med" len="med"/>
                      <a:tailEnd type="none" w="med" len="med"/>
                    </a:lnB>
                    <a:solidFill>
                      <a:srgbClr val="006600"/>
                    </a:solidFill>
                  </a:tcPr>
                </a:tc>
                <a:tc>
                  <a:txBody>
                    <a:bodyPr/>
                    <a:lstStyle/>
                    <a:p>
                      <a:pPr algn="ctr"/>
                      <a:r>
                        <a:rPr lang="en-US" sz="1600" b="1" dirty="0" smtClean="0"/>
                        <a:t>Cash </a:t>
                      </a:r>
                    </a:p>
                    <a:p>
                      <a:pPr algn="ctr"/>
                      <a:r>
                        <a:rPr lang="en-US" sz="1600" b="1" dirty="0" smtClean="0"/>
                        <a:t>Balance</a:t>
                      </a:r>
                    </a:p>
                  </a:txBody>
                  <a:tcPr anchor="b">
                    <a:lnB w="12700" cap="flat" cmpd="sng" algn="ctr">
                      <a:solidFill>
                        <a:schemeClr val="tx1"/>
                      </a:solidFill>
                      <a:prstDash val="solid"/>
                      <a:round/>
                      <a:headEnd type="none" w="med" len="med"/>
                      <a:tailEnd type="none" w="med" len="med"/>
                    </a:lnB>
                    <a:solidFill>
                      <a:srgbClr val="006600"/>
                    </a:solidFill>
                  </a:tcPr>
                </a:tc>
                <a:tc>
                  <a:txBody>
                    <a:bodyPr/>
                    <a:lstStyle/>
                    <a:p>
                      <a:pPr algn="ctr"/>
                      <a:r>
                        <a:rPr lang="en-US" sz="1600" b="1" dirty="0" smtClean="0"/>
                        <a:t>Hybrid Plan (DB &amp; DC)</a:t>
                      </a:r>
                    </a:p>
                  </a:txBody>
                  <a:tcPr anchor="b">
                    <a:lnB w="12700" cap="flat" cmpd="sng" algn="ctr">
                      <a:solidFill>
                        <a:schemeClr val="tx1"/>
                      </a:solidFill>
                      <a:prstDash val="solid"/>
                      <a:round/>
                      <a:headEnd type="none" w="med" len="med"/>
                      <a:tailEnd type="none" w="med" len="med"/>
                    </a:lnB>
                    <a:solidFill>
                      <a:srgbClr val="006600"/>
                    </a:solidFill>
                  </a:tcPr>
                </a:tc>
                <a:tc>
                  <a:txBody>
                    <a:bodyPr/>
                    <a:lstStyle/>
                    <a:p>
                      <a:pPr algn="ctr"/>
                      <a:r>
                        <a:rPr lang="en-US" sz="1600" b="1" dirty="0" smtClean="0"/>
                        <a:t>Traditional Defined Benefit</a:t>
                      </a:r>
                    </a:p>
                    <a:p>
                      <a:pPr algn="ctr"/>
                      <a:r>
                        <a:rPr lang="en-US" sz="1600" b="1" dirty="0" smtClean="0"/>
                        <a:t>(SCRS)</a:t>
                      </a:r>
                      <a:endParaRPr lang="en-US" sz="1600" b="1" dirty="0"/>
                    </a:p>
                  </a:txBody>
                  <a:tcPr anchor="b">
                    <a:lnB w="12700" cap="flat" cmpd="sng" algn="ctr">
                      <a:solidFill>
                        <a:schemeClr val="tx1"/>
                      </a:solidFill>
                      <a:prstDash val="solid"/>
                      <a:round/>
                      <a:headEnd type="none" w="med" len="med"/>
                      <a:tailEnd type="none" w="med" len="med"/>
                    </a:lnB>
                    <a:solidFill>
                      <a:srgbClr val="006600"/>
                    </a:solidFill>
                  </a:tcPr>
                </a:tc>
              </a:tr>
              <a:tr h="1093432">
                <a:tc>
                  <a:txBody>
                    <a:bodyPr/>
                    <a:lstStyle/>
                    <a:p>
                      <a:r>
                        <a:rPr lang="en-US" sz="1600" b="1" i="0" dirty="0" smtClean="0"/>
                        <a:t>Cost Variability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Predictable </a:t>
                      </a:r>
                    </a:p>
                    <a:p>
                      <a:pPr algn="ctr"/>
                      <a:r>
                        <a:rPr lang="en-US" sz="1400" b="0" dirty="0" smtClean="0"/>
                        <a:t>and stable</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Uncertain, can be partially managed  with plan design</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t>DB</a:t>
                      </a:r>
                      <a:r>
                        <a:rPr lang="en-US" sz="1400" b="0" baseline="0" dirty="0" smtClean="0"/>
                        <a:t> cost is uncertain but smaller in magnitude</a:t>
                      </a:r>
                      <a:endParaRPr 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t>Uncertain</a:t>
                      </a:r>
                      <a:endParaRPr lang="en-US" sz="1400" b="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baseline="0" dirty="0" smtClean="0"/>
                        <a:t>and can escalate</a:t>
                      </a:r>
                      <a:endParaRPr 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22960">
                <a:tc>
                  <a:txBody>
                    <a:bodyPr/>
                    <a:lstStyle/>
                    <a:p>
                      <a:r>
                        <a:rPr lang="en-US" sz="1600" b="1" i="0" dirty="0" smtClean="0"/>
                        <a:t>Investment Risk/Reward</a:t>
                      </a:r>
                      <a:endParaRPr lang="en-US" sz="1600" b="1" i="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Employee</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Can vary</a:t>
                      </a:r>
                      <a:r>
                        <a:rPr lang="en-US" sz="1400" b="0" baseline="0" dirty="0" smtClean="0"/>
                        <a:t> with plan design</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Shared by</a:t>
                      </a:r>
                      <a:r>
                        <a:rPr lang="en-US" sz="1400" b="0" baseline="0" dirty="0" smtClean="0"/>
                        <a:t> employee and the employer</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Employer</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72881">
                <a:tc>
                  <a:txBody>
                    <a:bodyPr/>
                    <a:lstStyle/>
                    <a:p>
                      <a:r>
                        <a:rPr lang="en-US" sz="1600" b="1" i="0" dirty="0" smtClean="0"/>
                        <a:t>Target</a:t>
                      </a:r>
                      <a:r>
                        <a:rPr lang="en-US" sz="1600" b="1" i="0" baseline="0" dirty="0" smtClean="0"/>
                        <a:t> Retirement Age</a:t>
                      </a:r>
                      <a:endParaRPr lang="en-US" sz="1600" b="1" i="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Uncertain, dependent on investment performance</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solidFill>
                            <a:schemeClr val="tx1"/>
                          </a:solidFill>
                        </a:rPr>
                        <a:t>Difficult</a:t>
                      </a:r>
                      <a:r>
                        <a:rPr lang="en-US" sz="1400" b="0" baseline="0" dirty="0" smtClean="0">
                          <a:solidFill>
                            <a:schemeClr val="tx1"/>
                          </a:solidFill>
                        </a:rPr>
                        <a:t> to design to target a retirement age</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baseline="0" dirty="0" smtClean="0">
                          <a:solidFill>
                            <a:schemeClr val="tx1"/>
                          </a:solidFill>
                        </a:rPr>
                        <a:t>DB portion has a defined retirement age</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Defined normal retirement age</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31520">
                <a:tc>
                  <a:txBody>
                    <a:bodyPr/>
                    <a:lstStyle/>
                    <a:p>
                      <a:r>
                        <a:rPr lang="en-US" sz="1600" b="1" i="0" dirty="0" smtClean="0"/>
                        <a:t>Payment Form</a:t>
                      </a:r>
                      <a:endParaRPr lang="en-US" sz="1600" b="1" i="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Lump</a:t>
                      </a:r>
                      <a:r>
                        <a:rPr lang="en-US" sz="1400" b="0" baseline="0" dirty="0" smtClean="0"/>
                        <a:t> </a:t>
                      </a:r>
                      <a:r>
                        <a:rPr lang="en-US" sz="1400" b="0" dirty="0" smtClean="0"/>
                        <a:t>Sum</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Lump</a:t>
                      </a:r>
                      <a:r>
                        <a:rPr lang="en-US" sz="1400" b="0" baseline="0" dirty="0" smtClean="0"/>
                        <a:t> s</a:t>
                      </a:r>
                      <a:r>
                        <a:rPr lang="en-US" sz="1400" b="0" dirty="0" smtClean="0"/>
                        <a:t>um</a:t>
                      </a:r>
                      <a:r>
                        <a:rPr lang="en-US" sz="1400" b="0" baseline="0" dirty="0" smtClean="0"/>
                        <a:t> / Monthly Annuity</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Lump sum / Monthly</a:t>
                      </a:r>
                      <a:r>
                        <a:rPr lang="en-US" sz="1400" b="0" baseline="0" dirty="0" smtClean="0"/>
                        <a:t> annuity</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400" b="0" dirty="0" smtClean="0"/>
                        <a:t>Monthly</a:t>
                      </a:r>
                      <a:r>
                        <a:rPr lang="en-US" sz="1400" b="0" baseline="0" dirty="0" smtClean="0"/>
                        <a:t> annuity</a:t>
                      </a: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5284D08-9C44-40B3-B9D3-50ADD939B0F5}" type="slidenum">
              <a:rPr lang="en-US"/>
              <a:pPr>
                <a:defRPr/>
              </a:pPr>
              <a:t>14</a:t>
            </a:fld>
            <a:endParaRPr lang="en-US" dirty="0"/>
          </a:p>
        </p:txBody>
      </p:sp>
      <p:sp>
        <p:nvSpPr>
          <p:cNvPr id="41986" name="Rectangle 3"/>
          <p:cNvSpPr>
            <a:spLocks noGrp="1" noChangeArrowheads="1"/>
          </p:cNvSpPr>
          <p:nvPr>
            <p:ph type="body" idx="1"/>
          </p:nvPr>
        </p:nvSpPr>
        <p:spPr>
          <a:xfrm>
            <a:off x="457200" y="1676400"/>
            <a:ext cx="8534400" cy="4572000"/>
          </a:xfrm>
        </p:spPr>
        <p:txBody>
          <a:bodyPr/>
          <a:lstStyle/>
          <a:p>
            <a:pPr marL="457200" indent="-457200" eaLnBrk="1" hangingPunct="1">
              <a:spcBef>
                <a:spcPct val="0"/>
              </a:spcBef>
            </a:pPr>
            <a:r>
              <a:rPr lang="en-US" sz="2400" dirty="0" smtClean="0"/>
              <a:t>A defined contribution (DC) plan provides a fixed contribution to an individual account and the member is responsible for the investment earning and the utilization of those for funds for retirement</a:t>
            </a:r>
          </a:p>
          <a:p>
            <a:pPr marL="457200" indent="-457200" eaLnBrk="1" hangingPunct="1">
              <a:spcBef>
                <a:spcPct val="0"/>
              </a:spcBef>
            </a:pPr>
            <a:r>
              <a:rPr lang="en-US" sz="2400" dirty="0" smtClean="0"/>
              <a:t>Implications</a:t>
            </a:r>
          </a:p>
          <a:p>
            <a:pPr marL="857250" lvl="1" indent="-457200" eaLnBrk="1" hangingPunct="1">
              <a:spcBef>
                <a:spcPct val="0"/>
              </a:spcBef>
            </a:pPr>
            <a:r>
              <a:rPr lang="en-US" sz="2000" dirty="0" smtClean="0"/>
              <a:t>The employers cost are fixed and certain and there is no unfunded liability that will ever require financing</a:t>
            </a:r>
          </a:p>
          <a:p>
            <a:pPr marL="857250" lvl="1" indent="-457200" eaLnBrk="1" hangingPunct="1">
              <a:spcBef>
                <a:spcPct val="0"/>
              </a:spcBef>
            </a:pPr>
            <a:r>
              <a:rPr lang="en-US" sz="2000" dirty="0" smtClean="0"/>
              <a:t>The ultimate benefit provided by those contributions are uncertain and will depend on the investment performance</a:t>
            </a:r>
          </a:p>
          <a:p>
            <a:pPr marL="857250" lvl="1" indent="-457200" eaLnBrk="1" hangingPunct="1">
              <a:spcBef>
                <a:spcPct val="0"/>
              </a:spcBef>
            </a:pPr>
            <a:r>
              <a:rPr lang="en-US" sz="2000" dirty="0" smtClean="0"/>
              <a:t>Member is responsible for decisions to ensure those resources are sufficient for his/her retirement needs</a:t>
            </a:r>
          </a:p>
          <a:p>
            <a:pPr marL="857250" lvl="1" indent="-457200" eaLnBrk="1" hangingPunct="1">
              <a:spcBef>
                <a:spcPct val="0"/>
              </a:spcBef>
            </a:pPr>
            <a:r>
              <a:rPr lang="en-US" sz="2000" dirty="0" smtClean="0"/>
              <a:t>Uncertainty in retirement security can create workforce management challenges</a:t>
            </a:r>
          </a:p>
          <a:p>
            <a:pPr marL="857250" lvl="1" indent="-457200" eaLnBrk="1" hangingPunct="1">
              <a:spcBef>
                <a:spcPct val="0"/>
              </a:spcBef>
            </a:pPr>
            <a:r>
              <a:rPr lang="en-US" sz="2000" dirty="0" smtClean="0"/>
              <a:t>Disability benefits would need to be provided through another program</a:t>
            </a:r>
          </a:p>
        </p:txBody>
      </p:sp>
      <p:sp>
        <p:nvSpPr>
          <p:cNvPr id="41987" name="Rectangle 2"/>
          <p:cNvSpPr>
            <a:spLocks noGrp="1" noChangeArrowheads="1"/>
          </p:cNvSpPr>
          <p:nvPr>
            <p:ph type="title"/>
          </p:nvPr>
        </p:nvSpPr>
        <p:spPr/>
        <p:txBody>
          <a:bodyPr/>
          <a:lstStyle/>
          <a:p>
            <a:pPr eaLnBrk="1" hangingPunct="1"/>
            <a:r>
              <a:rPr lang="en-US" dirty="0" smtClean="0"/>
              <a:t>Structure Alternative 1 – </a:t>
            </a:r>
            <a:br>
              <a:rPr lang="en-US" dirty="0" smtClean="0"/>
            </a:br>
            <a:r>
              <a:rPr lang="en-US" dirty="0" smtClean="0"/>
              <a:t>Defined Contribution Plan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D58FF9-5FD8-4F2C-ABD1-8061442B50A6}" type="slidenum">
              <a:rPr lang="en-US"/>
              <a:pPr>
                <a:defRPr/>
              </a:pPr>
              <a:t>15</a:t>
            </a:fld>
            <a:endParaRPr lang="en-US" dirty="0"/>
          </a:p>
        </p:txBody>
      </p:sp>
      <p:sp>
        <p:nvSpPr>
          <p:cNvPr id="46082" name="Rectangle 3"/>
          <p:cNvSpPr>
            <a:spLocks noGrp="1" noChangeArrowheads="1"/>
          </p:cNvSpPr>
          <p:nvPr>
            <p:ph type="body" idx="1"/>
          </p:nvPr>
        </p:nvSpPr>
        <p:spPr>
          <a:xfrm>
            <a:off x="457200" y="1676400"/>
            <a:ext cx="8534400" cy="4572000"/>
          </a:xfrm>
        </p:spPr>
        <p:txBody>
          <a:bodyPr/>
          <a:lstStyle/>
          <a:p>
            <a:pPr marL="457200" indent="-457200" eaLnBrk="1" hangingPunct="1">
              <a:spcBef>
                <a:spcPct val="0"/>
              </a:spcBef>
            </a:pPr>
            <a:r>
              <a:rPr lang="en-US" sz="2400" dirty="0" smtClean="0"/>
              <a:t>A defined benefit plan that looks like a defined contribution plan</a:t>
            </a:r>
          </a:p>
          <a:p>
            <a:pPr marL="857250" lvl="1" indent="-457200" eaLnBrk="1" hangingPunct="1">
              <a:spcBef>
                <a:spcPct val="0"/>
              </a:spcBef>
            </a:pPr>
            <a:r>
              <a:rPr lang="en-US" sz="2000" dirty="0" smtClean="0"/>
              <a:t>Employees are communicated a notional account that receives pay  and interest credits each year</a:t>
            </a:r>
          </a:p>
          <a:p>
            <a:pPr marL="857250" lvl="1" indent="-457200" eaLnBrk="1" hangingPunct="1">
              <a:spcBef>
                <a:spcPct val="0"/>
              </a:spcBef>
            </a:pPr>
            <a:r>
              <a:rPr lang="en-US" sz="2000" dirty="0" smtClean="0"/>
              <a:t>The SCRS IC would remain in control of the assets</a:t>
            </a:r>
          </a:p>
          <a:p>
            <a:pPr marL="857250" lvl="1" indent="-457200" eaLnBrk="1" hangingPunct="1">
              <a:spcBef>
                <a:spcPct val="0"/>
              </a:spcBef>
            </a:pPr>
            <a:r>
              <a:rPr lang="en-US" sz="2000" dirty="0" smtClean="0"/>
              <a:t>Primarily communicated as an account balance; however monthly annuity options will be provided to the member upon retirement</a:t>
            </a:r>
          </a:p>
          <a:p>
            <a:pPr marL="457200" indent="-457200" eaLnBrk="1" hangingPunct="1">
              <a:spcBef>
                <a:spcPct val="0"/>
              </a:spcBef>
            </a:pPr>
            <a:r>
              <a:rPr lang="en-US" sz="2400" dirty="0" smtClean="0"/>
              <a:t>Implications</a:t>
            </a:r>
          </a:p>
          <a:p>
            <a:pPr marL="857250" lvl="1" indent="-457200" eaLnBrk="1" hangingPunct="1">
              <a:spcBef>
                <a:spcPct val="0"/>
              </a:spcBef>
            </a:pPr>
            <a:r>
              <a:rPr lang="en-US" sz="2000" dirty="0" smtClean="0"/>
              <a:t>Employees have increased certainty of interest credit on balance; not exposed to short-term investment volatility</a:t>
            </a:r>
          </a:p>
          <a:p>
            <a:pPr marL="857250" lvl="1" indent="-457200" eaLnBrk="1" hangingPunct="1">
              <a:spcBef>
                <a:spcPct val="0"/>
              </a:spcBef>
            </a:pPr>
            <a:r>
              <a:rPr lang="en-US" sz="2000" dirty="0" smtClean="0"/>
              <a:t>Designing a plan to provided variable interest credits provides a risk sharing mechanism between the employee and employer</a:t>
            </a:r>
          </a:p>
          <a:p>
            <a:pPr marL="857250" lvl="1" indent="-457200" eaLnBrk="1" hangingPunct="1">
              <a:spcBef>
                <a:spcPct val="0"/>
              </a:spcBef>
            </a:pPr>
            <a:r>
              <a:rPr lang="en-US" sz="2000" dirty="0" smtClean="0"/>
              <a:t>Less influence on the timing of an employee’s retirement than a the current plan (i.e. there is no 28 &amp; out in a cash balance plan)</a:t>
            </a:r>
          </a:p>
        </p:txBody>
      </p:sp>
      <p:sp>
        <p:nvSpPr>
          <p:cNvPr id="46083" name="Rectangle 2"/>
          <p:cNvSpPr>
            <a:spLocks noGrp="1" noChangeArrowheads="1"/>
          </p:cNvSpPr>
          <p:nvPr>
            <p:ph type="title"/>
          </p:nvPr>
        </p:nvSpPr>
        <p:spPr/>
        <p:txBody>
          <a:bodyPr/>
          <a:lstStyle/>
          <a:p>
            <a:pPr eaLnBrk="1" hangingPunct="1"/>
            <a:r>
              <a:rPr lang="en-US" dirty="0" smtClean="0"/>
              <a:t>Structure Alternative 2 – </a:t>
            </a:r>
            <a:br>
              <a:rPr lang="en-US" dirty="0" smtClean="0"/>
            </a:br>
            <a:r>
              <a:rPr lang="en-US" dirty="0" smtClean="0"/>
              <a:t>Cash Balance Plan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47A0338-596C-4965-B5BC-331A8CC9CB64}" type="slidenum">
              <a:rPr lang="en-US"/>
              <a:pPr>
                <a:defRPr/>
              </a:pPr>
              <a:t>16</a:t>
            </a:fld>
            <a:endParaRPr lang="en-US" dirty="0"/>
          </a:p>
        </p:txBody>
      </p:sp>
      <p:sp>
        <p:nvSpPr>
          <p:cNvPr id="48130" name="Rectangle 3"/>
          <p:cNvSpPr>
            <a:spLocks noGrp="1" noChangeArrowheads="1"/>
          </p:cNvSpPr>
          <p:nvPr>
            <p:ph type="body" idx="1"/>
          </p:nvPr>
        </p:nvSpPr>
        <p:spPr>
          <a:xfrm>
            <a:off x="457200" y="1676400"/>
            <a:ext cx="8534400" cy="4572000"/>
          </a:xfrm>
        </p:spPr>
        <p:txBody>
          <a:bodyPr/>
          <a:lstStyle/>
          <a:p>
            <a:pPr marL="457200" indent="-457200" eaLnBrk="1" hangingPunct="1">
              <a:spcBef>
                <a:spcPct val="0"/>
              </a:spcBef>
            </a:pPr>
            <a:r>
              <a:rPr lang="en-US" sz="2400" dirty="0" smtClean="0"/>
              <a:t>A hybrid retirement program plan provides a smaller a DB and DC benefit such that both benefits combined provide adequate retirement resources</a:t>
            </a:r>
          </a:p>
          <a:p>
            <a:pPr marL="457200" indent="-457200" eaLnBrk="1" hangingPunct="1">
              <a:spcBef>
                <a:spcPct val="0"/>
              </a:spcBef>
            </a:pPr>
            <a:r>
              <a:rPr lang="en-US" sz="2400" dirty="0" smtClean="0"/>
              <a:t>Implications</a:t>
            </a:r>
          </a:p>
          <a:p>
            <a:pPr marL="857250" lvl="1" indent="-457200" eaLnBrk="1" hangingPunct="1">
              <a:spcBef>
                <a:spcPct val="0"/>
              </a:spcBef>
            </a:pPr>
            <a:r>
              <a:rPr lang="en-US" sz="2000" dirty="0" smtClean="0"/>
              <a:t>The DB benefit provides a minimal guaranteed monthly benefit</a:t>
            </a:r>
          </a:p>
          <a:p>
            <a:pPr marL="857250" lvl="1" indent="-457200" eaLnBrk="1" hangingPunct="1">
              <a:spcBef>
                <a:spcPct val="0"/>
              </a:spcBef>
            </a:pPr>
            <a:r>
              <a:rPr lang="en-US" sz="2000" dirty="0" smtClean="0"/>
              <a:t>The benefit combination reduces the cost risk for the employers</a:t>
            </a:r>
          </a:p>
          <a:p>
            <a:pPr marL="857250" lvl="1" indent="-457200" eaLnBrk="1" hangingPunct="1">
              <a:spcBef>
                <a:spcPct val="0"/>
              </a:spcBef>
            </a:pPr>
            <a:r>
              <a:rPr lang="en-US" sz="2000" dirty="0" smtClean="0"/>
              <a:t>Investment and longevity risks are shared between the employee and employer</a:t>
            </a:r>
          </a:p>
          <a:p>
            <a:pPr marL="857250" lvl="1" indent="-457200" eaLnBrk="1" hangingPunct="1">
              <a:spcBef>
                <a:spcPct val="0"/>
              </a:spcBef>
            </a:pPr>
            <a:r>
              <a:rPr lang="en-US" sz="2000" dirty="0" smtClean="0"/>
              <a:t>Many members may appreciate the access to their retirement resources as a monthly annuity and an account balance</a:t>
            </a:r>
          </a:p>
        </p:txBody>
      </p:sp>
      <p:sp>
        <p:nvSpPr>
          <p:cNvPr id="48131" name="Rectangle 2"/>
          <p:cNvSpPr>
            <a:spLocks noGrp="1" noChangeArrowheads="1"/>
          </p:cNvSpPr>
          <p:nvPr>
            <p:ph type="title"/>
          </p:nvPr>
        </p:nvSpPr>
        <p:spPr/>
        <p:txBody>
          <a:bodyPr/>
          <a:lstStyle/>
          <a:p>
            <a:pPr eaLnBrk="1" hangingPunct="1"/>
            <a:r>
              <a:rPr lang="en-US" dirty="0" smtClean="0"/>
              <a:t>Structure Alternative 3 –</a:t>
            </a:r>
            <a:br>
              <a:rPr lang="en-US" dirty="0" smtClean="0"/>
            </a:br>
            <a:r>
              <a:rPr lang="en-US" dirty="0" smtClean="0"/>
              <a:t>Hybrid Plan (DB &amp; DC)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6CDEABF2-305D-4E23-83F8-CC16828AAC8B}" type="slidenum">
              <a:rPr lang="en-US" sz="1200">
                <a:latin typeface="+mn-lt"/>
                <a:cs typeface="+mn-cs"/>
              </a:rPr>
              <a:pPr>
                <a:defRPr/>
              </a:pPr>
              <a:t>17</a:t>
            </a:fld>
            <a:endParaRPr lang="en-US" sz="1200" dirty="0">
              <a:latin typeface="+mn-lt"/>
              <a:cs typeface="+mn-cs"/>
            </a:endParaRPr>
          </a:p>
        </p:txBody>
      </p:sp>
      <p:sp>
        <p:nvSpPr>
          <p:cNvPr id="50178" name="Rectangle 3"/>
          <p:cNvSpPr>
            <a:spLocks noGrp="1" noChangeArrowheads="1"/>
          </p:cNvSpPr>
          <p:nvPr>
            <p:ph type="body" idx="4294967295"/>
          </p:nvPr>
        </p:nvSpPr>
        <p:spPr>
          <a:xfrm>
            <a:off x="457200" y="1676400"/>
            <a:ext cx="8534400" cy="4572000"/>
          </a:xfrm>
        </p:spPr>
        <p:txBody>
          <a:bodyPr/>
          <a:lstStyle/>
          <a:p>
            <a:pPr marL="457200" indent="-457200" eaLnBrk="1" hangingPunct="1">
              <a:spcBef>
                <a:spcPct val="0"/>
              </a:spcBef>
            </a:pPr>
            <a:r>
              <a:rPr lang="en-US" sz="2400" dirty="0" smtClean="0"/>
              <a:t>Other hybrid type designs may also be viable for South Carolina</a:t>
            </a:r>
          </a:p>
          <a:p>
            <a:pPr marL="857250" lvl="1" indent="-457200" eaLnBrk="1" hangingPunct="1">
              <a:spcBef>
                <a:spcPct val="0"/>
              </a:spcBef>
            </a:pPr>
            <a:r>
              <a:rPr lang="en-US" sz="2000" dirty="0" smtClean="0"/>
              <a:t>A “stacked” hybrid plan provides a DB benefit up to a given earnings threshold (e.g. $40,000) and a DC benefit for earnings in excess of the threshold</a:t>
            </a:r>
          </a:p>
          <a:p>
            <a:pPr lvl="2" eaLnBrk="1" hangingPunct="1">
              <a:spcBef>
                <a:spcPct val="0"/>
              </a:spcBef>
            </a:pPr>
            <a:r>
              <a:rPr lang="en-US" sz="2000" dirty="0" smtClean="0"/>
              <a:t>Lower wage earners receive a greater portion of their benefit in the DB plan</a:t>
            </a:r>
          </a:p>
          <a:p>
            <a:pPr marL="457200" indent="-457200" eaLnBrk="1" hangingPunct="1">
              <a:spcBef>
                <a:spcPct val="0"/>
              </a:spcBef>
            </a:pPr>
            <a:endParaRPr lang="en-US" sz="2000" dirty="0" smtClean="0"/>
          </a:p>
        </p:txBody>
      </p:sp>
      <p:sp>
        <p:nvSpPr>
          <p:cNvPr id="50179" name="Rectangle 2"/>
          <p:cNvSpPr>
            <a:spLocks noGrp="1" noChangeArrowheads="1"/>
          </p:cNvSpPr>
          <p:nvPr>
            <p:ph type="title" idx="4294967295"/>
          </p:nvPr>
        </p:nvSpPr>
        <p:spPr/>
        <p:txBody>
          <a:bodyPr/>
          <a:lstStyle/>
          <a:p>
            <a:pPr eaLnBrk="1" hangingPunct="1"/>
            <a:r>
              <a:rPr lang="en-US" dirty="0" smtClean="0"/>
              <a:t>Structure Alternative 3 –</a:t>
            </a:r>
            <a:br>
              <a:rPr lang="en-US" dirty="0" smtClean="0"/>
            </a:br>
            <a:r>
              <a:rPr lang="en-US" dirty="0" smtClean="0"/>
              <a:t>Hybrid Plan (DB &amp; DC)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193BF9B-C7CD-417E-8D87-9878A1EDFC4E}" type="slidenum">
              <a:rPr lang="en-US"/>
              <a:pPr>
                <a:defRPr/>
              </a:pPr>
              <a:t>18</a:t>
            </a:fld>
            <a:endParaRPr lang="en-US" dirty="0"/>
          </a:p>
        </p:txBody>
      </p:sp>
      <p:sp>
        <p:nvSpPr>
          <p:cNvPr id="52226" name="Rectangle 3"/>
          <p:cNvSpPr>
            <a:spLocks noGrp="1" noChangeArrowheads="1"/>
          </p:cNvSpPr>
          <p:nvPr>
            <p:ph type="body" idx="1"/>
          </p:nvPr>
        </p:nvSpPr>
        <p:spPr>
          <a:xfrm>
            <a:off x="457200" y="1676400"/>
            <a:ext cx="8534400" cy="4572000"/>
          </a:xfrm>
        </p:spPr>
        <p:txBody>
          <a:bodyPr/>
          <a:lstStyle/>
          <a:p>
            <a:pPr marL="457200" indent="-457200" eaLnBrk="1" hangingPunct="1">
              <a:spcBef>
                <a:spcPct val="0"/>
              </a:spcBef>
            </a:pPr>
            <a:r>
              <a:rPr lang="en-US" sz="2400" dirty="0" smtClean="0"/>
              <a:t>The State’s culture and political views may be that continued use of a traditional defined benefit plan is appropriate</a:t>
            </a:r>
          </a:p>
          <a:p>
            <a:pPr marL="457200" indent="-457200" eaLnBrk="1" hangingPunct="1">
              <a:spcBef>
                <a:spcPct val="0"/>
              </a:spcBef>
            </a:pPr>
            <a:r>
              <a:rPr lang="en-US" sz="2400" dirty="0" smtClean="0"/>
              <a:t>Increasing cost pressures and the need to greatly improve financial security of the plan means significant changes are necessary</a:t>
            </a:r>
          </a:p>
          <a:p>
            <a:pPr lvl="1" eaLnBrk="1" hangingPunct="1">
              <a:spcBef>
                <a:spcPct val="0"/>
              </a:spcBef>
            </a:pPr>
            <a:r>
              <a:rPr lang="en-US" sz="2000" dirty="0" smtClean="0"/>
              <a:t>Benefit adequacy can be maintained after the changes</a:t>
            </a:r>
          </a:p>
          <a:p>
            <a:pPr lvl="1" eaLnBrk="1" hangingPunct="1">
              <a:spcBef>
                <a:spcPct val="0"/>
              </a:spcBef>
            </a:pPr>
            <a:r>
              <a:rPr lang="en-US" sz="2000" dirty="0" smtClean="0"/>
              <a:t>Prospective changes in benefits for current employees will have a significantly greater impact than enacting changes to new employees</a:t>
            </a:r>
          </a:p>
          <a:p>
            <a:pPr lvl="1" eaLnBrk="1" hangingPunct="1">
              <a:spcBef>
                <a:spcPct val="0"/>
              </a:spcBef>
            </a:pPr>
            <a:r>
              <a:rPr lang="en-US" sz="2000" dirty="0" smtClean="0"/>
              <a:t>We would recommend future ad hoc COLAs be funded with  stronger policies</a:t>
            </a:r>
          </a:p>
          <a:p>
            <a:pPr lvl="2" eaLnBrk="1" hangingPunct="1">
              <a:spcBef>
                <a:spcPct val="0"/>
              </a:spcBef>
            </a:pPr>
            <a:r>
              <a:rPr lang="en-US" sz="1600" dirty="0" smtClean="0"/>
              <a:t>Immediate funding</a:t>
            </a:r>
          </a:p>
          <a:p>
            <a:pPr lvl="2" eaLnBrk="1" hangingPunct="1">
              <a:spcBef>
                <a:spcPct val="0"/>
              </a:spcBef>
            </a:pPr>
            <a:r>
              <a:rPr lang="en-US" sz="1600" dirty="0" smtClean="0"/>
              <a:t>Very short amortization period</a:t>
            </a:r>
          </a:p>
          <a:p>
            <a:pPr lvl="2" eaLnBrk="1" hangingPunct="1">
              <a:spcBef>
                <a:spcPct val="0"/>
              </a:spcBef>
            </a:pPr>
            <a:r>
              <a:rPr lang="en-US" sz="1600" dirty="0" smtClean="0"/>
              <a:t>Advanced funded based on a higher targeted COLAs</a:t>
            </a:r>
          </a:p>
          <a:p>
            <a:pPr lvl="2" eaLnBrk="1" hangingPunct="1">
              <a:spcBef>
                <a:spcPct val="0"/>
              </a:spcBef>
            </a:pPr>
            <a:endParaRPr lang="en-US" sz="1600" dirty="0" smtClean="0"/>
          </a:p>
          <a:p>
            <a:pPr lvl="2" eaLnBrk="1" hangingPunct="1">
              <a:spcBef>
                <a:spcPct val="0"/>
              </a:spcBef>
            </a:pPr>
            <a:endParaRPr lang="en-US" sz="1600" dirty="0" smtClean="0"/>
          </a:p>
        </p:txBody>
      </p:sp>
      <p:sp>
        <p:nvSpPr>
          <p:cNvPr id="52227" name="Rectangle 2"/>
          <p:cNvSpPr>
            <a:spLocks noGrp="1" noChangeArrowheads="1"/>
          </p:cNvSpPr>
          <p:nvPr>
            <p:ph type="title"/>
          </p:nvPr>
        </p:nvSpPr>
        <p:spPr/>
        <p:txBody>
          <a:bodyPr/>
          <a:lstStyle/>
          <a:p>
            <a:pPr eaLnBrk="1" hangingPunct="1"/>
            <a:r>
              <a:rPr lang="en-US" smtClean="0"/>
              <a:t>Structure Alternative 4 –</a:t>
            </a:r>
            <a:br>
              <a:rPr lang="en-US" smtClean="0"/>
            </a:br>
            <a:r>
              <a:rPr lang="en-US" smtClean="0"/>
              <a:t>Reduced Defined Benefit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ECC25E2F-43E6-472C-99F1-092ED4BC65C4}" type="slidenum">
              <a:rPr lang="en-US" sz="1200">
                <a:latin typeface="+mn-lt"/>
                <a:cs typeface="+mn-cs"/>
              </a:rPr>
              <a:pPr>
                <a:defRPr/>
              </a:pPr>
              <a:t>19</a:t>
            </a:fld>
            <a:endParaRPr lang="en-US" sz="1200" dirty="0">
              <a:latin typeface="+mn-lt"/>
              <a:cs typeface="+mn-cs"/>
            </a:endParaRPr>
          </a:p>
        </p:txBody>
      </p:sp>
      <p:sp>
        <p:nvSpPr>
          <p:cNvPr id="54274" name="Rectangle 3"/>
          <p:cNvSpPr>
            <a:spLocks noGrp="1" noChangeArrowheads="1"/>
          </p:cNvSpPr>
          <p:nvPr>
            <p:ph type="body" idx="4294967295"/>
          </p:nvPr>
        </p:nvSpPr>
        <p:spPr>
          <a:xfrm>
            <a:off x="457200" y="1676400"/>
            <a:ext cx="8534400" cy="4876800"/>
          </a:xfrm>
        </p:spPr>
        <p:txBody>
          <a:bodyPr/>
          <a:lstStyle/>
          <a:p>
            <a:pPr marL="457200" indent="-457200" eaLnBrk="1" hangingPunct="1">
              <a:lnSpc>
                <a:spcPct val="90000"/>
              </a:lnSpc>
              <a:spcBef>
                <a:spcPct val="0"/>
              </a:spcBef>
            </a:pPr>
            <a:r>
              <a:rPr lang="en-US" sz="2400" dirty="0" smtClean="0"/>
              <a:t>Several modifications have been analyzed in the last few years</a:t>
            </a:r>
          </a:p>
          <a:p>
            <a:pPr marL="457200" indent="-457200" eaLnBrk="1" hangingPunct="1">
              <a:lnSpc>
                <a:spcPct val="90000"/>
              </a:lnSpc>
              <a:spcBef>
                <a:spcPct val="0"/>
              </a:spcBef>
            </a:pPr>
            <a:r>
              <a:rPr lang="en-US" sz="2400" dirty="0" smtClean="0"/>
              <a:t>Some of these changes include:</a:t>
            </a:r>
          </a:p>
          <a:p>
            <a:pPr lvl="1" eaLnBrk="1" hangingPunct="1">
              <a:lnSpc>
                <a:spcPct val="90000"/>
              </a:lnSpc>
              <a:spcBef>
                <a:spcPct val="0"/>
              </a:spcBef>
            </a:pPr>
            <a:r>
              <a:rPr lang="en-US" sz="2000" dirty="0" smtClean="0"/>
              <a:t>Reduce the benefit multiplier</a:t>
            </a:r>
          </a:p>
          <a:p>
            <a:pPr lvl="1" eaLnBrk="1" hangingPunct="1">
              <a:lnSpc>
                <a:spcPct val="90000"/>
              </a:lnSpc>
              <a:spcBef>
                <a:spcPct val="0"/>
              </a:spcBef>
            </a:pPr>
            <a:r>
              <a:rPr lang="en-US" sz="2000" dirty="0" smtClean="0"/>
              <a:t>Increase the normal and/or minimum retirement age</a:t>
            </a:r>
          </a:p>
          <a:p>
            <a:pPr lvl="1" eaLnBrk="1" hangingPunct="1">
              <a:lnSpc>
                <a:spcPct val="90000"/>
              </a:lnSpc>
              <a:spcBef>
                <a:spcPct val="0"/>
              </a:spcBef>
            </a:pPr>
            <a:r>
              <a:rPr lang="en-US" sz="2000" dirty="0" smtClean="0"/>
              <a:t>Change in definition of final average compensation</a:t>
            </a:r>
          </a:p>
          <a:p>
            <a:pPr lvl="1" eaLnBrk="1" hangingPunct="1">
              <a:lnSpc>
                <a:spcPct val="90000"/>
              </a:lnSpc>
              <a:spcBef>
                <a:spcPct val="0"/>
              </a:spcBef>
            </a:pPr>
            <a:r>
              <a:rPr lang="en-US" sz="2000" dirty="0" smtClean="0"/>
              <a:t>Increase in the member contribution rate</a:t>
            </a:r>
          </a:p>
          <a:p>
            <a:pPr lvl="1" eaLnBrk="1" hangingPunct="1">
              <a:lnSpc>
                <a:spcPct val="90000"/>
              </a:lnSpc>
              <a:spcBef>
                <a:spcPct val="0"/>
              </a:spcBef>
            </a:pPr>
            <a:r>
              <a:rPr lang="en-US" sz="2000" dirty="0" smtClean="0"/>
              <a:t>Elimination of TERI and Return to Work Provisions</a:t>
            </a:r>
          </a:p>
          <a:p>
            <a:pPr lvl="1" eaLnBrk="1" hangingPunct="1">
              <a:lnSpc>
                <a:spcPct val="90000"/>
              </a:lnSpc>
              <a:spcBef>
                <a:spcPct val="0"/>
              </a:spcBef>
            </a:pPr>
            <a:r>
              <a:rPr lang="en-US" sz="2000" dirty="0" smtClean="0"/>
              <a:t>Etc.</a:t>
            </a:r>
          </a:p>
          <a:p>
            <a:pPr marL="457200" indent="-457200" eaLnBrk="1" hangingPunct="1">
              <a:lnSpc>
                <a:spcPct val="90000"/>
              </a:lnSpc>
              <a:spcBef>
                <a:spcPct val="0"/>
              </a:spcBef>
            </a:pPr>
            <a:r>
              <a:rPr lang="en-US" sz="2400" dirty="0" smtClean="0"/>
              <a:t>Enacting several of these changes in combination have the potential to significantly impact the cost and increase the likelihood the plan is sustainable in the long-term</a:t>
            </a:r>
          </a:p>
          <a:p>
            <a:pPr marL="457200" indent="-457200" eaLnBrk="1" hangingPunct="1">
              <a:lnSpc>
                <a:spcPct val="90000"/>
              </a:lnSpc>
              <a:spcBef>
                <a:spcPct val="0"/>
              </a:spcBef>
            </a:pPr>
            <a:r>
              <a:rPr lang="en-US" sz="2400" dirty="0" smtClean="0"/>
              <a:t>Changes in the retiree health insurance provisions can influence employee behavior which will also reduce the cost of providing retirement income benefits in SCRS</a:t>
            </a:r>
          </a:p>
        </p:txBody>
      </p:sp>
      <p:sp>
        <p:nvSpPr>
          <p:cNvPr id="54275" name="Rectangle 2"/>
          <p:cNvSpPr>
            <a:spLocks noGrp="1" noChangeArrowheads="1"/>
          </p:cNvSpPr>
          <p:nvPr>
            <p:ph type="title" idx="4294967295"/>
          </p:nvPr>
        </p:nvSpPr>
        <p:spPr>
          <a:xfrm>
            <a:off x="1371600" y="304800"/>
            <a:ext cx="7315200" cy="1143000"/>
          </a:xfrm>
        </p:spPr>
        <p:txBody>
          <a:bodyPr/>
          <a:lstStyle/>
          <a:p>
            <a:pPr eaLnBrk="1" hangingPunct="1"/>
            <a:r>
              <a:rPr lang="en-US" smtClean="0"/>
              <a:t>Structure Alternative 4 –</a:t>
            </a:r>
            <a:br>
              <a:rPr lang="en-US" smtClean="0"/>
            </a:br>
            <a:r>
              <a:rPr lang="en-US" smtClean="0"/>
              <a:t>Reduced Defined Benefit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4D0C16E-D97F-4906-9EF1-A388109A6B84}" type="slidenum">
              <a:rPr lang="en-US"/>
              <a:pPr>
                <a:defRPr/>
              </a:pPr>
              <a:t>2</a:t>
            </a:fld>
            <a:endParaRPr lang="en-US" dirty="0"/>
          </a:p>
        </p:txBody>
      </p:sp>
      <p:sp>
        <p:nvSpPr>
          <p:cNvPr id="20482" name="Rectangle 2"/>
          <p:cNvSpPr>
            <a:spLocks noGrp="1" noChangeArrowheads="1"/>
          </p:cNvSpPr>
          <p:nvPr>
            <p:ph type="title"/>
          </p:nvPr>
        </p:nvSpPr>
        <p:spPr/>
        <p:txBody>
          <a:bodyPr/>
          <a:lstStyle/>
          <a:p>
            <a:pPr eaLnBrk="1" hangingPunct="1"/>
            <a:r>
              <a:rPr lang="en-US" smtClean="0"/>
              <a:t>Objective of Today’s Discussion</a:t>
            </a:r>
          </a:p>
        </p:txBody>
      </p:sp>
      <p:sp>
        <p:nvSpPr>
          <p:cNvPr id="20483" name="Rectangle 3"/>
          <p:cNvSpPr>
            <a:spLocks noGrp="1" noChangeArrowheads="1"/>
          </p:cNvSpPr>
          <p:nvPr>
            <p:ph type="body" idx="1"/>
          </p:nvPr>
        </p:nvSpPr>
        <p:spPr/>
        <p:txBody>
          <a:bodyPr/>
          <a:lstStyle/>
          <a:p>
            <a:pPr eaLnBrk="1" hangingPunct="1">
              <a:spcBef>
                <a:spcPct val="0"/>
              </a:spcBef>
            </a:pPr>
            <a:r>
              <a:rPr lang="en-US" sz="2800" smtClean="0"/>
              <a:t>Provide information regarding the current state of the program</a:t>
            </a:r>
          </a:p>
          <a:p>
            <a:pPr eaLnBrk="1" hangingPunct="1">
              <a:spcBef>
                <a:spcPct val="0"/>
              </a:spcBef>
            </a:pPr>
            <a:r>
              <a:rPr lang="en-US" sz="2800" smtClean="0"/>
              <a:t>Identify characteristics of a successful and sustainable retirement program</a:t>
            </a:r>
          </a:p>
          <a:p>
            <a:pPr eaLnBrk="1" hangingPunct="1">
              <a:spcBef>
                <a:spcPct val="0"/>
              </a:spcBef>
            </a:pPr>
            <a:r>
              <a:rPr lang="en-US" sz="2800" smtClean="0"/>
              <a:t>Present alternative benefit structures that have those key characteristics</a:t>
            </a:r>
          </a:p>
          <a:p>
            <a:pPr lvl="1" eaLnBrk="1" hangingPunct="1">
              <a:spcBef>
                <a:spcPct val="0"/>
              </a:spcBef>
            </a:pPr>
            <a:r>
              <a:rPr lang="en-US" sz="2400" smtClean="0"/>
              <a:t>Illustrate how the alternative programs impact the adequacy of retirement benefits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DE7822D-E37F-4ECA-A89F-1C94D055688C}" type="slidenum">
              <a:rPr lang="en-US"/>
              <a:pPr>
                <a:defRPr/>
              </a:pPr>
              <a:t>20</a:t>
            </a:fld>
            <a:endParaRPr lang="en-US" dirty="0"/>
          </a:p>
        </p:txBody>
      </p:sp>
      <p:sp>
        <p:nvSpPr>
          <p:cNvPr id="56322" name="TextBox 4"/>
          <p:cNvSpPr txBox="1">
            <a:spLocks noChangeArrowheads="1"/>
          </p:cNvSpPr>
          <p:nvPr/>
        </p:nvSpPr>
        <p:spPr bwMode="auto">
          <a:xfrm>
            <a:off x="0" y="2667000"/>
            <a:ext cx="9144000" cy="1736725"/>
          </a:xfrm>
          <a:prstGeom prst="rect">
            <a:avLst/>
          </a:prstGeom>
          <a:noFill/>
          <a:ln w="9525">
            <a:noFill/>
            <a:miter lim="800000"/>
            <a:headEnd/>
            <a:tailEnd/>
          </a:ln>
        </p:spPr>
        <p:txBody>
          <a:bodyPr>
            <a:spAutoFit/>
          </a:bodyPr>
          <a:lstStyle/>
          <a:p>
            <a:pPr algn="ctr"/>
            <a:r>
              <a:rPr lang="en-US" sz="5400" b="1">
                <a:latin typeface="Palatino Linotype" pitchFamily="18" charset="0"/>
              </a:rPr>
              <a:t>Strawman Design</a:t>
            </a:r>
          </a:p>
          <a:p>
            <a:pPr algn="ctr"/>
            <a:r>
              <a:rPr lang="en-US" sz="5400" b="1">
                <a:latin typeface="Palatino Linotype" pitchFamily="18" charset="0"/>
              </a:rPr>
              <a:t>Analysis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0D275B3D-7B08-44E4-9615-A61E375A91F7}" type="slidenum">
              <a:rPr lang="en-US" sz="1200">
                <a:latin typeface="+mn-lt"/>
                <a:cs typeface="+mn-cs"/>
              </a:rPr>
              <a:pPr>
                <a:defRPr/>
              </a:pPr>
              <a:t>21</a:t>
            </a:fld>
            <a:endParaRPr lang="en-US" sz="1200" dirty="0">
              <a:latin typeface="+mn-lt"/>
              <a:cs typeface="+mn-cs"/>
            </a:endParaRPr>
          </a:p>
        </p:txBody>
      </p:sp>
      <p:sp>
        <p:nvSpPr>
          <p:cNvPr id="58370" name="Rectangle 3"/>
          <p:cNvSpPr>
            <a:spLocks noGrp="1" noChangeArrowheads="1"/>
          </p:cNvSpPr>
          <p:nvPr>
            <p:ph type="body" idx="4294967295"/>
          </p:nvPr>
        </p:nvSpPr>
        <p:spPr>
          <a:xfrm>
            <a:off x="457200" y="1676400"/>
            <a:ext cx="8534400" cy="4572000"/>
          </a:xfrm>
        </p:spPr>
        <p:txBody>
          <a:bodyPr/>
          <a:lstStyle/>
          <a:p>
            <a:pPr marL="457200" indent="-457200" eaLnBrk="1" hangingPunct="1">
              <a:spcBef>
                <a:spcPct val="0"/>
              </a:spcBef>
            </a:pPr>
            <a:r>
              <a:rPr lang="en-US" smtClean="0"/>
              <a:t>Illustrative Plan - State ORP</a:t>
            </a:r>
          </a:p>
          <a:p>
            <a:pPr marL="857250" lvl="1" indent="-457200" eaLnBrk="1" hangingPunct="1">
              <a:spcBef>
                <a:spcPct val="0"/>
              </a:spcBef>
            </a:pPr>
            <a:r>
              <a:rPr lang="en-US" smtClean="0"/>
              <a:t>Total 11.50% of pay contributed annually to the member’s account </a:t>
            </a:r>
          </a:p>
          <a:p>
            <a:pPr lvl="2" eaLnBrk="1" hangingPunct="1">
              <a:spcBef>
                <a:spcPct val="0"/>
              </a:spcBef>
            </a:pPr>
            <a:r>
              <a:rPr lang="en-US" smtClean="0"/>
              <a:t>Members contribute 6.50% </a:t>
            </a:r>
          </a:p>
          <a:p>
            <a:pPr lvl="2" eaLnBrk="1" hangingPunct="1">
              <a:spcBef>
                <a:spcPct val="0"/>
              </a:spcBef>
            </a:pPr>
            <a:r>
              <a:rPr lang="en-US" smtClean="0"/>
              <a:t>Employers contribute 5.00%</a:t>
            </a:r>
          </a:p>
          <a:p>
            <a:pPr marL="857250" lvl="1" indent="-457200" eaLnBrk="1" hangingPunct="1">
              <a:spcBef>
                <a:spcPct val="0"/>
              </a:spcBef>
            </a:pPr>
            <a:r>
              <a:rPr lang="en-US" smtClean="0"/>
              <a:t>Members continue to control on the account’s investments</a:t>
            </a:r>
          </a:p>
          <a:p>
            <a:pPr marL="857250" lvl="1" indent="-457200" eaLnBrk="1" hangingPunct="1">
              <a:spcBef>
                <a:spcPct val="0"/>
              </a:spcBef>
            </a:pPr>
            <a:endParaRPr lang="en-US" sz="3600" smtClean="0"/>
          </a:p>
        </p:txBody>
      </p:sp>
      <p:sp>
        <p:nvSpPr>
          <p:cNvPr id="58371" name="Rectangle 2"/>
          <p:cNvSpPr>
            <a:spLocks noGrp="1" noChangeArrowheads="1"/>
          </p:cNvSpPr>
          <p:nvPr>
            <p:ph type="title" idx="4294967295"/>
          </p:nvPr>
        </p:nvSpPr>
        <p:spPr/>
        <p:txBody>
          <a:bodyPr/>
          <a:lstStyle/>
          <a:p>
            <a:pPr eaLnBrk="1" hangingPunct="1"/>
            <a:r>
              <a:rPr lang="en-US" smtClean="0"/>
              <a:t>Structure Alternative 1 – </a:t>
            </a:r>
            <a:br>
              <a:rPr lang="en-US" smtClean="0"/>
            </a:br>
            <a:r>
              <a:rPr lang="en-US" smtClean="0"/>
              <a:t>DC Plan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9BD8ED5D-68ED-4ABE-931C-676C924917EA}" type="slidenum">
              <a:rPr lang="en-US" sz="1200">
                <a:latin typeface="+mn-lt"/>
                <a:cs typeface="+mn-cs"/>
              </a:rPr>
              <a:pPr>
                <a:defRPr/>
              </a:pPr>
              <a:t>22</a:t>
            </a:fld>
            <a:endParaRPr lang="en-US" sz="1200" dirty="0">
              <a:latin typeface="+mn-lt"/>
              <a:cs typeface="+mn-cs"/>
            </a:endParaRPr>
          </a:p>
        </p:txBody>
      </p:sp>
      <p:sp>
        <p:nvSpPr>
          <p:cNvPr id="60418" name="Rectangle 3"/>
          <p:cNvSpPr>
            <a:spLocks noGrp="1" noChangeArrowheads="1"/>
          </p:cNvSpPr>
          <p:nvPr>
            <p:ph type="body" idx="4294967295"/>
          </p:nvPr>
        </p:nvSpPr>
        <p:spPr>
          <a:xfrm>
            <a:off x="457200" y="1676400"/>
            <a:ext cx="8534400" cy="4572000"/>
          </a:xfrm>
        </p:spPr>
        <p:txBody>
          <a:bodyPr/>
          <a:lstStyle/>
          <a:p>
            <a:pPr marL="457200" indent="-457200" eaLnBrk="1" hangingPunct="1">
              <a:spcBef>
                <a:spcPct val="0"/>
              </a:spcBef>
            </a:pPr>
            <a:r>
              <a:rPr lang="en-US" sz="2800" dirty="0" smtClean="0"/>
              <a:t>Illustrative Plan</a:t>
            </a:r>
          </a:p>
          <a:p>
            <a:pPr marL="857250" lvl="1" indent="-457200" eaLnBrk="1" hangingPunct="1">
              <a:spcBef>
                <a:spcPct val="0"/>
              </a:spcBef>
            </a:pPr>
            <a:r>
              <a:rPr lang="en-US" sz="2400" dirty="0" smtClean="0"/>
              <a:t>Members receive pay credits equal to 12.0% of pay</a:t>
            </a:r>
          </a:p>
          <a:p>
            <a:pPr marL="857250" lvl="1" indent="-457200" eaLnBrk="1" hangingPunct="1">
              <a:spcBef>
                <a:spcPct val="0"/>
              </a:spcBef>
            </a:pPr>
            <a:r>
              <a:rPr lang="en-US" sz="2400" dirty="0" smtClean="0"/>
              <a:t>The notional accounts increase with interest equal to 75% of the fund’s actual investment performance, subject to a minimum interest credit of 2.0% and a maximum interest credit of 12.0%</a:t>
            </a:r>
          </a:p>
          <a:p>
            <a:pPr marL="1257300" lvl="2" indent="-457200" eaLnBrk="1" hangingPunct="1">
              <a:spcBef>
                <a:spcPct val="0"/>
              </a:spcBef>
            </a:pPr>
            <a:r>
              <a:rPr lang="en-US" sz="2000" dirty="0" smtClean="0"/>
              <a:t>Example:  If the fund returns 8.00% then the interest credit for the year will be 6.00%</a:t>
            </a:r>
          </a:p>
          <a:p>
            <a:pPr marL="857250" lvl="1" indent="-457200" eaLnBrk="1" hangingPunct="1">
              <a:spcBef>
                <a:spcPct val="0"/>
              </a:spcBef>
            </a:pPr>
            <a:r>
              <a:rPr lang="en-US" sz="2400" dirty="0" smtClean="0"/>
              <a:t>Members contribute 6.50% of pay </a:t>
            </a:r>
          </a:p>
          <a:p>
            <a:pPr marL="857250" lvl="1" indent="-457200" eaLnBrk="1" hangingPunct="1">
              <a:spcBef>
                <a:spcPct val="0"/>
              </a:spcBef>
            </a:pPr>
            <a:r>
              <a:rPr lang="en-US" sz="2400" dirty="0" smtClean="0"/>
              <a:t>The members notional account balance is converted to an life annuity at retirement</a:t>
            </a:r>
          </a:p>
        </p:txBody>
      </p:sp>
      <p:sp>
        <p:nvSpPr>
          <p:cNvPr id="60419" name="Rectangle 2"/>
          <p:cNvSpPr>
            <a:spLocks noGrp="1" noChangeArrowheads="1"/>
          </p:cNvSpPr>
          <p:nvPr>
            <p:ph type="title" idx="4294967295"/>
          </p:nvPr>
        </p:nvSpPr>
        <p:spPr/>
        <p:txBody>
          <a:bodyPr/>
          <a:lstStyle/>
          <a:p>
            <a:pPr eaLnBrk="1" hangingPunct="1"/>
            <a:r>
              <a:rPr lang="en-US" dirty="0" smtClean="0"/>
              <a:t>Structure Alternative 2 – </a:t>
            </a:r>
            <a:br>
              <a:rPr lang="en-US" dirty="0" smtClean="0"/>
            </a:br>
            <a:r>
              <a:rPr lang="en-US" dirty="0" smtClean="0"/>
              <a:t>Cash Balance Plan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79ECF4D0-F02D-4F46-A8B9-B5DF2A03FD57}" type="slidenum">
              <a:rPr lang="en-US" sz="1200">
                <a:latin typeface="+mn-lt"/>
                <a:cs typeface="+mn-cs"/>
              </a:rPr>
              <a:pPr>
                <a:defRPr/>
              </a:pPr>
              <a:t>23</a:t>
            </a:fld>
            <a:endParaRPr lang="en-US" sz="1200" dirty="0">
              <a:latin typeface="+mn-lt"/>
              <a:cs typeface="+mn-cs"/>
            </a:endParaRPr>
          </a:p>
        </p:txBody>
      </p:sp>
      <p:sp>
        <p:nvSpPr>
          <p:cNvPr id="69635" name="Rectangle 3"/>
          <p:cNvSpPr>
            <a:spLocks noGrp="1" noChangeArrowheads="1"/>
          </p:cNvSpPr>
          <p:nvPr>
            <p:ph type="body" idx="4294967295"/>
          </p:nvPr>
        </p:nvSpPr>
        <p:spPr>
          <a:xfrm>
            <a:off x="457200" y="1676400"/>
            <a:ext cx="8534400" cy="4572000"/>
          </a:xfrm>
        </p:spPr>
        <p:txBody>
          <a:bodyPr/>
          <a:lstStyle/>
          <a:p>
            <a:pPr marL="457200" indent="-457200" eaLnBrk="1" hangingPunct="1">
              <a:lnSpc>
                <a:spcPct val="90000"/>
              </a:lnSpc>
              <a:spcBef>
                <a:spcPct val="0"/>
              </a:spcBef>
            </a:pPr>
            <a:r>
              <a:rPr lang="en-US" sz="2800" dirty="0" smtClean="0"/>
              <a:t>Illustrative Plan</a:t>
            </a:r>
          </a:p>
          <a:p>
            <a:pPr marL="857250" lvl="1" indent="-457200" eaLnBrk="1" hangingPunct="1">
              <a:lnSpc>
                <a:spcPct val="90000"/>
              </a:lnSpc>
              <a:spcBef>
                <a:spcPct val="0"/>
              </a:spcBef>
            </a:pPr>
            <a:r>
              <a:rPr lang="en-US" sz="2400" dirty="0" smtClean="0"/>
              <a:t>Defined Benefit Plan</a:t>
            </a:r>
          </a:p>
          <a:p>
            <a:pPr marL="1257300" lvl="2" indent="-457200" eaLnBrk="1" hangingPunct="1">
              <a:lnSpc>
                <a:spcPct val="90000"/>
              </a:lnSpc>
              <a:spcBef>
                <a:spcPct val="0"/>
              </a:spcBef>
            </a:pPr>
            <a:r>
              <a:rPr lang="en-US" sz="2000" dirty="0" smtClean="0"/>
              <a:t>1.00% multiplier</a:t>
            </a:r>
          </a:p>
          <a:p>
            <a:pPr marL="1257300" lvl="2" indent="-457200" eaLnBrk="1" hangingPunct="1">
              <a:lnSpc>
                <a:spcPct val="90000"/>
              </a:lnSpc>
              <a:spcBef>
                <a:spcPct val="0"/>
              </a:spcBef>
            </a:pPr>
            <a:r>
              <a:rPr lang="en-US" sz="2000" dirty="0" smtClean="0"/>
              <a:t>3-Year final average pay</a:t>
            </a:r>
          </a:p>
          <a:p>
            <a:pPr marL="1257300" lvl="2" indent="-457200" eaLnBrk="1" hangingPunct="1">
              <a:lnSpc>
                <a:spcPct val="90000"/>
              </a:lnSpc>
              <a:spcBef>
                <a:spcPct val="0"/>
              </a:spcBef>
            </a:pPr>
            <a:r>
              <a:rPr lang="en-US" sz="2000" dirty="0" smtClean="0"/>
              <a:t>Removal of TERI and Return to Work Provisions</a:t>
            </a:r>
          </a:p>
          <a:p>
            <a:pPr marL="1257300" lvl="2" indent="-457200" eaLnBrk="1" hangingPunct="1">
              <a:lnSpc>
                <a:spcPct val="90000"/>
              </a:lnSpc>
              <a:spcBef>
                <a:spcPct val="0"/>
              </a:spcBef>
            </a:pPr>
            <a:r>
              <a:rPr lang="en-US" sz="2000" dirty="0" smtClean="0"/>
              <a:t>1% guaranteed COLA</a:t>
            </a:r>
          </a:p>
          <a:p>
            <a:pPr marL="1257300" lvl="2" indent="-457200" eaLnBrk="1" hangingPunct="1">
              <a:lnSpc>
                <a:spcPct val="90000"/>
              </a:lnSpc>
              <a:spcBef>
                <a:spcPct val="0"/>
              </a:spcBef>
            </a:pPr>
            <a:r>
              <a:rPr lang="en-US" sz="2000" dirty="0" smtClean="0"/>
              <a:t>Defined benefit is mostly employer financed</a:t>
            </a:r>
          </a:p>
          <a:p>
            <a:pPr marL="1257300" lvl="2" indent="-457200" eaLnBrk="1" hangingPunct="1">
              <a:lnSpc>
                <a:spcPct val="90000"/>
              </a:lnSpc>
              <a:spcBef>
                <a:spcPct val="0"/>
              </a:spcBef>
            </a:pPr>
            <a:r>
              <a:rPr lang="en-US" sz="2000" dirty="0" smtClean="0"/>
              <a:t>Normal retirement is the earlier of 28 years of service or age 65</a:t>
            </a:r>
          </a:p>
          <a:p>
            <a:pPr marL="1257300" lvl="2" indent="-457200" eaLnBrk="1" hangingPunct="1">
              <a:lnSpc>
                <a:spcPct val="90000"/>
              </a:lnSpc>
              <a:spcBef>
                <a:spcPct val="0"/>
              </a:spcBef>
            </a:pPr>
            <a:r>
              <a:rPr lang="en-US" sz="2000" dirty="0" smtClean="0"/>
              <a:t>Members contribute 2.50% to the DB plan</a:t>
            </a:r>
          </a:p>
          <a:p>
            <a:pPr marL="857250" lvl="1" indent="-457200" eaLnBrk="1" hangingPunct="1">
              <a:lnSpc>
                <a:spcPct val="90000"/>
              </a:lnSpc>
              <a:spcBef>
                <a:spcPct val="0"/>
              </a:spcBef>
            </a:pPr>
            <a:r>
              <a:rPr lang="en-US" sz="2400" dirty="0" smtClean="0"/>
              <a:t>Defined Contribution Plan</a:t>
            </a:r>
          </a:p>
          <a:p>
            <a:pPr marL="1257300" lvl="2" indent="-457200" eaLnBrk="1" hangingPunct="1">
              <a:lnSpc>
                <a:spcPct val="90000"/>
              </a:lnSpc>
              <a:spcBef>
                <a:spcPct val="0"/>
              </a:spcBef>
            </a:pPr>
            <a:r>
              <a:rPr lang="en-US" sz="2000" dirty="0" smtClean="0"/>
              <a:t>DC component is entirely funded by mandatory member contributions at the rate of 4.00% of pay </a:t>
            </a:r>
          </a:p>
          <a:p>
            <a:pPr marL="1257300" lvl="2" indent="-457200" eaLnBrk="1" hangingPunct="1">
              <a:lnSpc>
                <a:spcPct val="90000"/>
              </a:lnSpc>
              <a:spcBef>
                <a:spcPct val="0"/>
              </a:spcBef>
            </a:pPr>
            <a:r>
              <a:rPr lang="en-US" sz="2000" dirty="0" smtClean="0"/>
              <a:t>Members have control on the account’s investments</a:t>
            </a:r>
          </a:p>
        </p:txBody>
      </p:sp>
      <p:sp>
        <p:nvSpPr>
          <p:cNvPr id="69636" name="Rectangle 2"/>
          <p:cNvSpPr>
            <a:spLocks noGrp="1" noChangeArrowheads="1"/>
          </p:cNvSpPr>
          <p:nvPr>
            <p:ph type="title" idx="4294967295"/>
          </p:nvPr>
        </p:nvSpPr>
        <p:spPr/>
        <p:txBody>
          <a:bodyPr/>
          <a:lstStyle/>
          <a:p>
            <a:pPr eaLnBrk="1" hangingPunct="1"/>
            <a:r>
              <a:rPr lang="en-US" dirty="0" smtClean="0"/>
              <a:t>Structure Alternative 3 – </a:t>
            </a:r>
            <a:br>
              <a:rPr lang="en-US" dirty="0" smtClean="0"/>
            </a:br>
            <a:r>
              <a:rPr lang="en-US" dirty="0" smtClean="0"/>
              <a:t>Hybrid Plan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24</a:t>
            </a:fld>
            <a:endParaRPr lang="en-US" sz="1200" dirty="0">
              <a:latin typeface="+mn-lt"/>
              <a:cs typeface="+mn-cs"/>
            </a:endParaRPr>
          </a:p>
        </p:txBody>
      </p:sp>
      <p:sp>
        <p:nvSpPr>
          <p:cNvPr id="67587" name="Rectangle 3"/>
          <p:cNvSpPr>
            <a:spLocks noGrp="1" noChangeArrowheads="1"/>
          </p:cNvSpPr>
          <p:nvPr>
            <p:ph type="body" idx="4294967295"/>
          </p:nvPr>
        </p:nvSpPr>
        <p:spPr>
          <a:xfrm>
            <a:off x="457200" y="1524000"/>
            <a:ext cx="8534400" cy="4572000"/>
          </a:xfrm>
        </p:spPr>
        <p:txBody>
          <a:bodyPr/>
          <a:lstStyle/>
          <a:p>
            <a:pPr marL="457200" indent="-457200" eaLnBrk="1" hangingPunct="1">
              <a:spcBef>
                <a:spcPct val="0"/>
              </a:spcBef>
            </a:pPr>
            <a:r>
              <a:rPr lang="en-US" sz="2800" dirty="0" smtClean="0"/>
              <a:t>Illustrative Plan</a:t>
            </a:r>
          </a:p>
          <a:p>
            <a:pPr marL="857250" lvl="1" indent="-457200" eaLnBrk="1" hangingPunct="1">
              <a:spcBef>
                <a:spcPct val="0"/>
              </a:spcBef>
            </a:pPr>
            <a:r>
              <a:rPr lang="en-US" sz="2400" dirty="0" smtClean="0"/>
              <a:t>Current SCRS Plan with the following changes:</a:t>
            </a:r>
          </a:p>
          <a:p>
            <a:pPr marL="1257300" lvl="2" indent="-457200" eaLnBrk="1" hangingPunct="1">
              <a:spcBef>
                <a:spcPct val="0"/>
              </a:spcBef>
            </a:pPr>
            <a:r>
              <a:rPr lang="en-US" sz="2000" dirty="0" smtClean="0"/>
              <a:t>Member contribution rate increased to 7.50% of pay</a:t>
            </a:r>
          </a:p>
          <a:p>
            <a:pPr marL="1257300" lvl="2" indent="-457200" eaLnBrk="1" hangingPunct="1">
              <a:spcBef>
                <a:spcPct val="0"/>
              </a:spcBef>
            </a:pPr>
            <a:r>
              <a:rPr lang="en-US" sz="2000" dirty="0" smtClean="0"/>
              <a:t>Normal retirement eligibility is the lesser of age 60 with 30 years of service or age 65 with 5 years of service</a:t>
            </a:r>
          </a:p>
          <a:p>
            <a:pPr marL="1257300" lvl="2" indent="-457200" eaLnBrk="1" hangingPunct="1">
              <a:spcBef>
                <a:spcPct val="0"/>
              </a:spcBef>
            </a:pPr>
            <a:r>
              <a:rPr lang="en-US" sz="2000" dirty="0" smtClean="0"/>
              <a:t>Final average compensation is increased from a 3-year average to a 5-year average</a:t>
            </a:r>
          </a:p>
          <a:p>
            <a:pPr marL="1257300" lvl="2" indent="-457200" eaLnBrk="1" hangingPunct="1">
              <a:spcBef>
                <a:spcPct val="0"/>
              </a:spcBef>
            </a:pPr>
            <a:r>
              <a:rPr lang="en-US" sz="2000" dirty="0" smtClean="0"/>
              <a:t>1% guarantee COLA</a:t>
            </a:r>
          </a:p>
          <a:p>
            <a:pPr marL="1257300" lvl="2" indent="-457200" eaLnBrk="1" hangingPunct="1">
              <a:spcBef>
                <a:spcPct val="0"/>
              </a:spcBef>
            </a:pPr>
            <a:r>
              <a:rPr lang="en-US" sz="2000" dirty="0" smtClean="0"/>
              <a:t>Eliminate the inclusion of unused annual and sick leave in the benefit calculation</a:t>
            </a:r>
          </a:p>
          <a:p>
            <a:pPr marL="1257300" lvl="2" indent="-457200" eaLnBrk="1" hangingPunct="1">
              <a:spcBef>
                <a:spcPct val="0"/>
              </a:spcBef>
            </a:pPr>
            <a:r>
              <a:rPr lang="en-US" sz="2000" dirty="0" smtClean="0"/>
              <a:t>Elimination of the TERI program and significant changes the RTW provisions</a:t>
            </a:r>
          </a:p>
          <a:p>
            <a:pPr marL="1257300" lvl="2" indent="-457200" eaLnBrk="1" hangingPunct="1">
              <a:spcBef>
                <a:spcPct val="0"/>
              </a:spcBef>
            </a:pPr>
            <a:r>
              <a:rPr lang="en-US" sz="2000" dirty="0" smtClean="0"/>
              <a:t>The cost of purchasing service is actuarial cost neutral</a:t>
            </a:r>
          </a:p>
          <a:p>
            <a:pPr marL="1257300" lvl="2" indent="-457200" eaLnBrk="1" hangingPunct="1">
              <a:spcBef>
                <a:spcPct val="0"/>
              </a:spcBef>
            </a:pPr>
            <a:r>
              <a:rPr lang="en-US" sz="2000" dirty="0" smtClean="0"/>
              <a:t>Reduction for early retirement is 8.0% per year</a:t>
            </a:r>
          </a:p>
          <a:p>
            <a:pPr marL="857250" lvl="1" indent="-457200" eaLnBrk="1" hangingPunct="1">
              <a:spcBef>
                <a:spcPct val="0"/>
              </a:spcBef>
            </a:pPr>
            <a:r>
              <a:rPr lang="en-US" sz="2400" dirty="0" smtClean="0"/>
              <a:t>Benefit multiplier remains unchanged at 1.82%</a:t>
            </a:r>
          </a:p>
          <a:p>
            <a:pPr marL="1257300" lvl="2" indent="-457200" eaLnBrk="1" hangingPunct="1">
              <a:spcBef>
                <a:spcPct val="0"/>
              </a:spcBef>
            </a:pPr>
            <a:endParaRPr lang="en-US" sz="2000" dirty="0" smtClean="0"/>
          </a:p>
        </p:txBody>
      </p:sp>
      <p:sp>
        <p:nvSpPr>
          <p:cNvPr id="67588" name="Rectangle 2"/>
          <p:cNvSpPr>
            <a:spLocks noGrp="1" noChangeArrowheads="1"/>
          </p:cNvSpPr>
          <p:nvPr>
            <p:ph type="title" idx="4294967295"/>
          </p:nvPr>
        </p:nvSpPr>
        <p:spPr>
          <a:xfrm>
            <a:off x="1371600" y="304800"/>
            <a:ext cx="7315200" cy="1143000"/>
          </a:xfrm>
        </p:spPr>
        <p:txBody>
          <a:bodyPr/>
          <a:lstStyle/>
          <a:p>
            <a:pPr eaLnBrk="1" hangingPunct="1"/>
            <a:r>
              <a:rPr lang="en-US" dirty="0" smtClean="0"/>
              <a:t>Structure Alternative 4 – </a:t>
            </a:r>
            <a:br>
              <a:rPr lang="en-US" dirty="0" smtClean="0"/>
            </a:br>
            <a:r>
              <a:rPr lang="en-US" dirty="0" smtClean="0"/>
              <a:t>Modified Defined Benefit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25</a:t>
            </a:fld>
            <a:endParaRPr lang="en-US" sz="1200" dirty="0">
              <a:latin typeface="+mn-lt"/>
              <a:cs typeface="+mn-cs"/>
            </a:endParaRPr>
          </a:p>
        </p:txBody>
      </p:sp>
      <p:sp>
        <p:nvSpPr>
          <p:cNvPr id="67587" name="Rectangle 3"/>
          <p:cNvSpPr>
            <a:spLocks noGrp="1" noChangeArrowheads="1"/>
          </p:cNvSpPr>
          <p:nvPr>
            <p:ph type="body" idx="4294967295"/>
          </p:nvPr>
        </p:nvSpPr>
        <p:spPr>
          <a:xfrm>
            <a:off x="457200" y="1676400"/>
            <a:ext cx="8534400" cy="4572000"/>
          </a:xfrm>
        </p:spPr>
        <p:txBody>
          <a:bodyPr/>
          <a:lstStyle/>
          <a:p>
            <a:pPr marL="457200" indent="-457200" eaLnBrk="1" hangingPunct="1">
              <a:spcBef>
                <a:spcPct val="0"/>
              </a:spcBef>
            </a:pPr>
            <a:r>
              <a:rPr lang="en-US" sz="2400" dirty="0" smtClean="0"/>
              <a:t>The following analysis compares projected retirement income to projected income immediately prior to retirement for a new member in SCRS</a:t>
            </a:r>
          </a:p>
          <a:p>
            <a:pPr marL="857250" lvl="1" indent="-457200" eaLnBrk="1" hangingPunct="1">
              <a:spcBef>
                <a:spcPct val="0"/>
              </a:spcBef>
            </a:pPr>
            <a:r>
              <a:rPr lang="en-US" sz="2000" dirty="0" smtClean="0"/>
              <a:t>Analysis includes income from Social Security and retirement benefits from the current and </a:t>
            </a:r>
            <a:r>
              <a:rPr lang="en-US" sz="2000" dirty="0" err="1" smtClean="0"/>
              <a:t>strawman</a:t>
            </a:r>
            <a:r>
              <a:rPr lang="en-US" sz="2000" dirty="0" smtClean="0"/>
              <a:t> design alternatives</a:t>
            </a:r>
          </a:p>
          <a:p>
            <a:pPr marL="857250" lvl="1" indent="-457200" eaLnBrk="1" hangingPunct="1">
              <a:spcBef>
                <a:spcPct val="0"/>
              </a:spcBef>
            </a:pPr>
            <a:r>
              <a:rPr lang="en-US" sz="2000" dirty="0" smtClean="0"/>
              <a:t>Retirement income does not include other sources of </a:t>
            </a:r>
            <a:r>
              <a:rPr lang="en-US" sz="2000" smtClean="0"/>
              <a:t>retirement income, </a:t>
            </a:r>
            <a:r>
              <a:rPr lang="en-US" sz="2000" dirty="0" smtClean="0"/>
              <a:t>such as personal savings or retirement benefits earned with previous employers</a:t>
            </a:r>
          </a:p>
          <a:p>
            <a:pPr marL="457200" indent="-457200" eaLnBrk="1" hangingPunct="1">
              <a:spcBef>
                <a:spcPct val="0"/>
              </a:spcBef>
            </a:pPr>
            <a:r>
              <a:rPr lang="en-US" sz="2400" dirty="0" smtClean="0"/>
              <a:t>Certain assumptions must be made to project income and retirement benefits</a:t>
            </a:r>
          </a:p>
          <a:p>
            <a:pPr marL="857250" lvl="1" indent="-457200" eaLnBrk="1" hangingPunct="1">
              <a:spcBef>
                <a:spcPct val="0"/>
              </a:spcBef>
            </a:pPr>
            <a:r>
              <a:rPr lang="en-US" sz="2000" dirty="0" smtClean="0"/>
              <a:t>Projections are provided under alternative economic assumptions to quantify the sensitivity of certain assumptions in the comparison analysis</a:t>
            </a:r>
          </a:p>
        </p:txBody>
      </p:sp>
      <p:sp>
        <p:nvSpPr>
          <p:cNvPr id="67588" name="Rectangle 2"/>
          <p:cNvSpPr>
            <a:spLocks noGrp="1" noChangeArrowheads="1"/>
          </p:cNvSpPr>
          <p:nvPr>
            <p:ph type="title" idx="4294967295"/>
          </p:nvPr>
        </p:nvSpPr>
        <p:spPr>
          <a:xfrm>
            <a:off x="1371600" y="304800"/>
            <a:ext cx="7315200" cy="1143000"/>
          </a:xfrm>
        </p:spPr>
        <p:txBody>
          <a:bodyPr/>
          <a:lstStyle/>
          <a:p>
            <a:pPr eaLnBrk="1" hangingPunct="1"/>
            <a:r>
              <a:rPr lang="en-US" dirty="0" smtClean="0"/>
              <a:t>Principal Assumptions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26</a:t>
            </a:fld>
            <a:endParaRPr lang="en-US" sz="1200" dirty="0">
              <a:latin typeface="+mn-lt"/>
              <a:cs typeface="+mn-cs"/>
            </a:endParaRPr>
          </a:p>
        </p:txBody>
      </p:sp>
      <p:sp>
        <p:nvSpPr>
          <p:cNvPr id="67587" name="Rectangle 3"/>
          <p:cNvSpPr>
            <a:spLocks noGrp="1" noChangeArrowheads="1"/>
          </p:cNvSpPr>
          <p:nvPr>
            <p:ph type="body" idx="4294967295"/>
          </p:nvPr>
        </p:nvSpPr>
        <p:spPr>
          <a:xfrm>
            <a:off x="457200" y="1600200"/>
            <a:ext cx="8534400" cy="4572000"/>
          </a:xfrm>
        </p:spPr>
        <p:txBody>
          <a:bodyPr/>
          <a:lstStyle/>
          <a:p>
            <a:pPr marL="457200" indent="-457200" eaLnBrk="1" hangingPunct="1">
              <a:spcBef>
                <a:spcPct val="0"/>
              </a:spcBef>
            </a:pPr>
            <a:r>
              <a:rPr lang="en-US" sz="2400" dirty="0" smtClean="0"/>
              <a:t>Principal Assumptions for all scenarios</a:t>
            </a:r>
          </a:p>
          <a:p>
            <a:pPr marL="857250" lvl="1" indent="-457200" eaLnBrk="1" hangingPunct="1">
              <a:spcBef>
                <a:spcPct val="0"/>
              </a:spcBef>
            </a:pPr>
            <a:r>
              <a:rPr lang="en-US" sz="2000" dirty="0" smtClean="0"/>
              <a:t>Example is for a member earning $60,000 a year at the time of retirement. Historical compensation increases are based on historical patterns of compensation increases for State employees.</a:t>
            </a:r>
          </a:p>
          <a:p>
            <a:pPr marL="857250" lvl="1" indent="-457200" eaLnBrk="1" hangingPunct="1">
              <a:spcBef>
                <a:spcPct val="0"/>
              </a:spcBef>
            </a:pPr>
            <a:r>
              <a:rPr lang="en-US" sz="2000" dirty="0" smtClean="0"/>
              <a:t>Retirement balances from defined contribution accounts are converted to an annuity with a 1% guaranteed COLA based on current market annuity rates.</a:t>
            </a:r>
          </a:p>
          <a:p>
            <a:pPr marL="457200" indent="-457200" eaLnBrk="1" hangingPunct="1">
              <a:spcBef>
                <a:spcPct val="0"/>
              </a:spcBef>
            </a:pPr>
            <a:r>
              <a:rPr lang="en-US" sz="2400" dirty="0" smtClean="0"/>
              <a:t>Scenario specific assumptions</a:t>
            </a:r>
          </a:p>
          <a:p>
            <a:pPr marL="857250" lvl="1" indent="-457200" eaLnBrk="1" hangingPunct="1">
              <a:spcBef>
                <a:spcPct val="0"/>
              </a:spcBef>
            </a:pPr>
            <a:r>
              <a:rPr lang="en-US" sz="2000" dirty="0" smtClean="0"/>
              <a:t>Medium Assumption:  7.00% investment return on DC benefits</a:t>
            </a:r>
          </a:p>
          <a:p>
            <a:pPr marL="857250" lvl="1" indent="-457200" eaLnBrk="1" hangingPunct="1">
              <a:spcBef>
                <a:spcPct val="0"/>
              </a:spcBef>
            </a:pPr>
            <a:r>
              <a:rPr lang="en-US" sz="2000" dirty="0" smtClean="0"/>
              <a:t>Low Assumption:  5.00% investment return on DC benefits</a:t>
            </a:r>
          </a:p>
          <a:p>
            <a:pPr marL="857250" lvl="1" indent="-457200" eaLnBrk="1" hangingPunct="1">
              <a:spcBef>
                <a:spcPct val="0"/>
              </a:spcBef>
            </a:pPr>
            <a:r>
              <a:rPr lang="en-US" sz="2000" dirty="0" smtClean="0"/>
              <a:t>High Assumption:  9.00% investment return on DC benefits</a:t>
            </a:r>
          </a:p>
        </p:txBody>
      </p:sp>
      <p:sp>
        <p:nvSpPr>
          <p:cNvPr id="67588" name="Rectangle 2"/>
          <p:cNvSpPr>
            <a:spLocks noGrp="1" noChangeArrowheads="1"/>
          </p:cNvSpPr>
          <p:nvPr>
            <p:ph type="title" idx="4294967295"/>
          </p:nvPr>
        </p:nvSpPr>
        <p:spPr>
          <a:xfrm>
            <a:off x="1371600" y="304800"/>
            <a:ext cx="7315200" cy="1143000"/>
          </a:xfrm>
        </p:spPr>
        <p:txBody>
          <a:bodyPr/>
          <a:lstStyle/>
          <a:p>
            <a:pPr eaLnBrk="1" hangingPunct="1"/>
            <a:r>
              <a:rPr lang="en-US" dirty="0" smtClean="0"/>
              <a:t>Principal Assumptions (cont’d)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27</a:t>
            </a:fld>
            <a:endParaRPr lang="en-US" sz="1200" dirty="0">
              <a:latin typeface="+mn-lt"/>
              <a:cs typeface="+mn-cs"/>
            </a:endParaRPr>
          </a:p>
        </p:txBody>
      </p:sp>
      <p:sp>
        <p:nvSpPr>
          <p:cNvPr id="67588" name="Rectangle 2"/>
          <p:cNvSpPr>
            <a:spLocks noGrp="1" noChangeArrowheads="1"/>
          </p:cNvSpPr>
          <p:nvPr>
            <p:ph type="title" idx="4294967295"/>
          </p:nvPr>
        </p:nvSpPr>
        <p:spPr>
          <a:xfrm>
            <a:off x="1371600" y="228600"/>
            <a:ext cx="7315200" cy="1143000"/>
          </a:xfrm>
        </p:spPr>
        <p:txBody>
          <a:bodyPr/>
          <a:lstStyle/>
          <a:p>
            <a:pPr eaLnBrk="1" hangingPunct="1"/>
            <a:r>
              <a:rPr lang="en-US" dirty="0" smtClean="0"/>
              <a:t>Retirement Benefits  – Age 35 Hire</a:t>
            </a:r>
            <a:br>
              <a:rPr lang="en-US" dirty="0" smtClean="0"/>
            </a:br>
            <a:r>
              <a:rPr lang="en-US" dirty="0" smtClean="0"/>
              <a:t>(Average Hire Age)</a:t>
            </a:r>
          </a:p>
        </p:txBody>
      </p:sp>
      <p:sp>
        <p:nvSpPr>
          <p:cNvPr id="7" name="TextBox 6"/>
          <p:cNvSpPr txBox="1"/>
          <p:nvPr/>
        </p:nvSpPr>
        <p:spPr>
          <a:xfrm>
            <a:off x="0" y="1447800"/>
            <a:ext cx="9144000" cy="461665"/>
          </a:xfrm>
          <a:prstGeom prst="rect">
            <a:avLst/>
          </a:prstGeom>
          <a:noFill/>
        </p:spPr>
        <p:txBody>
          <a:bodyPr wrap="square" rtlCol="0">
            <a:spAutoFit/>
          </a:bodyPr>
          <a:lstStyle/>
          <a:p>
            <a:pPr algn="ctr"/>
            <a:r>
              <a:rPr lang="en-US" sz="2400" b="1" dirty="0" smtClean="0">
                <a:solidFill>
                  <a:srgbClr val="0000CC"/>
                </a:solidFill>
                <a:latin typeface="Times New Roman" pitchFamily="18" charset="0"/>
                <a:cs typeface="Times New Roman" pitchFamily="18" charset="0"/>
              </a:rPr>
              <a:t>Member Retires at Age 63 with 28 Years of Service</a:t>
            </a:r>
            <a:endParaRPr lang="en-US" sz="2400" b="1" dirty="0">
              <a:solidFill>
                <a:srgbClr val="0000CC"/>
              </a:solidFill>
              <a:latin typeface="Times New Roman" pitchFamily="18" charset="0"/>
              <a:cs typeface="Times New Roman" pitchFamily="18" charset="0"/>
            </a:endParaRPr>
          </a:p>
        </p:txBody>
      </p:sp>
      <p:sp>
        <p:nvSpPr>
          <p:cNvPr id="6" name="TextBox 5"/>
          <p:cNvSpPr txBox="1"/>
          <p:nvPr/>
        </p:nvSpPr>
        <p:spPr>
          <a:xfrm>
            <a:off x="914400" y="6197025"/>
            <a:ext cx="6781800" cy="584775"/>
          </a:xfrm>
          <a:prstGeom prst="rect">
            <a:avLst/>
          </a:prstGeom>
          <a:noFill/>
        </p:spPr>
        <p:txBody>
          <a:bodyPr wrap="square" rtlCol="0">
            <a:spAutoFit/>
          </a:bodyPr>
          <a:lstStyle/>
          <a:p>
            <a:r>
              <a:rPr lang="en-US" sz="1600" dirty="0" smtClean="0">
                <a:latin typeface="Times New Roman" pitchFamily="18" charset="0"/>
                <a:cs typeface="Times New Roman" pitchFamily="18" charset="0"/>
              </a:rPr>
              <a:t>Note:  Replacement ratios shown above do not reflect retirement benefits the member earned prior to becoming a member of SCRS at age 35.</a:t>
            </a:r>
            <a:endParaRPr lang="en-US" sz="1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700088" y="1743075"/>
            <a:ext cx="7743825" cy="44291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28</a:t>
            </a:fld>
            <a:endParaRPr lang="en-US" sz="1200" dirty="0">
              <a:latin typeface="+mn-lt"/>
              <a:cs typeface="+mn-cs"/>
            </a:endParaRPr>
          </a:p>
        </p:txBody>
      </p:sp>
      <p:sp>
        <p:nvSpPr>
          <p:cNvPr id="67588" name="Rectangle 2"/>
          <p:cNvSpPr>
            <a:spLocks noGrp="1" noChangeArrowheads="1"/>
          </p:cNvSpPr>
          <p:nvPr>
            <p:ph type="title" idx="4294967295"/>
          </p:nvPr>
        </p:nvSpPr>
        <p:spPr>
          <a:xfrm>
            <a:off x="1371600" y="228600"/>
            <a:ext cx="7315200" cy="1143000"/>
          </a:xfrm>
        </p:spPr>
        <p:txBody>
          <a:bodyPr/>
          <a:lstStyle/>
          <a:p>
            <a:pPr eaLnBrk="1" hangingPunct="1"/>
            <a:r>
              <a:rPr lang="en-US" dirty="0" smtClean="0"/>
              <a:t>Retirement Benefits  – Age 35 Hire</a:t>
            </a:r>
            <a:br>
              <a:rPr lang="en-US" dirty="0" smtClean="0"/>
            </a:br>
            <a:r>
              <a:rPr lang="en-US" dirty="0" smtClean="0"/>
              <a:t>(Average Hire Age)</a:t>
            </a:r>
          </a:p>
        </p:txBody>
      </p:sp>
      <p:sp>
        <p:nvSpPr>
          <p:cNvPr id="7" name="TextBox 6"/>
          <p:cNvSpPr txBox="1"/>
          <p:nvPr/>
        </p:nvSpPr>
        <p:spPr>
          <a:xfrm>
            <a:off x="0" y="1447800"/>
            <a:ext cx="9144000" cy="461665"/>
          </a:xfrm>
          <a:prstGeom prst="rect">
            <a:avLst/>
          </a:prstGeom>
          <a:noFill/>
        </p:spPr>
        <p:txBody>
          <a:bodyPr wrap="square" rtlCol="0">
            <a:spAutoFit/>
          </a:bodyPr>
          <a:lstStyle/>
          <a:p>
            <a:pPr algn="ctr"/>
            <a:r>
              <a:rPr lang="en-US" sz="2400" b="1" dirty="0" smtClean="0">
                <a:solidFill>
                  <a:srgbClr val="0000CC"/>
                </a:solidFill>
                <a:latin typeface="Times New Roman" pitchFamily="18" charset="0"/>
                <a:cs typeface="Times New Roman" pitchFamily="18" charset="0"/>
              </a:rPr>
              <a:t>Member Retires at Age 67 with 32 Years of Service</a:t>
            </a:r>
            <a:endParaRPr lang="en-US" sz="2400" b="1" dirty="0">
              <a:solidFill>
                <a:srgbClr val="0000CC"/>
              </a:solidFill>
              <a:latin typeface="Times New Roman" pitchFamily="18" charset="0"/>
              <a:cs typeface="Times New Roman" pitchFamily="18" charset="0"/>
            </a:endParaRPr>
          </a:p>
        </p:txBody>
      </p:sp>
      <p:sp>
        <p:nvSpPr>
          <p:cNvPr id="6" name="TextBox 5"/>
          <p:cNvSpPr txBox="1"/>
          <p:nvPr/>
        </p:nvSpPr>
        <p:spPr>
          <a:xfrm>
            <a:off x="914400" y="6197025"/>
            <a:ext cx="6781800" cy="584775"/>
          </a:xfrm>
          <a:prstGeom prst="rect">
            <a:avLst/>
          </a:prstGeom>
          <a:noFill/>
        </p:spPr>
        <p:txBody>
          <a:bodyPr wrap="square" rtlCol="0">
            <a:spAutoFit/>
          </a:bodyPr>
          <a:lstStyle/>
          <a:p>
            <a:r>
              <a:rPr lang="en-US" sz="1600" dirty="0" smtClean="0">
                <a:latin typeface="Times New Roman" pitchFamily="18" charset="0"/>
                <a:cs typeface="Times New Roman" pitchFamily="18" charset="0"/>
              </a:rPr>
              <a:t>Note:  Replacement ratios shown above do not reflect retirement benefits the member earned prior to becoming a member of SCRS at age 35.</a:t>
            </a:r>
            <a:endParaRPr lang="en-US" sz="16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700088" y="1752600"/>
            <a:ext cx="7743825" cy="4429125"/>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29</a:t>
            </a:fld>
            <a:endParaRPr lang="en-US" sz="1200" dirty="0">
              <a:latin typeface="+mn-lt"/>
              <a:cs typeface="+mn-cs"/>
            </a:endParaRPr>
          </a:p>
        </p:txBody>
      </p:sp>
      <p:sp>
        <p:nvSpPr>
          <p:cNvPr id="67588" name="Rectangle 2"/>
          <p:cNvSpPr>
            <a:spLocks noGrp="1" noChangeArrowheads="1"/>
          </p:cNvSpPr>
          <p:nvPr>
            <p:ph type="title" idx="4294967295"/>
          </p:nvPr>
        </p:nvSpPr>
        <p:spPr>
          <a:xfrm>
            <a:off x="1371600" y="228600"/>
            <a:ext cx="7315200" cy="1143000"/>
          </a:xfrm>
        </p:spPr>
        <p:txBody>
          <a:bodyPr/>
          <a:lstStyle/>
          <a:p>
            <a:pPr eaLnBrk="1" hangingPunct="1"/>
            <a:r>
              <a:rPr lang="en-US" dirty="0" smtClean="0"/>
              <a:t>Retirement Benefits – Age 25 Hire</a:t>
            </a:r>
            <a:br>
              <a:rPr lang="en-US" dirty="0" smtClean="0"/>
            </a:br>
            <a:r>
              <a:rPr lang="en-US" dirty="0" smtClean="0"/>
              <a:t>(10-Years Younger than Avg.)</a:t>
            </a:r>
          </a:p>
        </p:txBody>
      </p:sp>
      <p:sp>
        <p:nvSpPr>
          <p:cNvPr id="9" name="TextBox 8"/>
          <p:cNvSpPr txBox="1"/>
          <p:nvPr/>
        </p:nvSpPr>
        <p:spPr>
          <a:xfrm>
            <a:off x="0" y="1447800"/>
            <a:ext cx="9144000" cy="461665"/>
          </a:xfrm>
          <a:prstGeom prst="rect">
            <a:avLst/>
          </a:prstGeom>
          <a:noFill/>
        </p:spPr>
        <p:txBody>
          <a:bodyPr wrap="square" rtlCol="0">
            <a:spAutoFit/>
          </a:bodyPr>
          <a:lstStyle/>
          <a:p>
            <a:pPr algn="ctr"/>
            <a:r>
              <a:rPr lang="en-US" sz="2400" b="1" dirty="0" smtClean="0">
                <a:solidFill>
                  <a:srgbClr val="0000CC"/>
                </a:solidFill>
                <a:latin typeface="Times New Roman" pitchFamily="18" charset="0"/>
                <a:cs typeface="Times New Roman" pitchFamily="18" charset="0"/>
              </a:rPr>
              <a:t>Member Retires at Age 62 with 37 Years of Service</a:t>
            </a:r>
            <a:endParaRPr lang="en-US" sz="2400" b="1" dirty="0">
              <a:solidFill>
                <a:srgbClr val="0000CC"/>
              </a:solidFill>
              <a:latin typeface="Times New Roman" pitchFamily="18" charset="0"/>
              <a:cs typeface="Times New Roman" pitchFamily="18" charset="0"/>
            </a:endParaRPr>
          </a:p>
        </p:txBody>
      </p:sp>
      <p:sp>
        <p:nvSpPr>
          <p:cNvPr id="6" name="TextBox 5"/>
          <p:cNvSpPr txBox="1"/>
          <p:nvPr/>
        </p:nvSpPr>
        <p:spPr>
          <a:xfrm>
            <a:off x="914400" y="6197025"/>
            <a:ext cx="6781800" cy="584775"/>
          </a:xfrm>
          <a:prstGeom prst="rect">
            <a:avLst/>
          </a:prstGeom>
          <a:noFill/>
        </p:spPr>
        <p:txBody>
          <a:bodyPr wrap="square" rtlCol="0">
            <a:spAutoFit/>
          </a:bodyPr>
          <a:lstStyle/>
          <a:p>
            <a:r>
              <a:rPr lang="en-US" sz="1600" dirty="0" smtClean="0">
                <a:latin typeface="Times New Roman" pitchFamily="18" charset="0"/>
                <a:cs typeface="Times New Roman" pitchFamily="18" charset="0"/>
              </a:rPr>
              <a:t>Note:  Replacement ratios represent retirement income  earned over a 37 year working career with an employer of SCRS.</a:t>
            </a:r>
            <a:endParaRPr lang="en-US" sz="16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700088" y="1752600"/>
            <a:ext cx="7743825" cy="44291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8FAE69-2869-4398-9B46-FEC72FEE6579}" type="slidenum">
              <a:rPr lang="en-US"/>
              <a:pPr>
                <a:defRPr/>
              </a:pPr>
              <a:t>3</a:t>
            </a:fld>
            <a:endParaRPr lang="en-US" dirty="0"/>
          </a:p>
        </p:txBody>
      </p:sp>
      <p:sp>
        <p:nvSpPr>
          <p:cNvPr id="22530" name="Rectangle 2"/>
          <p:cNvSpPr>
            <a:spLocks noGrp="1" noChangeArrowheads="1"/>
          </p:cNvSpPr>
          <p:nvPr>
            <p:ph type="title"/>
          </p:nvPr>
        </p:nvSpPr>
        <p:spPr/>
        <p:txBody>
          <a:bodyPr/>
          <a:lstStyle/>
          <a:p>
            <a:pPr eaLnBrk="1" hangingPunct="1"/>
            <a:r>
              <a:rPr lang="en-US" sz="2800" dirty="0" smtClean="0"/>
              <a:t>Current Program – Current (SCRS) Benefit</a:t>
            </a:r>
          </a:p>
        </p:txBody>
      </p:sp>
      <p:sp>
        <p:nvSpPr>
          <p:cNvPr id="22531" name="Rectangle 3"/>
          <p:cNvSpPr>
            <a:spLocks noGrp="1" noChangeArrowheads="1"/>
          </p:cNvSpPr>
          <p:nvPr>
            <p:ph type="body" idx="1"/>
          </p:nvPr>
        </p:nvSpPr>
        <p:spPr>
          <a:xfrm>
            <a:off x="457200" y="1676400"/>
            <a:ext cx="8686800" cy="4572000"/>
          </a:xfrm>
        </p:spPr>
        <p:txBody>
          <a:bodyPr/>
          <a:lstStyle/>
          <a:p>
            <a:pPr eaLnBrk="1" hangingPunct="1">
              <a:spcBef>
                <a:spcPct val="0"/>
              </a:spcBef>
            </a:pPr>
            <a:r>
              <a:rPr lang="en-US" sz="2800" dirty="0" smtClean="0"/>
              <a:t>Monthly benefit payable for the member’s lifetime</a:t>
            </a:r>
          </a:p>
          <a:p>
            <a:pPr eaLnBrk="1" hangingPunct="1">
              <a:spcBef>
                <a:spcPct val="0"/>
              </a:spcBef>
            </a:pPr>
            <a:r>
              <a:rPr lang="en-US" sz="2800" dirty="0" smtClean="0"/>
              <a:t>Retirement age</a:t>
            </a:r>
          </a:p>
          <a:p>
            <a:pPr lvl="1" eaLnBrk="1" hangingPunct="1">
              <a:spcBef>
                <a:spcPct val="0"/>
              </a:spcBef>
            </a:pPr>
            <a:r>
              <a:rPr lang="en-US" sz="2400" dirty="0" smtClean="0"/>
              <a:t>65 with 5 years of service; or </a:t>
            </a:r>
          </a:p>
          <a:p>
            <a:pPr lvl="1" eaLnBrk="1" hangingPunct="1">
              <a:spcBef>
                <a:spcPct val="0"/>
              </a:spcBef>
            </a:pPr>
            <a:r>
              <a:rPr lang="en-US" sz="2400" dirty="0" smtClean="0"/>
              <a:t>any age with 28 years of service</a:t>
            </a:r>
          </a:p>
          <a:p>
            <a:pPr eaLnBrk="1" hangingPunct="1">
              <a:spcBef>
                <a:spcPct val="0"/>
              </a:spcBef>
            </a:pPr>
            <a:r>
              <a:rPr lang="en-US" sz="2800" dirty="0" smtClean="0"/>
              <a:t>The benefit is equal to 1.82% of members 3-year average compensation times their years of service</a:t>
            </a:r>
          </a:p>
          <a:p>
            <a:pPr lvl="1" eaLnBrk="1" hangingPunct="1">
              <a:spcBef>
                <a:spcPct val="0"/>
              </a:spcBef>
            </a:pPr>
            <a:r>
              <a:rPr lang="en-US" sz="2400" dirty="0" smtClean="0"/>
              <a:t>Example:  John Smith retires with an average monthly compensation of $48,000 and 28 years of service</a:t>
            </a:r>
          </a:p>
          <a:p>
            <a:pPr lvl="2" eaLnBrk="1" hangingPunct="1">
              <a:spcBef>
                <a:spcPct val="0"/>
              </a:spcBef>
            </a:pPr>
            <a:r>
              <a:rPr lang="en-US" sz="2000" dirty="0" smtClean="0"/>
              <a:t>Monthly retirement benefit is $24,460 (1.82% x $48,000 x 28)</a:t>
            </a:r>
          </a:p>
          <a:p>
            <a:pPr lvl="2" eaLnBrk="1" hangingPunct="1">
              <a:spcBef>
                <a:spcPct val="0"/>
              </a:spcBef>
            </a:pPr>
            <a:r>
              <a:rPr lang="en-US" sz="2000" dirty="0" smtClean="0"/>
              <a:t>Replaces almost 50% of the members pre-retirement pay</a:t>
            </a:r>
          </a:p>
          <a:p>
            <a:pPr eaLnBrk="1" hangingPunct="1">
              <a:spcBef>
                <a:spcPct val="0"/>
              </a:spcBef>
            </a:pPr>
            <a:r>
              <a:rPr lang="en-US" sz="2800" dirty="0" smtClean="0"/>
              <a:t>Members contribute 6.50% of pay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30</a:t>
            </a:fld>
            <a:endParaRPr lang="en-US" sz="1200" dirty="0">
              <a:latin typeface="+mn-lt"/>
              <a:cs typeface="+mn-cs"/>
            </a:endParaRPr>
          </a:p>
        </p:txBody>
      </p:sp>
      <p:sp>
        <p:nvSpPr>
          <p:cNvPr id="67588" name="Rectangle 2"/>
          <p:cNvSpPr>
            <a:spLocks noGrp="1" noChangeArrowheads="1"/>
          </p:cNvSpPr>
          <p:nvPr>
            <p:ph type="title" idx="4294967295"/>
          </p:nvPr>
        </p:nvSpPr>
        <p:spPr>
          <a:xfrm>
            <a:off x="1371600" y="228600"/>
            <a:ext cx="7315200" cy="1143000"/>
          </a:xfrm>
        </p:spPr>
        <p:txBody>
          <a:bodyPr/>
          <a:lstStyle/>
          <a:p>
            <a:pPr eaLnBrk="1" hangingPunct="1"/>
            <a:r>
              <a:rPr lang="en-US" dirty="0" smtClean="0"/>
              <a:t>Retirement Benefits – Age 45 Hire</a:t>
            </a:r>
            <a:br>
              <a:rPr lang="en-US" dirty="0" smtClean="0"/>
            </a:br>
            <a:r>
              <a:rPr lang="en-US" dirty="0" smtClean="0"/>
              <a:t>(10-Years Older than Avg.)</a:t>
            </a:r>
          </a:p>
        </p:txBody>
      </p:sp>
      <p:sp>
        <p:nvSpPr>
          <p:cNvPr id="7" name="TextBox 6"/>
          <p:cNvSpPr txBox="1"/>
          <p:nvPr/>
        </p:nvSpPr>
        <p:spPr>
          <a:xfrm>
            <a:off x="0" y="1447800"/>
            <a:ext cx="9144000" cy="461665"/>
          </a:xfrm>
          <a:prstGeom prst="rect">
            <a:avLst/>
          </a:prstGeom>
          <a:noFill/>
        </p:spPr>
        <p:txBody>
          <a:bodyPr wrap="square" rtlCol="0">
            <a:spAutoFit/>
          </a:bodyPr>
          <a:lstStyle/>
          <a:p>
            <a:pPr algn="ctr"/>
            <a:r>
              <a:rPr lang="en-US" sz="2400" b="1" dirty="0" smtClean="0">
                <a:solidFill>
                  <a:srgbClr val="0000CC"/>
                </a:solidFill>
                <a:latin typeface="Times New Roman" pitchFamily="18" charset="0"/>
                <a:cs typeface="Times New Roman" pitchFamily="18" charset="0"/>
              </a:rPr>
              <a:t>Member Retires at Age 65 with 20 Years of Service</a:t>
            </a:r>
            <a:endParaRPr lang="en-US" sz="2400" b="1" dirty="0">
              <a:solidFill>
                <a:srgbClr val="0000CC"/>
              </a:solidFill>
              <a:latin typeface="Times New Roman" pitchFamily="18" charset="0"/>
              <a:cs typeface="Times New Roman" pitchFamily="18" charset="0"/>
            </a:endParaRPr>
          </a:p>
        </p:txBody>
      </p:sp>
      <p:sp>
        <p:nvSpPr>
          <p:cNvPr id="6" name="TextBox 5"/>
          <p:cNvSpPr txBox="1"/>
          <p:nvPr/>
        </p:nvSpPr>
        <p:spPr>
          <a:xfrm>
            <a:off x="914400" y="6197025"/>
            <a:ext cx="6781800" cy="584775"/>
          </a:xfrm>
          <a:prstGeom prst="rect">
            <a:avLst/>
          </a:prstGeom>
          <a:noFill/>
        </p:spPr>
        <p:txBody>
          <a:bodyPr wrap="square" rtlCol="0">
            <a:spAutoFit/>
          </a:bodyPr>
          <a:lstStyle/>
          <a:p>
            <a:r>
              <a:rPr lang="en-US" sz="1600" dirty="0" smtClean="0">
                <a:latin typeface="Times New Roman" pitchFamily="18" charset="0"/>
                <a:cs typeface="Times New Roman" pitchFamily="18" charset="0"/>
              </a:rPr>
              <a:t>Note:  Replacement ratios shown above do not reflect retirement benefits the member earned prior to becoming a member of SCRS at age 45.</a:t>
            </a:r>
            <a:endParaRPr lang="en-US" sz="16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3" cstate="print"/>
          <a:srcRect/>
          <a:stretch>
            <a:fillRect/>
          </a:stretch>
        </p:blipFill>
        <p:spPr bwMode="auto">
          <a:xfrm>
            <a:off x="700088" y="1752600"/>
            <a:ext cx="7743825" cy="442912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31</a:t>
            </a:fld>
            <a:endParaRPr lang="en-US" sz="1200" dirty="0">
              <a:latin typeface="+mn-lt"/>
              <a:cs typeface="+mn-cs"/>
            </a:endParaRPr>
          </a:p>
        </p:txBody>
      </p:sp>
      <p:sp>
        <p:nvSpPr>
          <p:cNvPr id="67588" name="Rectangle 2"/>
          <p:cNvSpPr>
            <a:spLocks noGrp="1" noChangeArrowheads="1"/>
          </p:cNvSpPr>
          <p:nvPr>
            <p:ph type="title" idx="4294967295"/>
          </p:nvPr>
        </p:nvSpPr>
        <p:spPr>
          <a:xfrm>
            <a:off x="1371600" y="228600"/>
            <a:ext cx="7315200" cy="1143000"/>
          </a:xfrm>
        </p:spPr>
        <p:txBody>
          <a:bodyPr/>
          <a:lstStyle/>
          <a:p>
            <a:pPr eaLnBrk="1" hangingPunct="1"/>
            <a:r>
              <a:rPr lang="en-US" dirty="0" smtClean="0"/>
              <a:t>Cost Impact Analysis</a:t>
            </a:r>
            <a:br>
              <a:rPr lang="en-US" dirty="0" smtClean="0"/>
            </a:br>
            <a:r>
              <a:rPr lang="en-US" sz="2000" dirty="0" smtClean="0"/>
              <a:t>(As a percentage of Payroll)</a:t>
            </a:r>
          </a:p>
        </p:txBody>
      </p:sp>
      <p:graphicFrame>
        <p:nvGraphicFramePr>
          <p:cNvPr id="5" name="Table 4"/>
          <p:cNvGraphicFramePr>
            <a:graphicFrameLocks noGrp="1"/>
          </p:cNvGraphicFramePr>
          <p:nvPr/>
        </p:nvGraphicFramePr>
        <p:xfrm>
          <a:off x="472440" y="1752600"/>
          <a:ext cx="8138160" cy="1463040"/>
        </p:xfrm>
        <a:graphic>
          <a:graphicData uri="http://schemas.openxmlformats.org/drawingml/2006/table">
            <a:tbl>
              <a:tblPr firstRow="1" bandRow="1">
                <a:tableStyleId>{5C22544A-7EE6-4342-B048-85BDC9FD1C3A}</a:tableStyleId>
              </a:tblPr>
              <a:tblGrid>
                <a:gridCol w="1737360"/>
                <a:gridCol w="1280160"/>
                <a:gridCol w="1280160"/>
                <a:gridCol w="1280160"/>
                <a:gridCol w="1280160"/>
                <a:gridCol w="1280160"/>
              </a:tblGrid>
              <a:tr h="548640">
                <a:tc>
                  <a:txBody>
                    <a:bodyPr/>
                    <a:lstStyle/>
                    <a:p>
                      <a:pPr algn="ctr"/>
                      <a:endParaRPr lang="en-US" sz="1400" dirty="0">
                        <a:latin typeface="Times New Roman" pitchFamily="18" charset="0"/>
                        <a:cs typeface="Times New Roman" pitchFamily="18" charset="0"/>
                      </a:endParaRPr>
                    </a:p>
                  </a:txBody>
                  <a:tcPr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00CC"/>
                    </a:solidFill>
                  </a:tcPr>
                </a:tc>
                <a:tc>
                  <a:txBody>
                    <a:bodyPr/>
                    <a:lstStyle/>
                    <a:p>
                      <a:pPr algn="ctr"/>
                      <a:endParaRPr lang="en-US" sz="1400" dirty="0" smtClean="0">
                        <a:latin typeface="Times New Roman" pitchFamily="18" charset="0"/>
                        <a:cs typeface="Times New Roman" pitchFamily="18" charset="0"/>
                      </a:endParaRPr>
                    </a:p>
                    <a:p>
                      <a:pPr algn="ctr"/>
                      <a:r>
                        <a:rPr lang="en-US" sz="1400" dirty="0" smtClean="0">
                          <a:latin typeface="Times New Roman" pitchFamily="18" charset="0"/>
                          <a:cs typeface="Times New Roman" pitchFamily="18" charset="0"/>
                        </a:rPr>
                        <a:t>Current Plan</a:t>
                      </a:r>
                      <a:endParaRPr lang="en-US" sz="1400" dirty="0">
                        <a:latin typeface="Times New Roman" pitchFamily="18" charset="0"/>
                        <a:cs typeface="Times New Roman" pitchFamily="18" charset="0"/>
                      </a:endParaRPr>
                    </a:p>
                  </a:txBody>
                  <a:tcPr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00CC"/>
                    </a:solidFill>
                  </a:tcPr>
                </a:tc>
                <a:tc>
                  <a:txBody>
                    <a:bodyPr/>
                    <a:lstStyle/>
                    <a:p>
                      <a:pPr algn="ctr"/>
                      <a:r>
                        <a:rPr lang="en-US" sz="1400" dirty="0" smtClean="0">
                          <a:latin typeface="Times New Roman" pitchFamily="18" charset="0"/>
                          <a:cs typeface="Times New Roman" pitchFamily="18" charset="0"/>
                        </a:rPr>
                        <a:t>Alt #1</a:t>
                      </a:r>
                    </a:p>
                    <a:p>
                      <a:pPr algn="ctr"/>
                      <a:r>
                        <a:rPr lang="en-US" sz="1400" dirty="0" smtClean="0">
                          <a:latin typeface="Times New Roman" pitchFamily="18" charset="0"/>
                          <a:cs typeface="Times New Roman" pitchFamily="18" charset="0"/>
                        </a:rPr>
                        <a:t>DC Plan</a:t>
                      </a:r>
                      <a:endParaRPr lang="en-US" sz="1400" dirty="0">
                        <a:latin typeface="Times New Roman" pitchFamily="18" charset="0"/>
                        <a:cs typeface="Times New Roman" pitchFamily="18" charset="0"/>
                      </a:endParaRPr>
                    </a:p>
                  </a:txBody>
                  <a:tcPr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00CC"/>
                    </a:solidFill>
                  </a:tcPr>
                </a:tc>
                <a:tc>
                  <a:txBody>
                    <a:bodyPr/>
                    <a:lstStyle/>
                    <a:p>
                      <a:pPr algn="ctr"/>
                      <a:r>
                        <a:rPr lang="en-US" sz="1400" dirty="0" smtClean="0">
                          <a:latin typeface="Times New Roman" pitchFamily="18" charset="0"/>
                          <a:cs typeface="Times New Roman" pitchFamily="18" charset="0"/>
                        </a:rPr>
                        <a:t>Alt #2</a:t>
                      </a:r>
                    </a:p>
                    <a:p>
                      <a:pPr algn="ctr"/>
                      <a:r>
                        <a:rPr lang="en-US" sz="1400" dirty="0" smtClean="0">
                          <a:latin typeface="Times New Roman" pitchFamily="18" charset="0"/>
                          <a:cs typeface="Times New Roman" pitchFamily="18" charset="0"/>
                        </a:rPr>
                        <a:t>Cash Balance</a:t>
                      </a:r>
                    </a:p>
                  </a:txBody>
                  <a:tcPr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00CC"/>
                    </a:solidFill>
                  </a:tcPr>
                </a:tc>
                <a:tc>
                  <a:txBody>
                    <a:bodyPr/>
                    <a:lstStyle/>
                    <a:p>
                      <a:pPr algn="ctr"/>
                      <a:r>
                        <a:rPr lang="en-US" sz="1400" dirty="0" smtClean="0">
                          <a:latin typeface="Times New Roman" pitchFamily="18" charset="0"/>
                          <a:cs typeface="Times New Roman" pitchFamily="18" charset="0"/>
                        </a:rPr>
                        <a:t>Alt #3</a:t>
                      </a:r>
                    </a:p>
                    <a:p>
                      <a:pPr algn="ctr"/>
                      <a:r>
                        <a:rPr lang="en-US" sz="1400" dirty="0" smtClean="0">
                          <a:latin typeface="Times New Roman" pitchFamily="18" charset="0"/>
                          <a:cs typeface="Times New Roman" pitchFamily="18" charset="0"/>
                        </a:rPr>
                        <a:t>Hybrid Plan</a:t>
                      </a:r>
                    </a:p>
                  </a:txBody>
                  <a:tcPr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00CC"/>
                    </a:solidFill>
                  </a:tcPr>
                </a:tc>
                <a:tc>
                  <a:txBody>
                    <a:bodyPr/>
                    <a:lstStyle/>
                    <a:p>
                      <a:pPr algn="ctr"/>
                      <a:r>
                        <a:rPr lang="en-US" sz="1400" dirty="0" smtClean="0">
                          <a:latin typeface="Times New Roman" pitchFamily="18" charset="0"/>
                          <a:cs typeface="Times New Roman" pitchFamily="18" charset="0"/>
                        </a:rPr>
                        <a:t>Alt #4</a:t>
                      </a:r>
                    </a:p>
                    <a:p>
                      <a:pPr algn="ctr"/>
                      <a:r>
                        <a:rPr lang="en-US" sz="1400" dirty="0" smtClean="0">
                          <a:latin typeface="Times New Roman" pitchFamily="18" charset="0"/>
                          <a:cs typeface="Times New Roman" pitchFamily="18" charset="0"/>
                        </a:rPr>
                        <a:t>Modified Plan</a:t>
                      </a:r>
                    </a:p>
                  </a:txBody>
                  <a:tcPr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00CC"/>
                    </a:solidFill>
                  </a:tcPr>
                </a:tc>
              </a:tr>
              <a:tr h="274320">
                <a:tc>
                  <a:txBody>
                    <a:bodyPr/>
                    <a:lstStyle/>
                    <a:p>
                      <a:r>
                        <a:rPr lang="en-US" sz="1400" b="1" dirty="0" smtClean="0">
                          <a:latin typeface="Times New Roman" pitchFamily="18" charset="0"/>
                          <a:cs typeface="Times New Roman" pitchFamily="18" charset="0"/>
                        </a:rPr>
                        <a:t>Total</a:t>
                      </a:r>
                      <a:r>
                        <a:rPr lang="en-US" sz="1400" b="1" baseline="0" dirty="0" smtClean="0">
                          <a:latin typeface="Times New Roman" pitchFamily="18" charset="0"/>
                          <a:cs typeface="Times New Roman" pitchFamily="18" charset="0"/>
                        </a:rPr>
                        <a:t> Normal Cost</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10.8%</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11.5%</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8.3%</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9.2%</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9.1%</a:t>
                      </a:r>
                      <a:endParaRPr lang="en-US" sz="1400" b="1" dirty="0">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r>
              <a:tr h="274320">
                <a:tc>
                  <a:txBody>
                    <a:bodyPr/>
                    <a:lstStyle/>
                    <a:p>
                      <a:r>
                        <a:rPr lang="en-US" sz="1400" b="1" dirty="0" smtClean="0">
                          <a:latin typeface="Times New Roman" pitchFamily="18" charset="0"/>
                          <a:cs typeface="Times New Roman" pitchFamily="18" charset="0"/>
                        </a:rPr>
                        <a:t>Member Cost</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a:t>
                      </a:r>
                      <a:r>
                        <a:rPr lang="en-US" sz="1400" b="1" u="sng" dirty="0" smtClean="0">
                          <a:latin typeface="Times New Roman" pitchFamily="18" charset="0"/>
                          <a:cs typeface="Times New Roman" pitchFamily="18" charset="0"/>
                        </a:rPr>
                        <a:t>-6.5%</a:t>
                      </a:r>
                      <a:endParaRPr lang="en-US" sz="1400" b="1" u="sng"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a:t>
                      </a:r>
                      <a:r>
                        <a:rPr lang="en-US" sz="1400" b="1" u="sng" dirty="0" smtClean="0">
                          <a:latin typeface="Times New Roman" pitchFamily="18" charset="0"/>
                          <a:cs typeface="Times New Roman" pitchFamily="18" charset="0"/>
                        </a:rPr>
                        <a:t>-6.5%</a:t>
                      </a:r>
                      <a:endParaRPr lang="en-US" sz="1400" b="1" u="sng"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a:t>
                      </a:r>
                      <a:r>
                        <a:rPr lang="en-US" sz="1400" b="1" u="sng" dirty="0" smtClean="0">
                          <a:latin typeface="Times New Roman" pitchFamily="18" charset="0"/>
                          <a:cs typeface="Times New Roman" pitchFamily="18" charset="0"/>
                        </a:rPr>
                        <a:t>-6.5%</a:t>
                      </a:r>
                      <a:endParaRPr lang="en-US" sz="1400" b="1" u="sng"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u="sng" dirty="0" smtClean="0">
                          <a:latin typeface="Times New Roman" pitchFamily="18" charset="0"/>
                          <a:cs typeface="Times New Roman" pitchFamily="18" charset="0"/>
                        </a:rPr>
                        <a:t>-6.5%</a:t>
                      </a:r>
                      <a:endParaRPr lang="en-US" sz="1400" b="1" u="sng" dirty="0">
                        <a:latin typeface="Times New Roman" pitchFamily="18" charset="0"/>
                        <a:cs typeface="Times New Roman"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a:t>
                      </a:r>
                      <a:r>
                        <a:rPr lang="en-US" sz="1400" b="1" u="sng" dirty="0" smtClean="0">
                          <a:latin typeface="Times New Roman" pitchFamily="18" charset="0"/>
                          <a:cs typeface="Times New Roman" pitchFamily="18" charset="0"/>
                        </a:rPr>
                        <a:t>-7.5%</a:t>
                      </a:r>
                      <a:endParaRPr lang="en-US" sz="1400" b="1" u="sng" dirty="0">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274320">
                <a:tc>
                  <a:txBody>
                    <a:bodyPr/>
                    <a:lstStyle/>
                    <a:p>
                      <a:r>
                        <a:rPr lang="en-US" sz="1400" b="1" dirty="0" smtClean="0">
                          <a:latin typeface="Times New Roman" pitchFamily="18" charset="0"/>
                          <a:cs typeface="Times New Roman" pitchFamily="18" charset="0"/>
                        </a:rPr>
                        <a:t>Employer Cost</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4.3%</a:t>
                      </a:r>
                      <a:endParaRPr lang="en-US" sz="1400" b="1" dirty="0">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5.0%</a:t>
                      </a:r>
                      <a:endParaRPr lang="en-US" sz="1400" b="1" dirty="0">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1.8%</a:t>
                      </a:r>
                      <a:endParaRPr lang="en-US" sz="1400" b="1" dirty="0">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2.7%</a:t>
                      </a:r>
                      <a:endParaRPr lang="en-US" sz="1400" b="1" dirty="0">
                        <a:latin typeface="Times New Roman" pitchFamily="18" charset="0"/>
                        <a:cs typeface="Times New Roman"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  1.6%</a:t>
                      </a:r>
                      <a:endParaRPr lang="en-US" sz="1400" b="1" dirty="0">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6" name="Table 5"/>
          <p:cNvGraphicFramePr>
            <a:graphicFrameLocks noGrp="1"/>
          </p:cNvGraphicFramePr>
          <p:nvPr/>
        </p:nvGraphicFramePr>
        <p:xfrm>
          <a:off x="381000" y="4038600"/>
          <a:ext cx="8138160" cy="1463040"/>
        </p:xfrm>
        <a:graphic>
          <a:graphicData uri="http://schemas.openxmlformats.org/drawingml/2006/table">
            <a:tbl>
              <a:tblPr firstRow="1" bandRow="1">
                <a:tableStyleId>{5C22544A-7EE6-4342-B048-85BDC9FD1C3A}</a:tableStyleId>
              </a:tblPr>
              <a:tblGrid>
                <a:gridCol w="1737360"/>
                <a:gridCol w="1280160"/>
                <a:gridCol w="1280160"/>
                <a:gridCol w="1280160"/>
                <a:gridCol w="1280160"/>
                <a:gridCol w="1280160"/>
              </a:tblGrid>
              <a:tr h="548640">
                <a:tc>
                  <a:txBody>
                    <a:bodyPr/>
                    <a:lstStyle/>
                    <a:p>
                      <a:pPr algn="ctr"/>
                      <a:r>
                        <a:rPr lang="en-US" sz="1400" dirty="0" smtClean="0">
                          <a:solidFill>
                            <a:schemeClr val="bg1"/>
                          </a:solidFill>
                          <a:latin typeface="Times New Roman" pitchFamily="18" charset="0"/>
                          <a:cs typeface="Times New Roman" pitchFamily="18" charset="0"/>
                        </a:rPr>
                        <a:t>Investment</a:t>
                      </a:r>
                      <a:r>
                        <a:rPr lang="en-US" sz="1400" baseline="0" dirty="0" smtClean="0">
                          <a:solidFill>
                            <a:schemeClr val="bg1"/>
                          </a:solidFill>
                          <a:latin typeface="Times New Roman" pitchFamily="18" charset="0"/>
                          <a:cs typeface="Times New Roman" pitchFamily="18" charset="0"/>
                        </a:rPr>
                        <a:t> Return</a:t>
                      </a:r>
                      <a:endParaRPr lang="en-US" sz="1400" dirty="0">
                        <a:solidFill>
                          <a:schemeClr val="bg1"/>
                        </a:solidFill>
                        <a:latin typeface="Times New Roman" pitchFamily="18" charset="0"/>
                        <a:cs typeface="Times New Roman" pitchFamily="18" charset="0"/>
                      </a:endParaRPr>
                    </a:p>
                  </a:txBody>
                  <a:tcPr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6600"/>
                    </a:solidFill>
                  </a:tcPr>
                </a:tc>
                <a:tc>
                  <a:txBody>
                    <a:bodyPr/>
                    <a:lstStyle/>
                    <a:p>
                      <a:pPr algn="ctr"/>
                      <a:endParaRPr lang="en-US" sz="1400" dirty="0" smtClean="0">
                        <a:solidFill>
                          <a:schemeClr val="bg1"/>
                        </a:solidFill>
                        <a:latin typeface="Times New Roman" pitchFamily="18" charset="0"/>
                        <a:cs typeface="Times New Roman" pitchFamily="18" charset="0"/>
                      </a:endParaRPr>
                    </a:p>
                    <a:p>
                      <a:pPr algn="ctr"/>
                      <a:r>
                        <a:rPr lang="en-US" sz="1400" dirty="0" smtClean="0">
                          <a:solidFill>
                            <a:schemeClr val="bg1"/>
                          </a:solidFill>
                          <a:latin typeface="Times New Roman" pitchFamily="18" charset="0"/>
                          <a:cs typeface="Times New Roman" pitchFamily="18" charset="0"/>
                        </a:rPr>
                        <a:t>Current Plan</a:t>
                      </a:r>
                      <a:endParaRPr lang="en-US" sz="1400" dirty="0">
                        <a:solidFill>
                          <a:schemeClr val="bg1"/>
                        </a:solidFill>
                        <a:latin typeface="Times New Roman" pitchFamily="18" charset="0"/>
                        <a:cs typeface="Times New Roman" pitchFamily="18" charset="0"/>
                      </a:endParaRPr>
                    </a:p>
                  </a:txBody>
                  <a:tcPr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6600"/>
                    </a:solidFill>
                  </a:tcPr>
                </a:tc>
                <a:tc>
                  <a:txBody>
                    <a:bodyPr/>
                    <a:lstStyle/>
                    <a:p>
                      <a:pPr algn="ctr"/>
                      <a:r>
                        <a:rPr lang="en-US" sz="1400" dirty="0" smtClean="0">
                          <a:solidFill>
                            <a:schemeClr val="bg1"/>
                          </a:solidFill>
                          <a:latin typeface="Times New Roman" pitchFamily="18" charset="0"/>
                          <a:cs typeface="Times New Roman" pitchFamily="18" charset="0"/>
                        </a:rPr>
                        <a:t>Alt #1</a:t>
                      </a:r>
                    </a:p>
                    <a:p>
                      <a:pPr algn="ctr"/>
                      <a:r>
                        <a:rPr lang="en-US" sz="1400" dirty="0" smtClean="0">
                          <a:solidFill>
                            <a:schemeClr val="bg1"/>
                          </a:solidFill>
                          <a:latin typeface="Times New Roman" pitchFamily="18" charset="0"/>
                          <a:cs typeface="Times New Roman" pitchFamily="18" charset="0"/>
                        </a:rPr>
                        <a:t>DC Plan</a:t>
                      </a:r>
                      <a:endParaRPr lang="en-US" sz="1400" dirty="0">
                        <a:solidFill>
                          <a:schemeClr val="bg1"/>
                        </a:solidFill>
                        <a:latin typeface="Times New Roman" pitchFamily="18" charset="0"/>
                        <a:cs typeface="Times New Roman" pitchFamily="18" charset="0"/>
                      </a:endParaRPr>
                    </a:p>
                  </a:txBody>
                  <a:tcPr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6600"/>
                    </a:solidFill>
                  </a:tcPr>
                </a:tc>
                <a:tc>
                  <a:txBody>
                    <a:bodyPr/>
                    <a:lstStyle/>
                    <a:p>
                      <a:pPr algn="ctr"/>
                      <a:r>
                        <a:rPr lang="en-US" sz="1400" dirty="0" smtClean="0">
                          <a:solidFill>
                            <a:schemeClr val="bg1"/>
                          </a:solidFill>
                          <a:latin typeface="Times New Roman" pitchFamily="18" charset="0"/>
                          <a:cs typeface="Times New Roman" pitchFamily="18" charset="0"/>
                        </a:rPr>
                        <a:t>Alt #2</a:t>
                      </a:r>
                    </a:p>
                    <a:p>
                      <a:pPr algn="ctr"/>
                      <a:r>
                        <a:rPr lang="en-US" sz="1400" dirty="0" smtClean="0">
                          <a:solidFill>
                            <a:schemeClr val="bg1"/>
                          </a:solidFill>
                          <a:latin typeface="Times New Roman" pitchFamily="18" charset="0"/>
                          <a:cs typeface="Times New Roman" pitchFamily="18" charset="0"/>
                        </a:rPr>
                        <a:t>Cash Balance</a:t>
                      </a:r>
                    </a:p>
                  </a:txBody>
                  <a:tcPr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6600"/>
                    </a:solidFill>
                  </a:tcPr>
                </a:tc>
                <a:tc>
                  <a:txBody>
                    <a:bodyPr/>
                    <a:lstStyle/>
                    <a:p>
                      <a:pPr algn="ctr"/>
                      <a:r>
                        <a:rPr lang="en-US" sz="1400" dirty="0" smtClean="0">
                          <a:solidFill>
                            <a:schemeClr val="bg1"/>
                          </a:solidFill>
                          <a:latin typeface="Times New Roman" pitchFamily="18" charset="0"/>
                          <a:cs typeface="Times New Roman" pitchFamily="18" charset="0"/>
                        </a:rPr>
                        <a:t>Alt #3</a:t>
                      </a:r>
                    </a:p>
                    <a:p>
                      <a:pPr algn="ctr"/>
                      <a:r>
                        <a:rPr lang="en-US" sz="1400" dirty="0" smtClean="0">
                          <a:solidFill>
                            <a:schemeClr val="bg1"/>
                          </a:solidFill>
                          <a:latin typeface="Times New Roman" pitchFamily="18" charset="0"/>
                          <a:cs typeface="Times New Roman" pitchFamily="18" charset="0"/>
                        </a:rPr>
                        <a:t>Hybrid Plan</a:t>
                      </a:r>
                    </a:p>
                  </a:txBody>
                  <a:tcPr anchor="b">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6600"/>
                    </a:solidFill>
                  </a:tcPr>
                </a:tc>
                <a:tc>
                  <a:txBody>
                    <a:bodyPr/>
                    <a:lstStyle/>
                    <a:p>
                      <a:pPr algn="ctr"/>
                      <a:r>
                        <a:rPr lang="en-US" sz="1400" dirty="0" smtClean="0">
                          <a:solidFill>
                            <a:schemeClr val="bg1"/>
                          </a:solidFill>
                          <a:latin typeface="Times New Roman" pitchFamily="18" charset="0"/>
                          <a:cs typeface="Times New Roman" pitchFamily="18" charset="0"/>
                        </a:rPr>
                        <a:t>Alt #4</a:t>
                      </a:r>
                    </a:p>
                    <a:p>
                      <a:pPr algn="ctr"/>
                      <a:r>
                        <a:rPr lang="en-US" sz="1400" dirty="0" smtClean="0">
                          <a:solidFill>
                            <a:schemeClr val="bg1"/>
                          </a:solidFill>
                          <a:latin typeface="Times New Roman" pitchFamily="18" charset="0"/>
                          <a:cs typeface="Times New Roman" pitchFamily="18" charset="0"/>
                        </a:rPr>
                        <a:t>Modified Plan</a:t>
                      </a:r>
                    </a:p>
                  </a:txBody>
                  <a:tcPr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6600"/>
                    </a:solidFill>
                  </a:tcPr>
                </a:tc>
              </a:tr>
              <a:tr h="274320">
                <a:tc>
                  <a:txBody>
                    <a:bodyPr/>
                    <a:lstStyle/>
                    <a:p>
                      <a:r>
                        <a:rPr lang="en-US" sz="1400" b="1" dirty="0" smtClean="0">
                          <a:latin typeface="Times New Roman" pitchFamily="18" charset="0"/>
                          <a:cs typeface="Times New Roman" pitchFamily="18" charset="0"/>
                        </a:rPr>
                        <a:t>6.50% (-1.00%)</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6.9%</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5.0%</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2.9%</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4.0%</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3.9%</a:t>
                      </a:r>
                      <a:endParaRPr lang="en-US" sz="1400" b="1" dirty="0">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r>
              <a:tr h="274320">
                <a:tc>
                  <a:txBody>
                    <a:bodyPr/>
                    <a:lstStyle/>
                    <a:p>
                      <a:r>
                        <a:rPr lang="en-US" sz="1400" b="1" dirty="0" smtClean="0">
                          <a:latin typeface="Times New Roman" pitchFamily="18" charset="0"/>
                          <a:cs typeface="Times New Roman" pitchFamily="18" charset="0"/>
                        </a:rPr>
                        <a:t>7.50%</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4.3%</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5.0%</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1.8%</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2.7%</a:t>
                      </a:r>
                      <a:endParaRPr lang="en-US" sz="1400" b="1" dirty="0">
                        <a:latin typeface="Times New Roman" pitchFamily="18" charset="0"/>
                        <a:cs typeface="Times New Roman"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400" b="1" dirty="0" smtClean="0">
                          <a:latin typeface="Times New Roman" pitchFamily="18" charset="0"/>
                          <a:cs typeface="Times New Roman" pitchFamily="18" charset="0"/>
                        </a:rPr>
                        <a:t>1.6%</a:t>
                      </a:r>
                      <a:endParaRPr lang="en-US" sz="1400" b="1" dirty="0">
                        <a:latin typeface="Times New Roman" pitchFamily="18" charset="0"/>
                        <a:cs typeface="Times New Roman" pitchFamily="18" charset="0"/>
                      </a:endParaRP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r>
              <a:tr h="274320">
                <a:tc>
                  <a:txBody>
                    <a:bodyPr/>
                    <a:lstStyle/>
                    <a:p>
                      <a:r>
                        <a:rPr lang="en-US" sz="1400" b="1" dirty="0" smtClean="0">
                          <a:latin typeface="Times New Roman" pitchFamily="18" charset="0"/>
                          <a:cs typeface="Times New Roman" pitchFamily="18" charset="0"/>
                        </a:rPr>
                        <a:t>8.50% (+1.00%)</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Times New Roman" pitchFamily="18" charset="0"/>
                          <a:cs typeface="Times New Roman" pitchFamily="18" charset="0"/>
                        </a:rPr>
                        <a:t>2.3%</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Times New Roman" pitchFamily="18" charset="0"/>
                          <a:cs typeface="Times New Roman" pitchFamily="18" charset="0"/>
                        </a:rPr>
                        <a:t>5.0%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Times New Roman" pitchFamily="18" charset="0"/>
                          <a:cs typeface="Times New Roman" pitchFamily="18" charset="0"/>
                        </a:rPr>
                        <a:t>0.8%</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Times New Roman" pitchFamily="18" charset="0"/>
                          <a:cs typeface="Times New Roman" pitchFamily="18" charset="0"/>
                        </a:rPr>
                        <a:t>1.7%</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Times New Roman" pitchFamily="18" charset="0"/>
                          <a:cs typeface="Times New Roman" pitchFamily="18" charset="0"/>
                        </a:rPr>
                        <a:t>0.0%</a:t>
                      </a: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TextBox 8"/>
          <p:cNvSpPr txBox="1"/>
          <p:nvPr/>
        </p:nvSpPr>
        <p:spPr>
          <a:xfrm>
            <a:off x="457200" y="1411069"/>
            <a:ext cx="8153400" cy="369332"/>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Normal Cost for a Newly Hired Employees</a:t>
            </a:r>
            <a:endParaRPr lang="en-US" b="1" dirty="0">
              <a:latin typeface="Times New Roman" pitchFamily="18" charset="0"/>
              <a:cs typeface="Times New Roman" pitchFamily="18" charset="0"/>
            </a:endParaRPr>
          </a:p>
        </p:txBody>
      </p:sp>
      <p:sp>
        <p:nvSpPr>
          <p:cNvPr id="11" name="TextBox 10"/>
          <p:cNvSpPr txBox="1"/>
          <p:nvPr/>
        </p:nvSpPr>
        <p:spPr>
          <a:xfrm>
            <a:off x="533400" y="5791200"/>
            <a:ext cx="8382000" cy="877163"/>
          </a:xfrm>
          <a:prstGeom prst="rect">
            <a:avLst/>
          </a:prstGeom>
          <a:noFill/>
        </p:spPr>
        <p:txBody>
          <a:bodyPr wrap="square" rtlCol="0">
            <a:spAutoFit/>
          </a:bodyPr>
          <a:lstStyle/>
          <a:p>
            <a:r>
              <a:rPr lang="en-US" sz="1000" dirty="0" smtClean="0">
                <a:latin typeface="Arial" pitchFamily="34" charset="0"/>
                <a:cs typeface="Arial" pitchFamily="34" charset="0"/>
              </a:rPr>
              <a:t>-Costs and contribution rates shown above include the cost of a defined contribution plan under Alt #1 and #3.</a:t>
            </a:r>
          </a:p>
          <a:p>
            <a:pPr>
              <a:buFontTx/>
              <a:buChar char="-"/>
            </a:pPr>
            <a:r>
              <a:rPr lang="en-US" sz="1000" dirty="0" smtClean="0">
                <a:latin typeface="Arial" pitchFamily="34" charset="0"/>
                <a:cs typeface="Arial" pitchFamily="34" charset="0"/>
              </a:rPr>
              <a:t>Please see the following slide for regarding the assumptions and methods.</a:t>
            </a:r>
          </a:p>
          <a:p>
            <a:pPr marL="457200" indent="-457200"/>
            <a:r>
              <a:rPr lang="en-US" sz="1000" dirty="0" smtClean="0">
                <a:latin typeface="Arial" pitchFamily="34" charset="0"/>
                <a:cs typeface="Arial" pitchFamily="34" charset="0"/>
              </a:rPr>
              <a:t>-Projected costs are based on GRS’s recommended assumptions documented in the September 2011 experience study report.</a:t>
            </a:r>
          </a:p>
          <a:p>
            <a:pPr marL="457200" indent="-457200"/>
            <a:r>
              <a:rPr lang="en-US" sz="1000" dirty="0" smtClean="0">
                <a:latin typeface="Arial" pitchFamily="34" charset="0"/>
                <a:cs typeface="Arial" pitchFamily="34" charset="0"/>
              </a:rPr>
              <a:t>-All costs are based on asset and census information as of July 1, 2010.</a:t>
            </a:r>
          </a:p>
          <a:p>
            <a:pPr>
              <a:buFontTx/>
              <a:buChar char="-"/>
            </a:pPr>
            <a:endParaRPr lang="en-US" sz="1100" dirty="0">
              <a:latin typeface="Times New Roman" pitchFamily="18" charset="0"/>
              <a:cs typeface="Times New Roman" pitchFamily="18" charset="0"/>
            </a:endParaRPr>
          </a:p>
        </p:txBody>
      </p:sp>
      <p:sp>
        <p:nvSpPr>
          <p:cNvPr id="12" name="TextBox 11"/>
          <p:cNvSpPr txBox="1"/>
          <p:nvPr/>
        </p:nvSpPr>
        <p:spPr>
          <a:xfrm>
            <a:off x="457200" y="3657600"/>
            <a:ext cx="8153400" cy="369332"/>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Employer Normal Cost Sensitivity to Investment Performance</a:t>
            </a:r>
            <a:endParaRPr lang="en-US" b="1"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ECC25E2F-43E6-472C-99F1-092ED4BC65C4}" type="slidenum">
              <a:rPr lang="en-US" sz="1200">
                <a:latin typeface="+mn-lt"/>
                <a:cs typeface="+mn-cs"/>
              </a:rPr>
              <a:pPr>
                <a:defRPr/>
              </a:pPr>
              <a:t>32</a:t>
            </a:fld>
            <a:endParaRPr lang="en-US" sz="1200" dirty="0">
              <a:latin typeface="+mn-lt"/>
              <a:cs typeface="+mn-cs"/>
            </a:endParaRPr>
          </a:p>
        </p:txBody>
      </p:sp>
      <p:sp>
        <p:nvSpPr>
          <p:cNvPr id="54274" name="Rectangle 3"/>
          <p:cNvSpPr>
            <a:spLocks noGrp="1" noChangeArrowheads="1"/>
          </p:cNvSpPr>
          <p:nvPr>
            <p:ph type="body" idx="4294967295"/>
          </p:nvPr>
        </p:nvSpPr>
        <p:spPr>
          <a:xfrm>
            <a:off x="457200" y="1676400"/>
            <a:ext cx="8534400" cy="4876800"/>
          </a:xfrm>
        </p:spPr>
        <p:txBody>
          <a:bodyPr/>
          <a:lstStyle/>
          <a:p>
            <a:pPr marL="457200" indent="-457200" eaLnBrk="1" hangingPunct="1">
              <a:lnSpc>
                <a:spcPct val="90000"/>
              </a:lnSpc>
              <a:spcBef>
                <a:spcPct val="0"/>
              </a:spcBef>
            </a:pPr>
            <a:r>
              <a:rPr lang="en-US" sz="2400" dirty="0" smtClean="0"/>
              <a:t>Identify a preferred benefit structure</a:t>
            </a:r>
          </a:p>
          <a:p>
            <a:pPr marL="857250" lvl="1" indent="-457200" eaLnBrk="1" hangingPunct="1">
              <a:lnSpc>
                <a:spcPct val="90000"/>
              </a:lnSpc>
              <a:spcBef>
                <a:spcPct val="0"/>
              </a:spcBef>
            </a:pPr>
            <a:r>
              <a:rPr lang="en-US" sz="2000" dirty="0" smtClean="0"/>
              <a:t>Refine the benefit structure to meet the Employers’ needs </a:t>
            </a:r>
          </a:p>
          <a:p>
            <a:pPr marL="457200" indent="-457200" eaLnBrk="1" hangingPunct="1">
              <a:lnSpc>
                <a:spcPct val="90000"/>
              </a:lnSpc>
              <a:spcBef>
                <a:spcPct val="0"/>
              </a:spcBef>
            </a:pPr>
            <a:r>
              <a:rPr lang="en-US" sz="2400" dirty="0" smtClean="0"/>
              <a:t>Determine if the new structure will be applied to current employees</a:t>
            </a:r>
          </a:p>
          <a:p>
            <a:pPr marL="857250" lvl="1" indent="-457200" eaLnBrk="1" hangingPunct="1">
              <a:lnSpc>
                <a:spcPct val="90000"/>
              </a:lnSpc>
              <a:spcBef>
                <a:spcPct val="0"/>
              </a:spcBef>
            </a:pPr>
            <a:r>
              <a:rPr lang="en-US" sz="2000" dirty="0" smtClean="0"/>
              <a:t>Current employee group could be determined by age, service, or years from being eligible for a retirement benefit</a:t>
            </a:r>
          </a:p>
          <a:p>
            <a:pPr marL="857250" lvl="1" indent="-457200" eaLnBrk="1" hangingPunct="1">
              <a:lnSpc>
                <a:spcPct val="90000"/>
              </a:lnSpc>
              <a:spcBef>
                <a:spcPct val="0"/>
              </a:spcBef>
            </a:pPr>
            <a:r>
              <a:rPr lang="en-US" sz="2000" dirty="0" smtClean="0"/>
              <a:t>Verify that benefit adequacy is maintained for current employees that will be moved to the current benefit structure</a:t>
            </a:r>
          </a:p>
          <a:p>
            <a:pPr marL="857250" lvl="1" indent="-457200" eaLnBrk="1" hangingPunct="1">
              <a:lnSpc>
                <a:spcPct val="90000"/>
              </a:lnSpc>
              <a:spcBef>
                <a:spcPct val="0"/>
              </a:spcBef>
            </a:pPr>
            <a:r>
              <a:rPr lang="en-US" sz="2000" dirty="0" smtClean="0"/>
              <a:t>Research potential legal issues</a:t>
            </a:r>
          </a:p>
          <a:p>
            <a:pPr marL="457200" indent="-457200" eaLnBrk="1" hangingPunct="1">
              <a:lnSpc>
                <a:spcPct val="90000"/>
              </a:lnSpc>
              <a:spcBef>
                <a:spcPct val="0"/>
              </a:spcBef>
            </a:pPr>
            <a:r>
              <a:rPr lang="en-US" sz="2400" dirty="0" smtClean="0"/>
              <a:t>Changing future benefits for current employees will have an immediate impact on the plan’s cost and future risk</a:t>
            </a:r>
          </a:p>
        </p:txBody>
      </p:sp>
      <p:sp>
        <p:nvSpPr>
          <p:cNvPr id="54275" name="Rectangle 2"/>
          <p:cNvSpPr>
            <a:spLocks noGrp="1" noChangeArrowheads="1"/>
          </p:cNvSpPr>
          <p:nvPr>
            <p:ph type="title" idx="4294967295"/>
          </p:nvPr>
        </p:nvSpPr>
        <p:spPr>
          <a:xfrm>
            <a:off x="1371600" y="304800"/>
            <a:ext cx="7315200" cy="1143000"/>
          </a:xfrm>
        </p:spPr>
        <p:txBody>
          <a:bodyPr/>
          <a:lstStyle/>
          <a:p>
            <a:pPr eaLnBrk="1" hangingPunct="1"/>
            <a:r>
              <a:rPr lang="en-US" dirty="0" smtClean="0"/>
              <a:t>Next Steps / Transition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228600" y="6477000"/>
            <a:ext cx="685800" cy="304800"/>
          </a:xfrm>
          <a:prstGeom prst="rect">
            <a:avLst/>
          </a:prstGeom>
          <a:noFill/>
          <a:ln>
            <a:miter lim="800000"/>
            <a:headEnd/>
            <a:tailEnd/>
          </a:ln>
        </p:spPr>
        <p:txBody>
          <a:bodyPr/>
          <a:lstStyle/>
          <a:p>
            <a:pPr>
              <a:defRPr/>
            </a:pPr>
            <a:fld id="{DBF0E26F-647B-43F8-A6E4-7BCD1D6EDD61}" type="slidenum">
              <a:rPr lang="en-US" sz="1200">
                <a:latin typeface="+mn-lt"/>
                <a:cs typeface="+mn-cs"/>
              </a:rPr>
              <a:pPr>
                <a:defRPr/>
              </a:pPr>
              <a:t>33</a:t>
            </a:fld>
            <a:endParaRPr lang="en-US" sz="1200" dirty="0">
              <a:latin typeface="+mn-lt"/>
              <a:cs typeface="+mn-cs"/>
            </a:endParaRPr>
          </a:p>
        </p:txBody>
      </p:sp>
      <p:sp>
        <p:nvSpPr>
          <p:cNvPr id="67587" name="Rectangle 3"/>
          <p:cNvSpPr>
            <a:spLocks noGrp="1" noChangeArrowheads="1"/>
          </p:cNvSpPr>
          <p:nvPr>
            <p:ph type="body" idx="4294967295"/>
          </p:nvPr>
        </p:nvSpPr>
        <p:spPr>
          <a:xfrm>
            <a:off x="457200" y="1676400"/>
            <a:ext cx="8534400" cy="4572000"/>
          </a:xfrm>
        </p:spPr>
        <p:txBody>
          <a:bodyPr/>
          <a:lstStyle/>
          <a:p>
            <a:pPr marL="457200" indent="-457200" eaLnBrk="1" hangingPunct="1">
              <a:spcBef>
                <a:spcPct val="0"/>
              </a:spcBef>
            </a:pPr>
            <a:r>
              <a:rPr lang="en-US" sz="2000" dirty="0" smtClean="0"/>
              <a:t>Circular 230 Notice: Pursuant to regulations issued by the IRS, to the extent this presentation concerns tax matters, it is not intended or written to be used, and cannot be used, for the purpose of (</a:t>
            </a:r>
            <a:r>
              <a:rPr lang="en-US" sz="2000" dirty="0" err="1" smtClean="0"/>
              <a:t>i</a:t>
            </a:r>
            <a:r>
              <a:rPr lang="en-US" sz="2000" dirty="0" smtClean="0"/>
              <a:t>) avoiding tax-related penalties under the Internal Revenue Code or (ii) marketing or recommending to another party any tax-related matter addressed within. Each taxpayer should seek advice based on the individual’s circumstances from an independent tax advisor.</a:t>
            </a:r>
          </a:p>
          <a:p>
            <a:pPr marL="457200" indent="-457200" eaLnBrk="1" hangingPunct="1">
              <a:spcBef>
                <a:spcPct val="0"/>
              </a:spcBef>
            </a:pPr>
            <a:r>
              <a:rPr lang="en-US" sz="2000" dirty="0" smtClean="0"/>
              <a:t>The </a:t>
            </a:r>
            <a:r>
              <a:rPr lang="en-US" sz="2000" dirty="0" err="1" smtClean="0"/>
              <a:t>strawman</a:t>
            </a:r>
            <a:r>
              <a:rPr lang="en-US" sz="2000" dirty="0" smtClean="0"/>
              <a:t> design alternatives are presented to provide a framework of different retirement benefit structures.  We recommend obtaining a legal opinion to determine feasibility before enacting any changes that impact current members of SCRS</a:t>
            </a:r>
          </a:p>
          <a:p>
            <a:pPr marL="457200" indent="-457200" eaLnBrk="1" hangingPunct="1">
              <a:spcBef>
                <a:spcPct val="0"/>
              </a:spcBef>
            </a:pPr>
            <a:r>
              <a:rPr lang="en-US" sz="2000" dirty="0" smtClean="0"/>
              <a:t>This presentation shall not be construed to provide tax advice, legal advice or investment advice.  </a:t>
            </a:r>
          </a:p>
          <a:p>
            <a:pPr marL="457200" indent="-457200" eaLnBrk="1" hangingPunct="1">
              <a:spcBef>
                <a:spcPct val="0"/>
              </a:spcBef>
              <a:buNone/>
            </a:pPr>
            <a:endParaRPr lang="en-US" sz="2800" dirty="0" smtClean="0"/>
          </a:p>
        </p:txBody>
      </p:sp>
      <p:sp>
        <p:nvSpPr>
          <p:cNvPr id="67588" name="Rectangle 2"/>
          <p:cNvSpPr>
            <a:spLocks noGrp="1" noChangeArrowheads="1"/>
          </p:cNvSpPr>
          <p:nvPr>
            <p:ph type="title" idx="4294967295"/>
          </p:nvPr>
        </p:nvSpPr>
        <p:spPr>
          <a:xfrm>
            <a:off x="1371600" y="304800"/>
            <a:ext cx="7315200" cy="1143000"/>
          </a:xfrm>
        </p:spPr>
        <p:txBody>
          <a:bodyPr/>
          <a:lstStyle/>
          <a:p>
            <a:pPr eaLnBrk="1" hangingPunct="1"/>
            <a:r>
              <a:rPr lang="en-US" dirty="0" smtClean="0"/>
              <a:t>Disclaimer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txBox="1">
            <a:spLocks noGrp="1"/>
          </p:cNvSpPr>
          <p:nvPr/>
        </p:nvSpPr>
        <p:spPr bwMode="auto">
          <a:xfrm>
            <a:off x="228600" y="6477000"/>
            <a:ext cx="685800" cy="304800"/>
          </a:xfrm>
          <a:prstGeom prst="rect">
            <a:avLst/>
          </a:prstGeom>
          <a:noFill/>
          <a:ln>
            <a:miter lim="800000"/>
            <a:headEnd/>
            <a:tailEnd/>
          </a:ln>
        </p:spPr>
        <p:txBody>
          <a:bodyPr/>
          <a:lstStyle/>
          <a:p>
            <a:pPr>
              <a:defRPr/>
            </a:pPr>
            <a:fld id="{7E0E6856-18AC-440A-BEBA-1FE37DFD58A0}" type="slidenum">
              <a:rPr lang="en-US" sz="1200">
                <a:latin typeface="+mn-lt"/>
                <a:cs typeface="+mn-cs"/>
              </a:rPr>
              <a:pPr>
                <a:defRPr/>
              </a:pPr>
              <a:t>4</a:t>
            </a:fld>
            <a:endParaRPr lang="en-US" sz="1200" dirty="0">
              <a:latin typeface="+mn-lt"/>
              <a:cs typeface="+mn-cs"/>
            </a:endParaRPr>
          </a:p>
        </p:txBody>
      </p:sp>
      <p:sp>
        <p:nvSpPr>
          <p:cNvPr id="17" name="Rectangle 2"/>
          <p:cNvSpPr txBox="1">
            <a:spLocks noChangeArrowheads="1"/>
          </p:cNvSpPr>
          <p:nvPr/>
        </p:nvSpPr>
        <p:spPr>
          <a:xfrm>
            <a:off x="1371600" y="579438"/>
            <a:ext cx="7620000" cy="715962"/>
          </a:xfrm>
          <a:prstGeom prst="rect">
            <a:avLst/>
          </a:prstGeom>
        </p:spPr>
        <p:txBody>
          <a:bodyPr/>
          <a:lstStyle/>
          <a:p>
            <a:pPr>
              <a:defRPr/>
            </a:pPr>
            <a:r>
              <a:rPr lang="en-US" sz="3600" kern="0" dirty="0">
                <a:solidFill>
                  <a:srgbClr val="000066"/>
                </a:solidFill>
                <a:latin typeface="+mj-lt"/>
                <a:ea typeface="+mj-ea"/>
                <a:cs typeface="+mj-cs"/>
              </a:rPr>
              <a:t>Current State – Financial Condition</a:t>
            </a:r>
          </a:p>
        </p:txBody>
      </p:sp>
      <p:sp>
        <p:nvSpPr>
          <p:cNvPr id="24579" name="TextBox 32"/>
          <p:cNvSpPr txBox="1">
            <a:spLocks noChangeArrowheads="1"/>
          </p:cNvSpPr>
          <p:nvPr/>
        </p:nvSpPr>
        <p:spPr bwMode="auto">
          <a:xfrm>
            <a:off x="3352800" y="4748213"/>
            <a:ext cx="1752600" cy="738187"/>
          </a:xfrm>
          <a:prstGeom prst="rect">
            <a:avLst/>
          </a:prstGeom>
          <a:noFill/>
          <a:ln w="9525">
            <a:noFill/>
            <a:miter lim="800000"/>
            <a:headEnd/>
            <a:tailEnd/>
          </a:ln>
        </p:spPr>
        <p:txBody>
          <a:bodyPr>
            <a:spAutoFit/>
          </a:bodyPr>
          <a:lstStyle/>
          <a:p>
            <a:pPr algn="ctr"/>
            <a:r>
              <a:rPr lang="en-US" sz="1400" b="1">
                <a:solidFill>
                  <a:schemeClr val="bg1"/>
                </a:solidFill>
                <a:latin typeface="Times New Roman" pitchFamily="18" charset="0"/>
                <a:cs typeface="Times New Roman" pitchFamily="18" charset="0"/>
              </a:rPr>
              <a:t>$20B </a:t>
            </a:r>
          </a:p>
          <a:p>
            <a:pPr algn="ctr"/>
            <a:r>
              <a:rPr lang="en-US" sz="1400" b="1">
                <a:solidFill>
                  <a:schemeClr val="bg1"/>
                </a:solidFill>
                <a:latin typeface="Times New Roman" pitchFamily="18" charset="0"/>
                <a:cs typeface="Times New Roman" pitchFamily="18" charset="0"/>
              </a:rPr>
              <a:t>Market Value </a:t>
            </a:r>
          </a:p>
          <a:p>
            <a:pPr algn="ctr"/>
            <a:r>
              <a:rPr lang="en-US" sz="1400" b="1">
                <a:solidFill>
                  <a:schemeClr val="bg1"/>
                </a:solidFill>
                <a:latin typeface="Times New Roman" pitchFamily="18" charset="0"/>
                <a:cs typeface="Times New Roman" pitchFamily="18" charset="0"/>
              </a:rPr>
              <a:t>of Assets</a:t>
            </a:r>
          </a:p>
        </p:txBody>
      </p:sp>
      <p:pic>
        <p:nvPicPr>
          <p:cNvPr id="24580" name="Picture 3"/>
          <p:cNvPicPr>
            <a:picLocks noChangeAspect="1" noChangeArrowheads="1"/>
          </p:cNvPicPr>
          <p:nvPr/>
        </p:nvPicPr>
        <p:blipFill>
          <a:blip r:embed="rId3" cstate="print"/>
          <a:srcRect/>
          <a:stretch>
            <a:fillRect/>
          </a:stretch>
        </p:blipFill>
        <p:spPr bwMode="auto">
          <a:xfrm>
            <a:off x="95250" y="1981200"/>
            <a:ext cx="5467350" cy="4495800"/>
          </a:xfrm>
          <a:prstGeom prst="rect">
            <a:avLst/>
          </a:prstGeom>
          <a:noFill/>
          <a:ln w="9525">
            <a:noFill/>
            <a:miter lim="800000"/>
            <a:headEnd/>
            <a:tailEnd/>
          </a:ln>
        </p:spPr>
      </p:pic>
      <p:sp>
        <p:nvSpPr>
          <p:cNvPr id="34" name="Right Brace 33"/>
          <p:cNvSpPr/>
          <p:nvPr/>
        </p:nvSpPr>
        <p:spPr>
          <a:xfrm>
            <a:off x="4953000" y="3810000"/>
            <a:ext cx="533400" cy="990600"/>
          </a:xfrm>
          <a:prstGeom prst="rightBrace">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582" name="TextBox 34"/>
          <p:cNvSpPr txBox="1">
            <a:spLocks noChangeArrowheads="1"/>
          </p:cNvSpPr>
          <p:nvPr/>
        </p:nvSpPr>
        <p:spPr bwMode="auto">
          <a:xfrm>
            <a:off x="5486400" y="4114800"/>
            <a:ext cx="1600200" cy="646113"/>
          </a:xfrm>
          <a:prstGeom prst="rect">
            <a:avLst/>
          </a:prstGeom>
          <a:noFill/>
          <a:ln w="9525">
            <a:noFill/>
            <a:miter lim="800000"/>
            <a:headEnd/>
            <a:tailEnd/>
          </a:ln>
        </p:spPr>
        <p:txBody>
          <a:bodyPr>
            <a:spAutoFit/>
          </a:bodyPr>
          <a:lstStyle/>
          <a:p>
            <a:pPr algn="ctr"/>
            <a:r>
              <a:rPr lang="en-US">
                <a:solidFill>
                  <a:srgbClr val="FF0000"/>
                </a:solidFill>
              </a:rPr>
              <a:t>Funding Gap</a:t>
            </a:r>
          </a:p>
          <a:p>
            <a:pPr algn="ctr"/>
            <a:r>
              <a:rPr lang="en-US">
                <a:solidFill>
                  <a:srgbClr val="FF0000"/>
                </a:solidFill>
              </a:rPr>
              <a:t>$19B</a:t>
            </a:r>
          </a:p>
        </p:txBody>
      </p:sp>
      <p:cxnSp>
        <p:nvCxnSpPr>
          <p:cNvPr id="36" name="Straight Connector 35"/>
          <p:cNvCxnSpPr/>
          <p:nvPr/>
        </p:nvCxnSpPr>
        <p:spPr>
          <a:xfrm>
            <a:off x="2590800" y="3810000"/>
            <a:ext cx="2667000" cy="0"/>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4584" name="TextBox 36"/>
          <p:cNvSpPr txBox="1">
            <a:spLocks noChangeArrowheads="1"/>
          </p:cNvSpPr>
          <p:nvPr/>
        </p:nvSpPr>
        <p:spPr bwMode="auto">
          <a:xfrm>
            <a:off x="914400" y="4800600"/>
            <a:ext cx="1752600" cy="738188"/>
          </a:xfrm>
          <a:prstGeom prst="rect">
            <a:avLst/>
          </a:prstGeom>
          <a:noFill/>
          <a:ln w="9525">
            <a:noFill/>
            <a:miter lim="800000"/>
            <a:headEnd/>
            <a:tailEnd/>
          </a:ln>
        </p:spPr>
        <p:txBody>
          <a:bodyPr>
            <a:spAutoFit/>
          </a:bodyPr>
          <a:lstStyle/>
          <a:p>
            <a:pPr algn="ctr"/>
            <a:r>
              <a:rPr lang="en-US" sz="1400" b="1">
                <a:latin typeface="Times New Roman" pitchFamily="18" charset="0"/>
                <a:cs typeface="Times New Roman" pitchFamily="18" charset="0"/>
              </a:rPr>
              <a:t>$23B </a:t>
            </a:r>
          </a:p>
          <a:p>
            <a:pPr algn="ctr"/>
            <a:r>
              <a:rPr lang="en-US" sz="1400" b="1">
                <a:latin typeface="Times New Roman" pitchFamily="18" charset="0"/>
                <a:cs typeface="Times New Roman" pitchFamily="18" charset="0"/>
              </a:rPr>
              <a:t>Accrued </a:t>
            </a:r>
          </a:p>
          <a:p>
            <a:pPr algn="ctr"/>
            <a:r>
              <a:rPr lang="en-US" sz="1400" b="1">
                <a:latin typeface="Times New Roman" pitchFamily="18" charset="0"/>
                <a:cs typeface="Times New Roman" pitchFamily="18" charset="0"/>
              </a:rPr>
              <a:t>Retirees</a:t>
            </a:r>
          </a:p>
        </p:txBody>
      </p:sp>
      <p:sp>
        <p:nvSpPr>
          <p:cNvPr id="24585" name="TextBox 37"/>
          <p:cNvSpPr txBox="1">
            <a:spLocks noChangeArrowheads="1"/>
          </p:cNvSpPr>
          <p:nvPr/>
        </p:nvSpPr>
        <p:spPr bwMode="auto">
          <a:xfrm>
            <a:off x="914400" y="3962400"/>
            <a:ext cx="1752600" cy="523875"/>
          </a:xfrm>
          <a:prstGeom prst="rect">
            <a:avLst/>
          </a:prstGeom>
          <a:noFill/>
          <a:ln w="9525">
            <a:noFill/>
            <a:miter lim="800000"/>
            <a:headEnd/>
            <a:tailEnd/>
          </a:ln>
        </p:spPr>
        <p:txBody>
          <a:bodyPr>
            <a:spAutoFit/>
          </a:bodyPr>
          <a:lstStyle/>
          <a:p>
            <a:pPr algn="ctr"/>
            <a:r>
              <a:rPr lang="en-US" sz="1400" b="1">
                <a:latin typeface="Times New Roman" pitchFamily="18" charset="0"/>
                <a:cs typeface="Times New Roman" pitchFamily="18" charset="0"/>
              </a:rPr>
              <a:t>$16B </a:t>
            </a:r>
          </a:p>
          <a:p>
            <a:pPr algn="ctr"/>
            <a:r>
              <a:rPr lang="en-US" sz="1400" b="1">
                <a:latin typeface="Times New Roman" pitchFamily="18" charset="0"/>
                <a:cs typeface="Times New Roman" pitchFamily="18" charset="0"/>
              </a:rPr>
              <a:t>Accrued by Actives</a:t>
            </a:r>
          </a:p>
        </p:txBody>
      </p:sp>
      <p:sp>
        <p:nvSpPr>
          <p:cNvPr id="24586" name="TextBox 38"/>
          <p:cNvSpPr txBox="1">
            <a:spLocks noChangeArrowheads="1"/>
          </p:cNvSpPr>
          <p:nvPr/>
        </p:nvSpPr>
        <p:spPr bwMode="auto">
          <a:xfrm>
            <a:off x="914400" y="2971800"/>
            <a:ext cx="1752600" cy="523875"/>
          </a:xfrm>
          <a:prstGeom prst="rect">
            <a:avLst/>
          </a:prstGeom>
          <a:noFill/>
          <a:ln w="9525">
            <a:noFill/>
            <a:miter lim="800000"/>
            <a:headEnd/>
            <a:tailEnd/>
          </a:ln>
        </p:spPr>
        <p:txBody>
          <a:bodyPr>
            <a:spAutoFit/>
          </a:bodyPr>
          <a:lstStyle/>
          <a:p>
            <a:pPr algn="ctr"/>
            <a:r>
              <a:rPr lang="en-US" sz="1400" b="1">
                <a:solidFill>
                  <a:schemeClr val="bg1"/>
                </a:solidFill>
                <a:latin typeface="Times New Roman" pitchFamily="18" charset="0"/>
                <a:cs typeface="Times New Roman" pitchFamily="18" charset="0"/>
              </a:rPr>
              <a:t>$22B </a:t>
            </a:r>
          </a:p>
          <a:p>
            <a:pPr algn="ctr"/>
            <a:r>
              <a:rPr lang="en-US" sz="1400" b="1">
                <a:solidFill>
                  <a:schemeClr val="bg1"/>
                </a:solidFill>
                <a:latin typeface="Times New Roman" pitchFamily="18" charset="0"/>
                <a:cs typeface="Times New Roman" pitchFamily="18" charset="0"/>
              </a:rPr>
              <a:t>Future Accruals</a:t>
            </a:r>
          </a:p>
        </p:txBody>
      </p:sp>
      <p:sp>
        <p:nvSpPr>
          <p:cNvPr id="24587" name="TextBox 40"/>
          <p:cNvSpPr txBox="1">
            <a:spLocks noChangeArrowheads="1"/>
          </p:cNvSpPr>
          <p:nvPr/>
        </p:nvSpPr>
        <p:spPr bwMode="auto">
          <a:xfrm>
            <a:off x="3200400" y="4876800"/>
            <a:ext cx="1752600" cy="738188"/>
          </a:xfrm>
          <a:prstGeom prst="rect">
            <a:avLst/>
          </a:prstGeom>
          <a:noFill/>
          <a:ln w="9525">
            <a:noFill/>
            <a:miter lim="800000"/>
            <a:headEnd/>
            <a:tailEnd/>
          </a:ln>
        </p:spPr>
        <p:txBody>
          <a:bodyPr>
            <a:spAutoFit/>
          </a:bodyPr>
          <a:lstStyle/>
          <a:p>
            <a:pPr algn="ctr"/>
            <a:r>
              <a:rPr lang="en-US" sz="1400" b="1">
                <a:solidFill>
                  <a:schemeClr val="bg1"/>
                </a:solidFill>
                <a:latin typeface="Times New Roman" pitchFamily="18" charset="0"/>
                <a:cs typeface="Times New Roman" pitchFamily="18" charset="0"/>
              </a:rPr>
              <a:t>$20B </a:t>
            </a:r>
          </a:p>
          <a:p>
            <a:pPr algn="ctr"/>
            <a:r>
              <a:rPr lang="en-US" sz="1400" b="1">
                <a:solidFill>
                  <a:schemeClr val="bg1"/>
                </a:solidFill>
                <a:latin typeface="Times New Roman" pitchFamily="18" charset="0"/>
                <a:cs typeface="Times New Roman" pitchFamily="18" charset="0"/>
              </a:rPr>
              <a:t>Market Value </a:t>
            </a:r>
          </a:p>
          <a:p>
            <a:pPr algn="ctr"/>
            <a:r>
              <a:rPr lang="en-US" sz="1400" b="1">
                <a:solidFill>
                  <a:schemeClr val="bg1"/>
                </a:solidFill>
                <a:latin typeface="Times New Roman" pitchFamily="18" charset="0"/>
                <a:cs typeface="Times New Roman" pitchFamily="18" charset="0"/>
              </a:rPr>
              <a:t>of Assets</a:t>
            </a:r>
          </a:p>
        </p:txBody>
      </p:sp>
      <p:sp>
        <p:nvSpPr>
          <p:cNvPr id="24588" name="TextBox 41"/>
          <p:cNvSpPr txBox="1">
            <a:spLocks noChangeArrowheads="1"/>
          </p:cNvSpPr>
          <p:nvPr/>
        </p:nvSpPr>
        <p:spPr bwMode="auto">
          <a:xfrm>
            <a:off x="1676400" y="1447800"/>
            <a:ext cx="2082800" cy="646113"/>
          </a:xfrm>
          <a:prstGeom prst="rect">
            <a:avLst/>
          </a:prstGeom>
          <a:solidFill>
            <a:schemeClr val="bg1"/>
          </a:solidFill>
          <a:ln w="9525">
            <a:noFill/>
            <a:miter lim="800000"/>
            <a:headEnd/>
            <a:tailEnd/>
          </a:ln>
        </p:spPr>
        <p:txBody>
          <a:bodyPr wrap="none">
            <a:spAutoFit/>
          </a:bodyPr>
          <a:lstStyle/>
          <a:p>
            <a:pPr algn="ctr"/>
            <a:r>
              <a:rPr lang="en-US" b="1">
                <a:solidFill>
                  <a:srgbClr val="0000CC"/>
                </a:solidFill>
              </a:rPr>
              <a:t>Funded Ratio </a:t>
            </a:r>
          </a:p>
          <a:p>
            <a:pPr algn="ctr"/>
            <a:r>
              <a:rPr lang="en-US" b="1">
                <a:solidFill>
                  <a:srgbClr val="0000CC"/>
                </a:solidFill>
              </a:rPr>
              <a:t>as of July 1, 2010</a:t>
            </a:r>
          </a:p>
        </p:txBody>
      </p:sp>
      <p:sp>
        <p:nvSpPr>
          <p:cNvPr id="24589" name="TextBox 42"/>
          <p:cNvSpPr txBox="1">
            <a:spLocks noChangeArrowheads="1"/>
          </p:cNvSpPr>
          <p:nvPr/>
        </p:nvSpPr>
        <p:spPr bwMode="auto">
          <a:xfrm>
            <a:off x="838200" y="6273800"/>
            <a:ext cx="6858000" cy="584200"/>
          </a:xfrm>
          <a:prstGeom prst="rect">
            <a:avLst/>
          </a:prstGeom>
          <a:noFill/>
          <a:ln w="9525">
            <a:noFill/>
            <a:miter lim="800000"/>
            <a:headEnd/>
            <a:tailEnd/>
          </a:ln>
        </p:spPr>
        <p:txBody>
          <a:bodyPr>
            <a:spAutoFit/>
          </a:bodyPr>
          <a:lstStyle/>
          <a:p>
            <a:r>
              <a:rPr lang="en-US" sz="1600">
                <a:latin typeface="Times New Roman" pitchFamily="18" charset="0"/>
                <a:cs typeface="Times New Roman" pitchFamily="18" charset="0"/>
              </a:rPr>
              <a:t>Note:  The liabilities and costs are based on GRS’s recommended assumptions, which includes a 7.50% investment return.  Assumes a 1% guarantee COLA.</a:t>
            </a:r>
          </a:p>
        </p:txBody>
      </p:sp>
      <p:sp>
        <p:nvSpPr>
          <p:cNvPr id="24590" name="TextBox 43"/>
          <p:cNvSpPr txBox="1">
            <a:spLocks noChangeArrowheads="1"/>
          </p:cNvSpPr>
          <p:nvPr/>
        </p:nvSpPr>
        <p:spPr bwMode="auto">
          <a:xfrm>
            <a:off x="2743200" y="2362200"/>
            <a:ext cx="2819400" cy="1200329"/>
          </a:xfrm>
          <a:prstGeom prst="rect">
            <a:avLst/>
          </a:prstGeom>
          <a:solidFill>
            <a:schemeClr val="bg1"/>
          </a:solidFill>
          <a:ln w="9525">
            <a:noFill/>
            <a:miter lim="800000"/>
            <a:headEnd/>
            <a:tailEnd/>
          </a:ln>
        </p:spPr>
        <p:txBody>
          <a:bodyPr wrap="square">
            <a:spAutoFit/>
          </a:bodyPr>
          <a:lstStyle/>
          <a:p>
            <a:r>
              <a:rPr lang="en-US" dirty="0" smtClean="0">
                <a:solidFill>
                  <a:srgbClr val="FF0000"/>
                </a:solidFill>
              </a:rPr>
              <a:t>Current assets </a:t>
            </a:r>
            <a:r>
              <a:rPr lang="en-US" dirty="0">
                <a:solidFill>
                  <a:srgbClr val="FF0000"/>
                </a:solidFill>
              </a:rPr>
              <a:t>are not sufficient to cover the liability attributable to </a:t>
            </a:r>
            <a:r>
              <a:rPr lang="en-US" dirty="0" smtClean="0">
                <a:solidFill>
                  <a:srgbClr val="FF0000"/>
                </a:solidFill>
              </a:rPr>
              <a:t>current retired members</a:t>
            </a:r>
            <a:endParaRPr lang="en-US" dirty="0">
              <a:solidFill>
                <a:srgbClr val="FF0000"/>
              </a:solidFill>
            </a:endParaRPr>
          </a:p>
        </p:txBody>
      </p:sp>
      <p:sp>
        <p:nvSpPr>
          <p:cNvPr id="24591" name="TextBox 44"/>
          <p:cNvSpPr txBox="1">
            <a:spLocks noChangeArrowheads="1"/>
          </p:cNvSpPr>
          <p:nvPr/>
        </p:nvSpPr>
        <p:spPr bwMode="auto">
          <a:xfrm>
            <a:off x="5149850" y="1447800"/>
            <a:ext cx="3994150" cy="646113"/>
          </a:xfrm>
          <a:prstGeom prst="rect">
            <a:avLst/>
          </a:prstGeom>
          <a:solidFill>
            <a:schemeClr val="bg1"/>
          </a:solidFill>
          <a:ln w="9525">
            <a:noFill/>
            <a:miter lim="800000"/>
            <a:headEnd/>
            <a:tailEnd/>
          </a:ln>
        </p:spPr>
        <p:txBody>
          <a:bodyPr wrap="none">
            <a:spAutoFit/>
          </a:bodyPr>
          <a:lstStyle/>
          <a:p>
            <a:r>
              <a:rPr lang="en-US" b="1">
                <a:solidFill>
                  <a:srgbClr val="0000CC"/>
                </a:solidFill>
              </a:rPr>
              <a:t>30-Year Contribution Requirement </a:t>
            </a:r>
          </a:p>
          <a:p>
            <a:pPr algn="ctr"/>
            <a:r>
              <a:rPr lang="en-US" b="1">
                <a:solidFill>
                  <a:srgbClr val="0000CC"/>
                </a:solidFill>
              </a:rPr>
              <a:t>on a Market Value Basis</a:t>
            </a:r>
          </a:p>
        </p:txBody>
      </p:sp>
      <p:pic>
        <p:nvPicPr>
          <p:cNvPr id="1026" name="Picture 2"/>
          <p:cNvPicPr>
            <a:picLocks noChangeAspect="1" noChangeArrowheads="1"/>
          </p:cNvPicPr>
          <p:nvPr/>
        </p:nvPicPr>
        <p:blipFill>
          <a:blip r:embed="rId4" cstate="print"/>
          <a:srcRect/>
          <a:stretch>
            <a:fillRect/>
          </a:stretch>
        </p:blipFill>
        <p:spPr bwMode="auto">
          <a:xfrm>
            <a:off x="6172200" y="2133600"/>
            <a:ext cx="1867711" cy="12192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371600" y="274638"/>
            <a:ext cx="7467600" cy="1143000"/>
          </a:xfrm>
        </p:spPr>
        <p:txBody>
          <a:bodyPr/>
          <a:lstStyle/>
          <a:p>
            <a:pPr eaLnBrk="1" hangingPunct="1"/>
            <a:r>
              <a:rPr lang="en-US" smtClean="0"/>
              <a:t>Cost of Providing Benefits –</a:t>
            </a:r>
            <a:br>
              <a:rPr lang="en-US" smtClean="0"/>
            </a:br>
            <a:r>
              <a:rPr lang="en-US" smtClean="0"/>
              <a:t>Total Normal Cost </a:t>
            </a:r>
            <a:endParaRPr lang="en-US" sz="2400" smtClean="0"/>
          </a:p>
        </p:txBody>
      </p:sp>
      <p:sp>
        <p:nvSpPr>
          <p:cNvPr id="4" name="Slide Number Placeholder 3"/>
          <p:cNvSpPr>
            <a:spLocks noGrp="1"/>
          </p:cNvSpPr>
          <p:nvPr>
            <p:ph type="sldNum" sz="quarter" idx="10"/>
          </p:nvPr>
        </p:nvSpPr>
        <p:spPr/>
        <p:txBody>
          <a:bodyPr/>
          <a:lstStyle/>
          <a:p>
            <a:pPr>
              <a:defRPr/>
            </a:pPr>
            <a:fld id="{1360ED9B-EF26-49D1-8579-69BB34130E08}" type="slidenum">
              <a:rPr lang="en-US" smtClean="0"/>
              <a:pPr>
                <a:defRPr/>
              </a:pPr>
              <a:t>5</a:t>
            </a:fld>
            <a:endParaRPr lang="en-US" dirty="0"/>
          </a:p>
        </p:txBody>
      </p:sp>
      <p:sp>
        <p:nvSpPr>
          <p:cNvPr id="26627" name="TextBox 6"/>
          <p:cNvSpPr txBox="1">
            <a:spLocks noChangeArrowheads="1"/>
          </p:cNvSpPr>
          <p:nvPr/>
        </p:nvSpPr>
        <p:spPr bwMode="auto">
          <a:xfrm>
            <a:off x="990600" y="6197600"/>
            <a:ext cx="6858000" cy="584200"/>
          </a:xfrm>
          <a:prstGeom prst="rect">
            <a:avLst/>
          </a:prstGeom>
          <a:noFill/>
          <a:ln w="9525">
            <a:noFill/>
            <a:miter lim="800000"/>
            <a:headEnd/>
            <a:tailEnd/>
          </a:ln>
        </p:spPr>
        <p:txBody>
          <a:bodyPr>
            <a:spAutoFit/>
          </a:bodyPr>
          <a:lstStyle/>
          <a:p>
            <a:r>
              <a:rPr lang="en-US" sz="1600">
                <a:latin typeface="Times New Roman" pitchFamily="18" charset="0"/>
                <a:cs typeface="Times New Roman" pitchFamily="18" charset="0"/>
              </a:rPr>
              <a:t>Note:  The total normal cost rate is for SCRS determined using GRS’s recommended assumptions, which includes a 7.50% investment return.</a:t>
            </a:r>
          </a:p>
        </p:txBody>
      </p:sp>
      <p:sp>
        <p:nvSpPr>
          <p:cNvPr id="26628" name="TextBox 9"/>
          <p:cNvSpPr txBox="1">
            <a:spLocks noChangeArrowheads="1"/>
          </p:cNvSpPr>
          <p:nvPr/>
        </p:nvSpPr>
        <p:spPr bwMode="auto">
          <a:xfrm>
            <a:off x="0" y="1519238"/>
            <a:ext cx="9144000" cy="461962"/>
          </a:xfrm>
          <a:prstGeom prst="rect">
            <a:avLst/>
          </a:prstGeom>
          <a:noFill/>
          <a:ln w="9525">
            <a:noFill/>
            <a:miter lim="800000"/>
            <a:headEnd/>
            <a:tailEnd/>
          </a:ln>
        </p:spPr>
        <p:txBody>
          <a:bodyPr>
            <a:spAutoFit/>
          </a:bodyPr>
          <a:lstStyle/>
          <a:p>
            <a:pPr algn="ctr"/>
            <a:r>
              <a:rPr lang="en-US" sz="2400" b="1">
                <a:solidFill>
                  <a:srgbClr val="0000CC"/>
                </a:solidFill>
                <a:latin typeface="Times New Roman" pitchFamily="18" charset="0"/>
                <a:cs typeface="Times New Roman" pitchFamily="18" charset="0"/>
              </a:rPr>
              <a:t>It Costs 10.77% of Pay to Appropriately Fund Benefits</a:t>
            </a:r>
          </a:p>
        </p:txBody>
      </p:sp>
      <p:sp>
        <p:nvSpPr>
          <p:cNvPr id="26629" name="TextBox 10"/>
          <p:cNvSpPr txBox="1">
            <a:spLocks noChangeArrowheads="1"/>
          </p:cNvSpPr>
          <p:nvPr/>
        </p:nvSpPr>
        <p:spPr bwMode="auto">
          <a:xfrm>
            <a:off x="228600" y="2743200"/>
            <a:ext cx="1828800" cy="1200150"/>
          </a:xfrm>
          <a:prstGeom prst="rect">
            <a:avLst/>
          </a:prstGeom>
          <a:noFill/>
          <a:ln w="9525">
            <a:noFill/>
            <a:miter lim="800000"/>
            <a:headEnd/>
            <a:tailEnd/>
          </a:ln>
        </p:spPr>
        <p:txBody>
          <a:bodyPr>
            <a:spAutoFit/>
          </a:bodyPr>
          <a:lstStyle/>
          <a:p>
            <a:r>
              <a:rPr lang="en-US">
                <a:solidFill>
                  <a:srgbClr val="FF0000"/>
                </a:solidFill>
              </a:rPr>
              <a:t>Members contributions fund over 50% of the benefit</a:t>
            </a:r>
          </a:p>
        </p:txBody>
      </p:sp>
      <p:pic>
        <p:nvPicPr>
          <p:cNvPr id="26630" name="Picture 2"/>
          <p:cNvPicPr>
            <a:picLocks noChangeAspect="1" noChangeArrowheads="1"/>
          </p:cNvPicPr>
          <p:nvPr/>
        </p:nvPicPr>
        <p:blipFill>
          <a:blip r:embed="rId2" cstate="print"/>
          <a:srcRect/>
          <a:stretch>
            <a:fillRect/>
          </a:stretch>
        </p:blipFill>
        <p:spPr bwMode="auto">
          <a:xfrm>
            <a:off x="1905000" y="1981200"/>
            <a:ext cx="6438900" cy="4191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371600" y="274638"/>
            <a:ext cx="7467600" cy="1143000"/>
          </a:xfrm>
        </p:spPr>
        <p:txBody>
          <a:bodyPr/>
          <a:lstStyle/>
          <a:p>
            <a:pPr eaLnBrk="1" hangingPunct="1"/>
            <a:r>
              <a:rPr lang="en-US" smtClean="0"/>
              <a:t>Cost of Providing Benefits –</a:t>
            </a:r>
            <a:br>
              <a:rPr lang="en-US" smtClean="0"/>
            </a:br>
            <a:r>
              <a:rPr lang="en-US" smtClean="0"/>
              <a:t>An Alternative View </a:t>
            </a:r>
            <a:endParaRPr lang="en-US" sz="2400" smtClean="0"/>
          </a:p>
        </p:txBody>
      </p:sp>
      <p:sp>
        <p:nvSpPr>
          <p:cNvPr id="4" name="Slide Number Placeholder 3"/>
          <p:cNvSpPr>
            <a:spLocks noGrp="1"/>
          </p:cNvSpPr>
          <p:nvPr>
            <p:ph type="sldNum" sz="quarter" idx="10"/>
          </p:nvPr>
        </p:nvSpPr>
        <p:spPr/>
        <p:txBody>
          <a:bodyPr/>
          <a:lstStyle/>
          <a:p>
            <a:pPr>
              <a:defRPr/>
            </a:pPr>
            <a:fld id="{289C9F92-6A4D-4D6C-9B48-348293011BC4}" type="slidenum">
              <a:rPr lang="en-US" smtClean="0"/>
              <a:pPr>
                <a:defRPr/>
              </a:pPr>
              <a:t>6</a:t>
            </a:fld>
            <a:endParaRPr lang="en-US" dirty="0"/>
          </a:p>
        </p:txBody>
      </p:sp>
      <p:sp>
        <p:nvSpPr>
          <p:cNvPr id="27651" name="TextBox 9"/>
          <p:cNvSpPr txBox="1">
            <a:spLocks noChangeArrowheads="1"/>
          </p:cNvSpPr>
          <p:nvPr/>
        </p:nvSpPr>
        <p:spPr bwMode="auto">
          <a:xfrm>
            <a:off x="0" y="1447800"/>
            <a:ext cx="9144000" cy="830263"/>
          </a:xfrm>
          <a:prstGeom prst="rect">
            <a:avLst/>
          </a:prstGeom>
          <a:noFill/>
          <a:ln w="9525">
            <a:noFill/>
            <a:miter lim="800000"/>
            <a:headEnd/>
            <a:tailEnd/>
          </a:ln>
        </p:spPr>
        <p:txBody>
          <a:bodyPr>
            <a:spAutoFit/>
          </a:bodyPr>
          <a:lstStyle/>
          <a:p>
            <a:pPr algn="ctr"/>
            <a:r>
              <a:rPr lang="en-US" sz="2400" b="1">
                <a:solidFill>
                  <a:srgbClr val="0000CC"/>
                </a:solidFill>
                <a:latin typeface="Times New Roman" pitchFamily="18" charset="0"/>
                <a:cs typeface="Times New Roman" pitchFamily="18" charset="0"/>
              </a:rPr>
              <a:t>Source of Funds to Pay Benefits for a Member </a:t>
            </a:r>
          </a:p>
          <a:p>
            <a:pPr algn="ctr"/>
            <a:r>
              <a:rPr lang="en-US" sz="2400" b="1">
                <a:solidFill>
                  <a:srgbClr val="0000CC"/>
                </a:solidFill>
                <a:latin typeface="Times New Roman" pitchFamily="18" charset="0"/>
                <a:cs typeface="Times New Roman" pitchFamily="18" charset="0"/>
              </a:rPr>
              <a:t>Retiring at age 63 with a $3,600 Monthly Benefit</a:t>
            </a:r>
          </a:p>
        </p:txBody>
      </p:sp>
      <p:pic>
        <p:nvPicPr>
          <p:cNvPr id="27652" name="Picture 2"/>
          <p:cNvPicPr>
            <a:picLocks noChangeAspect="1" noChangeArrowheads="1"/>
          </p:cNvPicPr>
          <p:nvPr/>
        </p:nvPicPr>
        <p:blipFill>
          <a:blip r:embed="rId2" cstate="print"/>
          <a:srcRect/>
          <a:stretch>
            <a:fillRect/>
          </a:stretch>
        </p:blipFill>
        <p:spPr bwMode="auto">
          <a:xfrm>
            <a:off x="2438400" y="2362200"/>
            <a:ext cx="6324600" cy="4116388"/>
          </a:xfrm>
          <a:prstGeom prst="rect">
            <a:avLst/>
          </a:prstGeom>
          <a:noFill/>
          <a:ln w="9525">
            <a:noFill/>
            <a:miter lim="800000"/>
            <a:headEnd/>
            <a:tailEnd/>
          </a:ln>
        </p:spPr>
      </p:pic>
      <p:sp>
        <p:nvSpPr>
          <p:cNvPr id="27653" name="TextBox 7"/>
          <p:cNvSpPr txBox="1">
            <a:spLocks noChangeArrowheads="1"/>
          </p:cNvSpPr>
          <p:nvPr/>
        </p:nvSpPr>
        <p:spPr bwMode="auto">
          <a:xfrm>
            <a:off x="228600" y="2817813"/>
            <a:ext cx="2133600" cy="1477962"/>
          </a:xfrm>
          <a:prstGeom prst="rect">
            <a:avLst/>
          </a:prstGeom>
          <a:noFill/>
          <a:ln w="9525">
            <a:noFill/>
            <a:miter lim="800000"/>
            <a:headEnd/>
            <a:tailEnd/>
          </a:ln>
        </p:spPr>
        <p:txBody>
          <a:bodyPr>
            <a:spAutoFit/>
          </a:bodyPr>
          <a:lstStyle/>
          <a:p>
            <a:r>
              <a:rPr lang="en-US">
                <a:solidFill>
                  <a:srgbClr val="FF0000"/>
                </a:solidFill>
              </a:rPr>
              <a:t>Over 80% of the benefit payments are financed by investment earnings.</a:t>
            </a:r>
          </a:p>
        </p:txBody>
      </p:sp>
      <p:sp>
        <p:nvSpPr>
          <p:cNvPr id="27654" name="TextBox 8"/>
          <p:cNvSpPr txBox="1">
            <a:spLocks noChangeArrowheads="1"/>
          </p:cNvSpPr>
          <p:nvPr/>
        </p:nvSpPr>
        <p:spPr bwMode="auto">
          <a:xfrm>
            <a:off x="838200" y="6324600"/>
            <a:ext cx="7086600" cy="523875"/>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Example for a member retiring at age 63 with 28 years of service.  The projected monthly benefit is funded as a level percentage of pay over the member’s career.</a:t>
            </a:r>
          </a:p>
        </p:txBody>
      </p:sp>
      <p:sp>
        <p:nvSpPr>
          <p:cNvPr id="27655" name="TextBox 10"/>
          <p:cNvSpPr txBox="1">
            <a:spLocks noChangeArrowheads="1"/>
          </p:cNvSpPr>
          <p:nvPr/>
        </p:nvSpPr>
        <p:spPr bwMode="auto">
          <a:xfrm>
            <a:off x="838200" y="5943600"/>
            <a:ext cx="1371600" cy="307975"/>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 in thousands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371600" y="274638"/>
            <a:ext cx="7467600" cy="1143000"/>
          </a:xfrm>
        </p:spPr>
        <p:txBody>
          <a:bodyPr/>
          <a:lstStyle/>
          <a:p>
            <a:pPr eaLnBrk="1" hangingPunct="1"/>
            <a:r>
              <a:rPr lang="en-US" smtClean="0"/>
              <a:t>Cost of Providing Benefits –</a:t>
            </a:r>
            <a:br>
              <a:rPr lang="en-US" smtClean="0"/>
            </a:br>
            <a:r>
              <a:rPr lang="en-US" smtClean="0"/>
              <a:t>An Alternative View (cont’d) </a:t>
            </a:r>
            <a:endParaRPr lang="en-US" sz="2400" smtClean="0"/>
          </a:p>
        </p:txBody>
      </p:sp>
      <p:sp>
        <p:nvSpPr>
          <p:cNvPr id="4" name="Slide Number Placeholder 3"/>
          <p:cNvSpPr>
            <a:spLocks noGrp="1"/>
          </p:cNvSpPr>
          <p:nvPr>
            <p:ph type="sldNum" sz="quarter" idx="10"/>
          </p:nvPr>
        </p:nvSpPr>
        <p:spPr/>
        <p:txBody>
          <a:bodyPr/>
          <a:lstStyle/>
          <a:p>
            <a:pPr>
              <a:defRPr/>
            </a:pPr>
            <a:fld id="{E5201D95-222F-4064-BCD4-80A6968FF406}" type="slidenum">
              <a:rPr lang="en-US" smtClean="0"/>
              <a:pPr>
                <a:defRPr/>
              </a:pPr>
              <a:t>7</a:t>
            </a:fld>
            <a:endParaRPr lang="en-US" dirty="0"/>
          </a:p>
        </p:txBody>
      </p:sp>
      <p:sp>
        <p:nvSpPr>
          <p:cNvPr id="28675" name="TextBox 9"/>
          <p:cNvSpPr txBox="1">
            <a:spLocks noChangeArrowheads="1"/>
          </p:cNvSpPr>
          <p:nvPr/>
        </p:nvSpPr>
        <p:spPr bwMode="auto">
          <a:xfrm>
            <a:off x="0" y="1519238"/>
            <a:ext cx="9144000" cy="831850"/>
          </a:xfrm>
          <a:prstGeom prst="rect">
            <a:avLst/>
          </a:prstGeom>
          <a:noFill/>
          <a:ln w="9525">
            <a:noFill/>
            <a:miter lim="800000"/>
            <a:headEnd/>
            <a:tailEnd/>
          </a:ln>
        </p:spPr>
        <p:txBody>
          <a:bodyPr>
            <a:spAutoFit/>
          </a:bodyPr>
          <a:lstStyle/>
          <a:p>
            <a:pPr algn="ctr"/>
            <a:r>
              <a:rPr lang="en-US" sz="2400" b="1">
                <a:solidFill>
                  <a:srgbClr val="0000CC"/>
                </a:solidFill>
                <a:latin typeface="Times New Roman" pitchFamily="18" charset="0"/>
                <a:cs typeface="Times New Roman" pitchFamily="18" charset="0"/>
              </a:rPr>
              <a:t>Illustration </a:t>
            </a:r>
          </a:p>
          <a:p>
            <a:pPr algn="ctr"/>
            <a:r>
              <a:rPr lang="en-US" sz="2400" b="1">
                <a:solidFill>
                  <a:srgbClr val="0000CC"/>
                </a:solidFill>
                <a:latin typeface="Times New Roman" pitchFamily="18" charset="0"/>
                <a:cs typeface="Times New Roman" pitchFamily="18" charset="0"/>
              </a:rPr>
              <a:t>Impact if the Fund only Earns 6.0% on Investments</a:t>
            </a:r>
          </a:p>
        </p:txBody>
      </p:sp>
      <p:sp>
        <p:nvSpPr>
          <p:cNvPr id="28676" name="TextBox 7"/>
          <p:cNvSpPr txBox="1">
            <a:spLocks noChangeArrowheads="1"/>
          </p:cNvSpPr>
          <p:nvPr/>
        </p:nvSpPr>
        <p:spPr bwMode="auto">
          <a:xfrm>
            <a:off x="76200" y="3143250"/>
            <a:ext cx="2362200" cy="1200150"/>
          </a:xfrm>
          <a:prstGeom prst="rect">
            <a:avLst/>
          </a:prstGeom>
          <a:noFill/>
          <a:ln w="9525">
            <a:noFill/>
            <a:miter lim="800000"/>
            <a:headEnd/>
            <a:tailEnd/>
          </a:ln>
        </p:spPr>
        <p:txBody>
          <a:bodyPr>
            <a:spAutoFit/>
          </a:bodyPr>
          <a:lstStyle/>
          <a:p>
            <a:r>
              <a:rPr lang="en-US">
                <a:solidFill>
                  <a:srgbClr val="FF0000"/>
                </a:solidFill>
              </a:rPr>
              <a:t>Employers assume all the risk and must fund investment  shortfalls.</a:t>
            </a:r>
          </a:p>
        </p:txBody>
      </p:sp>
      <p:sp>
        <p:nvSpPr>
          <p:cNvPr id="28677" name="TextBox 8"/>
          <p:cNvSpPr txBox="1">
            <a:spLocks noChangeArrowheads="1"/>
          </p:cNvSpPr>
          <p:nvPr/>
        </p:nvSpPr>
        <p:spPr bwMode="auto">
          <a:xfrm>
            <a:off x="838200" y="6324600"/>
            <a:ext cx="7086600" cy="523875"/>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Example for a member retiring at age 63 with 28 years of service.  Investment losses are assumed to be orderly funded over the employee’s lifetime.</a:t>
            </a:r>
          </a:p>
        </p:txBody>
      </p:sp>
      <p:sp>
        <p:nvSpPr>
          <p:cNvPr id="28678" name="TextBox 10"/>
          <p:cNvSpPr txBox="1">
            <a:spLocks noChangeArrowheads="1"/>
          </p:cNvSpPr>
          <p:nvPr/>
        </p:nvSpPr>
        <p:spPr bwMode="auto">
          <a:xfrm>
            <a:off x="838200" y="5943600"/>
            <a:ext cx="1371600" cy="307975"/>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 in thousands</a:t>
            </a:r>
          </a:p>
        </p:txBody>
      </p:sp>
      <p:pic>
        <p:nvPicPr>
          <p:cNvPr id="28679" name="Picture 2"/>
          <p:cNvPicPr>
            <a:picLocks noChangeAspect="1" noChangeArrowheads="1"/>
          </p:cNvPicPr>
          <p:nvPr/>
        </p:nvPicPr>
        <p:blipFill>
          <a:blip r:embed="rId2" cstate="print"/>
          <a:srcRect/>
          <a:stretch>
            <a:fillRect/>
          </a:stretch>
        </p:blipFill>
        <p:spPr bwMode="auto">
          <a:xfrm>
            <a:off x="2514600" y="2447925"/>
            <a:ext cx="6172200" cy="4029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7AE65EE-A068-4C3B-AD52-0E161F8A3AC8}" type="slidenum">
              <a:rPr lang="en-US"/>
              <a:pPr>
                <a:defRPr/>
              </a:pPr>
              <a:t>8</a:t>
            </a:fld>
            <a:endParaRPr lang="en-US" dirty="0"/>
          </a:p>
        </p:txBody>
      </p:sp>
      <p:sp>
        <p:nvSpPr>
          <p:cNvPr id="29698" name="Rectangle 3"/>
          <p:cNvSpPr>
            <a:spLocks noGrp="1" noChangeArrowheads="1"/>
          </p:cNvSpPr>
          <p:nvPr>
            <p:ph type="body" idx="1"/>
          </p:nvPr>
        </p:nvSpPr>
        <p:spPr>
          <a:xfrm>
            <a:off x="457200" y="1676400"/>
            <a:ext cx="8534400" cy="4572000"/>
          </a:xfrm>
        </p:spPr>
        <p:txBody>
          <a:bodyPr/>
          <a:lstStyle/>
          <a:p>
            <a:pPr marL="457200" indent="-457200" eaLnBrk="1" hangingPunct="1">
              <a:spcBef>
                <a:spcPct val="0"/>
              </a:spcBef>
            </a:pPr>
            <a:r>
              <a:rPr lang="en-US" sz="2800" smtClean="0"/>
              <a:t>Provide an adequate level of benefits so members may retire at an appropriate age</a:t>
            </a:r>
          </a:p>
          <a:p>
            <a:pPr marL="457200" indent="-457200" eaLnBrk="1" hangingPunct="1">
              <a:spcBef>
                <a:spcPct val="0"/>
              </a:spcBef>
            </a:pPr>
            <a:r>
              <a:rPr lang="en-US" sz="2800" smtClean="0"/>
              <a:t>Costs are appropriately shared by the employer and member</a:t>
            </a:r>
          </a:p>
          <a:p>
            <a:pPr marL="457200" indent="-457200" eaLnBrk="1" hangingPunct="1">
              <a:spcBef>
                <a:spcPct val="0"/>
              </a:spcBef>
            </a:pPr>
            <a:r>
              <a:rPr lang="en-US" sz="2800" smtClean="0"/>
              <a:t>Risks are appropriately shared between the employer and member</a:t>
            </a:r>
          </a:p>
          <a:p>
            <a:pPr marL="457200" indent="-457200" eaLnBrk="1" hangingPunct="1">
              <a:spcBef>
                <a:spcPct val="0"/>
              </a:spcBef>
            </a:pPr>
            <a:r>
              <a:rPr lang="en-US" sz="2800" smtClean="0"/>
              <a:t>Self-correcting mechanisms can substantially increase the plan’s ability to withstand adverse experience</a:t>
            </a:r>
          </a:p>
          <a:p>
            <a:pPr marL="457200" indent="-457200" eaLnBrk="1" hangingPunct="1">
              <a:spcBef>
                <a:spcPct val="0"/>
              </a:spcBef>
              <a:buFont typeface="Wingdings 2" pitchFamily="18" charset="2"/>
              <a:buNone/>
            </a:pPr>
            <a:endParaRPr lang="en-US" sz="2800" smtClean="0"/>
          </a:p>
          <a:p>
            <a:pPr marL="457200" indent="-457200" eaLnBrk="1" hangingPunct="1">
              <a:buFont typeface="Wingdings 2" pitchFamily="18" charset="2"/>
              <a:buNone/>
            </a:pPr>
            <a:endParaRPr lang="en-US" smtClean="0"/>
          </a:p>
        </p:txBody>
      </p:sp>
      <p:sp>
        <p:nvSpPr>
          <p:cNvPr id="29699" name="Rectangle 2"/>
          <p:cNvSpPr>
            <a:spLocks noGrp="1" noChangeArrowheads="1"/>
          </p:cNvSpPr>
          <p:nvPr>
            <p:ph type="title"/>
          </p:nvPr>
        </p:nvSpPr>
        <p:spPr/>
        <p:txBody>
          <a:bodyPr/>
          <a:lstStyle/>
          <a:p>
            <a:pPr eaLnBrk="1" hangingPunct="1"/>
            <a:r>
              <a:rPr lang="en-US" smtClean="0"/>
              <a:t>Suggested Guiding Principals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DA95ADE-E78F-40D8-B8F8-2C47E6E32467}" type="slidenum">
              <a:rPr lang="en-US"/>
              <a:pPr>
                <a:defRPr/>
              </a:pPr>
              <a:t>9</a:t>
            </a:fld>
            <a:endParaRPr lang="en-US" dirty="0"/>
          </a:p>
        </p:txBody>
      </p:sp>
      <p:sp>
        <p:nvSpPr>
          <p:cNvPr id="31746" name="Rectangle 3"/>
          <p:cNvSpPr>
            <a:spLocks noGrp="1" noChangeArrowheads="1"/>
          </p:cNvSpPr>
          <p:nvPr>
            <p:ph type="body" idx="1"/>
          </p:nvPr>
        </p:nvSpPr>
        <p:spPr>
          <a:xfrm>
            <a:off x="457200" y="1676400"/>
            <a:ext cx="8534400" cy="4572000"/>
          </a:xfrm>
        </p:spPr>
        <p:txBody>
          <a:bodyPr/>
          <a:lstStyle/>
          <a:p>
            <a:pPr marL="457200" indent="-457200" eaLnBrk="1" hangingPunct="1">
              <a:spcBef>
                <a:spcPct val="0"/>
              </a:spcBef>
            </a:pPr>
            <a:r>
              <a:rPr lang="en-US" sz="2800" dirty="0" smtClean="0"/>
              <a:t>Provide an adequate level of benefits so members my retire at an appropriate age</a:t>
            </a:r>
          </a:p>
          <a:p>
            <a:pPr marL="457200" indent="-457200" eaLnBrk="1" hangingPunct="1">
              <a:spcBef>
                <a:spcPct val="0"/>
              </a:spcBef>
            </a:pPr>
            <a:r>
              <a:rPr lang="en-US" sz="2800" dirty="0" smtClean="0"/>
              <a:t>Financial planners often recommend a replacement ratio of 70% to 90% of preretirement income</a:t>
            </a:r>
            <a:endParaRPr lang="en-US" sz="2800" baseline="30000" dirty="0" smtClean="0"/>
          </a:p>
          <a:p>
            <a:pPr marL="857250" lvl="1" indent="-457200" eaLnBrk="1" hangingPunct="1">
              <a:spcBef>
                <a:spcPct val="0"/>
              </a:spcBef>
            </a:pPr>
            <a:r>
              <a:rPr lang="en-US" sz="2400" dirty="0" smtClean="0"/>
              <a:t>Ratio could vary depending on family needs</a:t>
            </a:r>
          </a:p>
          <a:p>
            <a:pPr marL="457200" indent="-457200" eaLnBrk="1" hangingPunct="1">
              <a:spcBef>
                <a:spcPct val="0"/>
              </a:spcBef>
            </a:pPr>
            <a:r>
              <a:rPr lang="en-US" sz="2800" dirty="0" smtClean="0"/>
              <a:t>Members retiring after 28 years receive approximately 80% to 90% in preretirement income (without reflecting personal savings)</a:t>
            </a:r>
          </a:p>
          <a:p>
            <a:pPr marL="857250" lvl="1" indent="-457200" eaLnBrk="1" hangingPunct="1">
              <a:spcBef>
                <a:spcPct val="0"/>
              </a:spcBef>
            </a:pPr>
            <a:r>
              <a:rPr lang="en-US" sz="2400" dirty="0" smtClean="0"/>
              <a:t>50% from SCRS</a:t>
            </a:r>
          </a:p>
          <a:p>
            <a:pPr marL="857250" lvl="1" indent="-457200" eaLnBrk="1" hangingPunct="1">
              <a:spcBef>
                <a:spcPct val="0"/>
              </a:spcBef>
            </a:pPr>
            <a:r>
              <a:rPr lang="en-US" sz="2400" dirty="0" smtClean="0"/>
              <a:t>30% to 40% from Social Security</a:t>
            </a:r>
          </a:p>
          <a:p>
            <a:pPr marL="457200" indent="-457200" eaLnBrk="1" hangingPunct="1">
              <a:spcBef>
                <a:spcPct val="0"/>
              </a:spcBef>
              <a:buFont typeface="Wingdings 2" pitchFamily="18" charset="2"/>
              <a:buNone/>
            </a:pPr>
            <a:endParaRPr lang="en-US" sz="2800" dirty="0" smtClean="0"/>
          </a:p>
        </p:txBody>
      </p:sp>
      <p:sp>
        <p:nvSpPr>
          <p:cNvPr id="31747" name="Rectangle 2"/>
          <p:cNvSpPr>
            <a:spLocks noGrp="1" noChangeArrowheads="1"/>
          </p:cNvSpPr>
          <p:nvPr>
            <p:ph type="title"/>
          </p:nvPr>
        </p:nvSpPr>
        <p:spPr/>
        <p:txBody>
          <a:bodyPr/>
          <a:lstStyle/>
          <a:p>
            <a:pPr eaLnBrk="1" hangingPunct="1"/>
            <a:r>
              <a:rPr lang="en-US" smtClean="0"/>
              <a:t>Benefit Adequacy</a:t>
            </a:r>
          </a:p>
        </p:txBody>
      </p:sp>
    </p:spTree>
  </p:cSld>
  <p:clrMapOvr>
    <a:masterClrMapping/>
  </p:clrMapOvr>
</p:sld>
</file>

<file path=ppt/theme/theme1.xml><?xml version="1.0" encoding="utf-8"?>
<a:theme xmlns:a="http://schemas.openxmlformats.org/drawingml/2006/main" name="GRS 2011 PP Template">
  <a:themeElements>
    <a:clrScheme name="Custom 1">
      <a:dk1>
        <a:srgbClr val="000000"/>
      </a:dk1>
      <a:lt1>
        <a:srgbClr val="FFFFFF"/>
      </a:lt1>
      <a:dk2>
        <a:srgbClr val="000000"/>
      </a:dk2>
      <a:lt2>
        <a:srgbClr val="808080"/>
      </a:lt2>
      <a:accent1>
        <a:srgbClr val="BBE0E3"/>
      </a:accent1>
      <a:accent2>
        <a:srgbClr val="333399"/>
      </a:accent2>
      <a:accent3>
        <a:srgbClr val="729900"/>
      </a:accent3>
      <a:accent4>
        <a:srgbClr val="3C8C92"/>
      </a:accent4>
      <a:accent5>
        <a:srgbClr val="A3A3E0"/>
      </a:accent5>
      <a:accent6>
        <a:srgbClr val="2D2D8A"/>
      </a:accent6>
      <a:hlink>
        <a:srgbClr val="009999"/>
      </a:hlink>
      <a:folHlink>
        <a:srgbClr val="99CC00"/>
      </a:folHlink>
    </a:clrScheme>
    <a:fontScheme name="GRS 2008 PP 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RS 2008 PP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S 2008 PP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S 2008 PP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S 2008 PP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S 2008 PP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S 2008 PP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S 2008 PP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S 2008 PP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S 2008 PP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S 2008 PP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S 2008 PP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S 2008 PP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GRS 2011 PP Template</Template>
  <TotalTime>2923</TotalTime>
  <Words>2628</Words>
  <Application>Microsoft Office PowerPoint</Application>
  <PresentationFormat>On-screen Show (4:3)</PresentationFormat>
  <Paragraphs>380</Paragraphs>
  <Slides>33</Slides>
  <Notes>30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GRS 2011 PP Template</vt:lpstr>
      <vt:lpstr>South Carolina  Retirement System</vt:lpstr>
      <vt:lpstr>Objective of Today’s Discussion</vt:lpstr>
      <vt:lpstr>Current Program – Current (SCRS) Benefit</vt:lpstr>
      <vt:lpstr>Slide 4</vt:lpstr>
      <vt:lpstr>Cost of Providing Benefits – Total Normal Cost </vt:lpstr>
      <vt:lpstr>Cost of Providing Benefits – An Alternative View </vt:lpstr>
      <vt:lpstr>Cost of Providing Benefits – An Alternative View (cont’d) </vt:lpstr>
      <vt:lpstr>Suggested Guiding Principals</vt:lpstr>
      <vt:lpstr>Benefit Adequacy</vt:lpstr>
      <vt:lpstr>Cost / Risk Sharing</vt:lpstr>
      <vt:lpstr>Strawman Design Alternatives</vt:lpstr>
      <vt:lpstr>Characteristics of Alternative Benefit Structures</vt:lpstr>
      <vt:lpstr>Characteristics of Alternative Benefit Structures (cont’d)</vt:lpstr>
      <vt:lpstr>Structure Alternative 1 –  Defined Contribution Plan</vt:lpstr>
      <vt:lpstr>Structure Alternative 2 –  Cash Balance Plan</vt:lpstr>
      <vt:lpstr>Structure Alternative 3 – Hybrid Plan (DB &amp; DC)</vt:lpstr>
      <vt:lpstr>Structure Alternative 3 – Hybrid Plan (DB &amp; DC)</vt:lpstr>
      <vt:lpstr>Structure Alternative 4 – Reduced Defined Benefit</vt:lpstr>
      <vt:lpstr>Structure Alternative 4 – Reduced Defined Benefit</vt:lpstr>
      <vt:lpstr>Slide 20</vt:lpstr>
      <vt:lpstr>Structure Alternative 1 –  DC Plan</vt:lpstr>
      <vt:lpstr>Structure Alternative 2 –  Cash Balance Plan</vt:lpstr>
      <vt:lpstr>Structure Alternative 3 –  Hybrid Plan</vt:lpstr>
      <vt:lpstr>Structure Alternative 4 –  Modified Defined Benefit</vt:lpstr>
      <vt:lpstr>Principal Assumptions</vt:lpstr>
      <vt:lpstr>Principal Assumptions (cont’d)</vt:lpstr>
      <vt:lpstr>Retirement Benefits  – Age 35 Hire (Average Hire Age)</vt:lpstr>
      <vt:lpstr>Retirement Benefits  – Age 35 Hire (Average Hire Age)</vt:lpstr>
      <vt:lpstr>Retirement Benefits – Age 25 Hire (10-Years Younger than Avg.)</vt:lpstr>
      <vt:lpstr>Retirement Benefits – Age 45 Hire (10-Years Older than Avg.)</vt:lpstr>
      <vt:lpstr>Cost Impact Analysis (As a percentage of Payroll)</vt:lpstr>
      <vt:lpstr>Next Steps / Transition</vt:lpstr>
      <vt:lpstr>Disclaimer</vt:lpstr>
    </vt:vector>
  </TitlesOfParts>
  <Company>Gabriel, Roeder, Smith &amp;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EMPLOYEES’  RETIREMENT SYSTEM  OF RHODE ISLAND</dc:title>
  <dc:creator>karenbr</dc:creator>
  <cp:lastModifiedBy>DANNYWH</cp:lastModifiedBy>
  <cp:revision>347</cp:revision>
  <dcterms:created xsi:type="dcterms:W3CDTF">2011-05-09T15:27:55Z</dcterms:created>
  <dcterms:modified xsi:type="dcterms:W3CDTF">2011-10-17T15:53:42Z</dcterms:modified>
</cp:coreProperties>
</file>