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61" r:id="rId2"/>
    <p:sldId id="373" r:id="rId3"/>
    <p:sldId id="376" r:id="rId4"/>
    <p:sldId id="374" r:id="rId5"/>
    <p:sldId id="393" r:id="rId6"/>
    <p:sldId id="394" r:id="rId7"/>
    <p:sldId id="395" r:id="rId8"/>
    <p:sldId id="375" r:id="rId9"/>
    <p:sldId id="377" r:id="rId10"/>
    <p:sldId id="378" r:id="rId11"/>
    <p:sldId id="383" r:id="rId12"/>
    <p:sldId id="381" r:id="rId13"/>
    <p:sldId id="382" r:id="rId14"/>
    <p:sldId id="389" r:id="rId15"/>
    <p:sldId id="397" r:id="rId16"/>
    <p:sldId id="392" r:id="rId17"/>
    <p:sldId id="400" r:id="rId18"/>
    <p:sldId id="385" r:id="rId19"/>
    <p:sldId id="404" r:id="rId20"/>
    <p:sldId id="396" r:id="rId21"/>
    <p:sldId id="402" r:id="rId22"/>
    <p:sldId id="403" r:id="rId23"/>
    <p:sldId id="406" r:id="rId24"/>
    <p:sldId id="405" r:id="rId25"/>
    <p:sldId id="411" r:id="rId26"/>
    <p:sldId id="413" r:id="rId27"/>
    <p:sldId id="409" r:id="rId28"/>
    <p:sldId id="416" r:id="rId29"/>
    <p:sldId id="408" r:id="rId30"/>
    <p:sldId id="410" r:id="rId31"/>
    <p:sldId id="414" r:id="rId32"/>
    <p:sldId id="415" r:id="rId33"/>
    <p:sldId id="412" r:id="rId34"/>
  </p:sldIdLst>
  <p:sldSz cx="9144000" cy="6858000" type="screen4x3"/>
  <p:notesSz cx="7026275" cy="93122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9900"/>
    <a:srgbClr val="0000CC"/>
    <a:srgbClr val="6600CC"/>
    <a:srgbClr val="FF9900"/>
    <a:srgbClr val="FFFF00"/>
    <a:srgbClr val="00CC00"/>
    <a:srgbClr val="CC3300"/>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949" autoAdjust="0"/>
  </p:normalViewPr>
  <p:slideViewPr>
    <p:cSldViewPr>
      <p:cViewPr>
        <p:scale>
          <a:sx n="100" d="100"/>
          <a:sy n="100" d="100"/>
        </p:scale>
        <p:origin x="-1314" y="-3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7FBB21-3B42-4839-8B2C-D5B9DC41120F}" type="doc">
      <dgm:prSet loTypeId="urn:microsoft.com/office/officeart/2005/8/layout/chevron2" loCatId="list" qsTypeId="urn:microsoft.com/office/officeart/2005/8/quickstyle/simple1#1" qsCatId="simple" csTypeId="urn:microsoft.com/office/officeart/2005/8/colors/accent6_3" csCatId="accent6" phldr="1"/>
      <dgm:spPr/>
      <dgm:t>
        <a:bodyPr/>
        <a:lstStyle/>
        <a:p>
          <a:endParaRPr lang="en-US"/>
        </a:p>
      </dgm:t>
    </dgm:pt>
    <dgm:pt modelId="{3B53C51D-260D-4AC6-BF30-17EF45B7C2B6}">
      <dgm:prSet phldrT="[Text]" phldr="1"/>
      <dgm:spPr>
        <a:solidFill>
          <a:schemeClr val="accent6">
            <a:lumMod val="75000"/>
          </a:schemeClr>
        </a:solidFill>
      </dgm:spPr>
      <dgm:t>
        <a:bodyPr/>
        <a:lstStyle/>
        <a:p>
          <a:endParaRPr lang="en-US" dirty="0"/>
        </a:p>
      </dgm:t>
    </dgm:pt>
    <dgm:pt modelId="{6229FA65-E5C9-4295-8C79-FD0CA2B455A0}" type="parTrans" cxnId="{0877BDF7-8ADA-4C14-AE06-84AC8FE3D192}">
      <dgm:prSet/>
      <dgm:spPr/>
      <dgm:t>
        <a:bodyPr/>
        <a:lstStyle/>
        <a:p>
          <a:endParaRPr lang="en-US"/>
        </a:p>
      </dgm:t>
    </dgm:pt>
    <dgm:pt modelId="{82D8C78F-289A-4C6A-991F-467C20B882C9}" type="sibTrans" cxnId="{0877BDF7-8ADA-4C14-AE06-84AC8FE3D192}">
      <dgm:prSet/>
      <dgm:spPr/>
      <dgm:t>
        <a:bodyPr/>
        <a:lstStyle/>
        <a:p>
          <a:endParaRPr lang="en-US"/>
        </a:p>
      </dgm:t>
    </dgm:pt>
    <dgm:pt modelId="{52CD36C5-47D0-4482-91B4-65798300DDAA}">
      <dgm:prSet phldrT="[Text]" phldr="1"/>
      <dgm:spPr/>
      <dgm:t>
        <a:bodyPr/>
        <a:lstStyle/>
        <a:p>
          <a:endParaRPr lang="en-US" dirty="0"/>
        </a:p>
      </dgm:t>
    </dgm:pt>
    <dgm:pt modelId="{22AF5DD5-5603-43F4-A534-F5CCF2BE1734}" type="parTrans" cxnId="{3FF61CDF-20C9-40E0-934D-4517992934F0}">
      <dgm:prSet/>
      <dgm:spPr/>
      <dgm:t>
        <a:bodyPr/>
        <a:lstStyle/>
        <a:p>
          <a:endParaRPr lang="en-US"/>
        </a:p>
      </dgm:t>
    </dgm:pt>
    <dgm:pt modelId="{76A79BBC-B767-421A-9EEF-53E7EEDDC07D}" type="sibTrans" cxnId="{3FF61CDF-20C9-40E0-934D-4517992934F0}">
      <dgm:prSet/>
      <dgm:spPr/>
      <dgm:t>
        <a:bodyPr/>
        <a:lstStyle/>
        <a:p>
          <a:endParaRPr lang="en-US"/>
        </a:p>
      </dgm:t>
    </dgm:pt>
    <dgm:pt modelId="{5E83F1F5-C186-4D9A-900F-C662E1A5E221}">
      <dgm:prSet phldrT="[Text]" phldr="1"/>
      <dgm:spPr/>
      <dgm:t>
        <a:bodyPr/>
        <a:lstStyle/>
        <a:p>
          <a:endParaRPr lang="en-US" dirty="0"/>
        </a:p>
      </dgm:t>
    </dgm:pt>
    <dgm:pt modelId="{4A588350-4649-4C55-A84E-D2493D5D099A}" type="parTrans" cxnId="{D15F970B-DC53-4CD8-9966-5F2AF207A62E}">
      <dgm:prSet/>
      <dgm:spPr/>
      <dgm:t>
        <a:bodyPr/>
        <a:lstStyle/>
        <a:p>
          <a:endParaRPr lang="en-US"/>
        </a:p>
      </dgm:t>
    </dgm:pt>
    <dgm:pt modelId="{8338F2B7-A436-4B4D-9D61-3B80CE176E1D}" type="sibTrans" cxnId="{D15F970B-DC53-4CD8-9966-5F2AF207A62E}">
      <dgm:prSet/>
      <dgm:spPr/>
      <dgm:t>
        <a:bodyPr/>
        <a:lstStyle/>
        <a:p>
          <a:endParaRPr lang="en-US"/>
        </a:p>
      </dgm:t>
    </dgm:pt>
    <dgm:pt modelId="{949B2BD2-3C89-4ABD-90F6-91211EC3B457}">
      <dgm:prSet phldrT="[Text]" phldr="1"/>
      <dgm:spPr>
        <a:solidFill>
          <a:srgbClr val="006699"/>
        </a:solidFill>
      </dgm:spPr>
      <dgm:t>
        <a:bodyPr/>
        <a:lstStyle/>
        <a:p>
          <a:endParaRPr lang="en-US" dirty="0"/>
        </a:p>
      </dgm:t>
    </dgm:pt>
    <dgm:pt modelId="{DDCD4F41-BCFB-4478-BCA7-3D6232C13AA4}" type="parTrans" cxnId="{685CEA65-2F2C-4FA6-A09E-8675E0ADFBBC}">
      <dgm:prSet/>
      <dgm:spPr/>
      <dgm:t>
        <a:bodyPr/>
        <a:lstStyle/>
        <a:p>
          <a:endParaRPr lang="en-US"/>
        </a:p>
      </dgm:t>
    </dgm:pt>
    <dgm:pt modelId="{7364DE6E-F9C4-4901-B0A7-12C34F5C095A}" type="sibTrans" cxnId="{685CEA65-2F2C-4FA6-A09E-8675E0ADFBBC}">
      <dgm:prSet/>
      <dgm:spPr/>
      <dgm:t>
        <a:bodyPr/>
        <a:lstStyle/>
        <a:p>
          <a:endParaRPr lang="en-US"/>
        </a:p>
      </dgm:t>
    </dgm:pt>
    <dgm:pt modelId="{030C0196-C18B-4FD4-BFEA-CF809268A082}">
      <dgm:prSet phldrT="[Text]" phldr="1"/>
      <dgm:spPr/>
      <dgm:t>
        <a:bodyPr/>
        <a:lstStyle/>
        <a:p>
          <a:endParaRPr lang="en-US" dirty="0"/>
        </a:p>
      </dgm:t>
    </dgm:pt>
    <dgm:pt modelId="{8B2F7D17-417F-4AB5-AA9D-D84656C5AA21}" type="parTrans" cxnId="{3574F083-F957-41C6-A359-CC5185EE5550}">
      <dgm:prSet/>
      <dgm:spPr/>
      <dgm:t>
        <a:bodyPr/>
        <a:lstStyle/>
        <a:p>
          <a:endParaRPr lang="en-US"/>
        </a:p>
      </dgm:t>
    </dgm:pt>
    <dgm:pt modelId="{8D8A2382-0403-408B-B070-A2D2640E724B}" type="sibTrans" cxnId="{3574F083-F957-41C6-A359-CC5185EE5550}">
      <dgm:prSet/>
      <dgm:spPr/>
      <dgm:t>
        <a:bodyPr/>
        <a:lstStyle/>
        <a:p>
          <a:endParaRPr lang="en-US"/>
        </a:p>
      </dgm:t>
    </dgm:pt>
    <dgm:pt modelId="{82DE9C68-C770-4022-9A8A-72B300DED441}">
      <dgm:prSet phldrT="[Text]" phldr="1"/>
      <dgm:spPr/>
      <dgm:t>
        <a:bodyPr/>
        <a:lstStyle/>
        <a:p>
          <a:endParaRPr lang="en-US" dirty="0"/>
        </a:p>
      </dgm:t>
    </dgm:pt>
    <dgm:pt modelId="{D43AB78E-F897-4F02-89B4-8E9F6E8E6E48}" type="parTrans" cxnId="{AD50377C-45E9-4425-813A-C8EBE0888787}">
      <dgm:prSet/>
      <dgm:spPr/>
      <dgm:t>
        <a:bodyPr/>
        <a:lstStyle/>
        <a:p>
          <a:endParaRPr lang="en-US"/>
        </a:p>
      </dgm:t>
    </dgm:pt>
    <dgm:pt modelId="{AFAB7EA9-9B70-4F4F-BB64-EDDAB5308AA9}" type="sibTrans" cxnId="{AD50377C-45E9-4425-813A-C8EBE0888787}">
      <dgm:prSet/>
      <dgm:spPr/>
      <dgm:t>
        <a:bodyPr/>
        <a:lstStyle/>
        <a:p>
          <a:endParaRPr lang="en-US"/>
        </a:p>
      </dgm:t>
    </dgm:pt>
    <dgm:pt modelId="{2722FAB2-CABC-466D-9E09-585FED34AFC3}">
      <dgm:prSet phldrT="[Text]" phldr="1"/>
      <dgm:spPr>
        <a:solidFill>
          <a:schemeClr val="accent6">
            <a:lumMod val="40000"/>
            <a:lumOff val="60000"/>
          </a:schemeClr>
        </a:solidFill>
      </dgm:spPr>
      <dgm:t>
        <a:bodyPr/>
        <a:lstStyle/>
        <a:p>
          <a:endParaRPr lang="en-US" dirty="0"/>
        </a:p>
      </dgm:t>
    </dgm:pt>
    <dgm:pt modelId="{EE1C7241-3241-466C-8E53-CE0904CAD42E}" type="parTrans" cxnId="{1C00782F-BB19-41C6-A4D5-9D1D824DBB3B}">
      <dgm:prSet/>
      <dgm:spPr/>
      <dgm:t>
        <a:bodyPr/>
        <a:lstStyle/>
        <a:p>
          <a:endParaRPr lang="en-US"/>
        </a:p>
      </dgm:t>
    </dgm:pt>
    <dgm:pt modelId="{ED91CC9F-FDFF-44B4-99F4-D7E486F612ED}" type="sibTrans" cxnId="{1C00782F-BB19-41C6-A4D5-9D1D824DBB3B}">
      <dgm:prSet/>
      <dgm:spPr/>
      <dgm:t>
        <a:bodyPr/>
        <a:lstStyle/>
        <a:p>
          <a:endParaRPr lang="en-US"/>
        </a:p>
      </dgm:t>
    </dgm:pt>
    <dgm:pt modelId="{1BCF9DA2-0FFC-4E8F-AB36-9FEDC54009EC}">
      <dgm:prSet phldrT="[Text]" phldr="1"/>
      <dgm:spPr/>
      <dgm:t>
        <a:bodyPr/>
        <a:lstStyle/>
        <a:p>
          <a:endParaRPr lang="en-US" dirty="0"/>
        </a:p>
      </dgm:t>
    </dgm:pt>
    <dgm:pt modelId="{04BDE7CB-4A9D-4041-9D8C-F387F237DCA9}" type="parTrans" cxnId="{4174BE90-7BB7-428B-B22D-DFB1E8F5DDE1}">
      <dgm:prSet/>
      <dgm:spPr/>
      <dgm:t>
        <a:bodyPr/>
        <a:lstStyle/>
        <a:p>
          <a:endParaRPr lang="en-US"/>
        </a:p>
      </dgm:t>
    </dgm:pt>
    <dgm:pt modelId="{01220ADE-DE63-43EB-85E0-FD500DF13800}" type="sibTrans" cxnId="{4174BE90-7BB7-428B-B22D-DFB1E8F5DDE1}">
      <dgm:prSet/>
      <dgm:spPr/>
      <dgm:t>
        <a:bodyPr/>
        <a:lstStyle/>
        <a:p>
          <a:endParaRPr lang="en-US"/>
        </a:p>
      </dgm:t>
    </dgm:pt>
    <dgm:pt modelId="{4A96BEA8-50B8-4FD3-B86C-B127FDC92BFC}">
      <dgm:prSet phldrT="[Text]" phldr="1"/>
      <dgm:spPr/>
      <dgm:t>
        <a:bodyPr/>
        <a:lstStyle/>
        <a:p>
          <a:endParaRPr lang="en-US" dirty="0"/>
        </a:p>
      </dgm:t>
    </dgm:pt>
    <dgm:pt modelId="{61108EE2-C993-44EE-8162-6F6E9BD4E5CA}" type="parTrans" cxnId="{8214681C-5970-4F1A-A7C5-30D67653D370}">
      <dgm:prSet/>
      <dgm:spPr/>
      <dgm:t>
        <a:bodyPr/>
        <a:lstStyle/>
        <a:p>
          <a:endParaRPr lang="en-US"/>
        </a:p>
      </dgm:t>
    </dgm:pt>
    <dgm:pt modelId="{2305CB94-5BEE-429F-B0BA-9614E3AC3156}" type="sibTrans" cxnId="{8214681C-5970-4F1A-A7C5-30D67653D370}">
      <dgm:prSet/>
      <dgm:spPr/>
      <dgm:t>
        <a:bodyPr/>
        <a:lstStyle/>
        <a:p>
          <a:endParaRPr lang="en-US"/>
        </a:p>
      </dgm:t>
    </dgm:pt>
    <dgm:pt modelId="{F4C6DFFF-4410-4067-A80E-09C28CC6535D}" type="pres">
      <dgm:prSet presAssocID="{787FBB21-3B42-4839-8B2C-D5B9DC41120F}" presName="linearFlow" presStyleCnt="0">
        <dgm:presLayoutVars>
          <dgm:dir/>
          <dgm:animLvl val="lvl"/>
          <dgm:resizeHandles val="exact"/>
        </dgm:presLayoutVars>
      </dgm:prSet>
      <dgm:spPr/>
      <dgm:t>
        <a:bodyPr/>
        <a:lstStyle/>
        <a:p>
          <a:endParaRPr lang="en-US"/>
        </a:p>
      </dgm:t>
    </dgm:pt>
    <dgm:pt modelId="{39FCD82F-CE27-4C87-B250-4E5862505233}" type="pres">
      <dgm:prSet presAssocID="{3B53C51D-260D-4AC6-BF30-17EF45B7C2B6}" presName="composite" presStyleCnt="0"/>
      <dgm:spPr/>
    </dgm:pt>
    <dgm:pt modelId="{A50197CB-B4D3-4EFD-B3CC-6C4DFF94D8CB}" type="pres">
      <dgm:prSet presAssocID="{3B53C51D-260D-4AC6-BF30-17EF45B7C2B6}" presName="parentText" presStyleLbl="alignNode1" presStyleIdx="0" presStyleCnt="3">
        <dgm:presLayoutVars>
          <dgm:chMax val="1"/>
          <dgm:bulletEnabled val="1"/>
        </dgm:presLayoutVars>
      </dgm:prSet>
      <dgm:spPr/>
      <dgm:t>
        <a:bodyPr/>
        <a:lstStyle/>
        <a:p>
          <a:endParaRPr lang="en-US"/>
        </a:p>
      </dgm:t>
    </dgm:pt>
    <dgm:pt modelId="{CB9A1E98-053A-441E-A707-25CD4142D59A}" type="pres">
      <dgm:prSet presAssocID="{3B53C51D-260D-4AC6-BF30-17EF45B7C2B6}" presName="descendantText" presStyleLbl="alignAcc1" presStyleIdx="0" presStyleCnt="3">
        <dgm:presLayoutVars>
          <dgm:bulletEnabled val="1"/>
        </dgm:presLayoutVars>
      </dgm:prSet>
      <dgm:spPr/>
      <dgm:t>
        <a:bodyPr/>
        <a:lstStyle/>
        <a:p>
          <a:endParaRPr lang="en-US"/>
        </a:p>
      </dgm:t>
    </dgm:pt>
    <dgm:pt modelId="{144E04E4-A40C-48C7-8AF2-5BA5E682DC81}" type="pres">
      <dgm:prSet presAssocID="{82D8C78F-289A-4C6A-991F-467C20B882C9}" presName="sp" presStyleCnt="0"/>
      <dgm:spPr/>
    </dgm:pt>
    <dgm:pt modelId="{69FB8249-312E-4B9B-B1E7-8AA8BA667127}" type="pres">
      <dgm:prSet presAssocID="{949B2BD2-3C89-4ABD-90F6-91211EC3B457}" presName="composite" presStyleCnt="0"/>
      <dgm:spPr/>
    </dgm:pt>
    <dgm:pt modelId="{593DC5F6-01D1-49E0-99A9-0840FDBD764C}" type="pres">
      <dgm:prSet presAssocID="{949B2BD2-3C89-4ABD-90F6-91211EC3B457}" presName="parentText" presStyleLbl="alignNode1" presStyleIdx="1" presStyleCnt="3">
        <dgm:presLayoutVars>
          <dgm:chMax val="1"/>
          <dgm:bulletEnabled val="1"/>
        </dgm:presLayoutVars>
      </dgm:prSet>
      <dgm:spPr/>
      <dgm:t>
        <a:bodyPr/>
        <a:lstStyle/>
        <a:p>
          <a:endParaRPr lang="en-US"/>
        </a:p>
      </dgm:t>
    </dgm:pt>
    <dgm:pt modelId="{57225967-3A81-4F6A-B7D7-A55F178B6EE0}" type="pres">
      <dgm:prSet presAssocID="{949B2BD2-3C89-4ABD-90F6-91211EC3B457}" presName="descendantText" presStyleLbl="alignAcc1" presStyleIdx="1" presStyleCnt="3">
        <dgm:presLayoutVars>
          <dgm:bulletEnabled val="1"/>
        </dgm:presLayoutVars>
      </dgm:prSet>
      <dgm:spPr/>
      <dgm:t>
        <a:bodyPr/>
        <a:lstStyle/>
        <a:p>
          <a:endParaRPr lang="en-US"/>
        </a:p>
      </dgm:t>
    </dgm:pt>
    <dgm:pt modelId="{0EFF503D-6ECE-45D8-B02D-A4A2A50B4A1A}" type="pres">
      <dgm:prSet presAssocID="{7364DE6E-F9C4-4901-B0A7-12C34F5C095A}" presName="sp" presStyleCnt="0"/>
      <dgm:spPr/>
    </dgm:pt>
    <dgm:pt modelId="{75706564-16C6-4B26-A5F5-17419EB1F24A}" type="pres">
      <dgm:prSet presAssocID="{2722FAB2-CABC-466D-9E09-585FED34AFC3}" presName="composite" presStyleCnt="0"/>
      <dgm:spPr/>
    </dgm:pt>
    <dgm:pt modelId="{0174E4A0-A062-4CBC-8261-DA7003DB0B6C}" type="pres">
      <dgm:prSet presAssocID="{2722FAB2-CABC-466D-9E09-585FED34AFC3}" presName="parentText" presStyleLbl="alignNode1" presStyleIdx="2" presStyleCnt="3">
        <dgm:presLayoutVars>
          <dgm:chMax val="1"/>
          <dgm:bulletEnabled val="1"/>
        </dgm:presLayoutVars>
      </dgm:prSet>
      <dgm:spPr/>
      <dgm:t>
        <a:bodyPr/>
        <a:lstStyle/>
        <a:p>
          <a:endParaRPr lang="en-US"/>
        </a:p>
      </dgm:t>
    </dgm:pt>
    <dgm:pt modelId="{5BE0597B-B791-42FC-A9EB-07A56BBD9EF4}" type="pres">
      <dgm:prSet presAssocID="{2722FAB2-CABC-466D-9E09-585FED34AFC3}" presName="descendantText" presStyleLbl="alignAcc1" presStyleIdx="2" presStyleCnt="3">
        <dgm:presLayoutVars>
          <dgm:bulletEnabled val="1"/>
        </dgm:presLayoutVars>
      </dgm:prSet>
      <dgm:spPr/>
      <dgm:t>
        <a:bodyPr/>
        <a:lstStyle/>
        <a:p>
          <a:endParaRPr lang="en-US"/>
        </a:p>
      </dgm:t>
    </dgm:pt>
  </dgm:ptLst>
  <dgm:cxnLst>
    <dgm:cxn modelId="{AD50377C-45E9-4425-813A-C8EBE0888787}" srcId="{949B2BD2-3C89-4ABD-90F6-91211EC3B457}" destId="{82DE9C68-C770-4022-9A8A-72B300DED441}" srcOrd="1" destOrd="0" parTransId="{D43AB78E-F897-4F02-89B4-8E9F6E8E6E48}" sibTransId="{AFAB7EA9-9B70-4F4F-BB64-EDDAB5308AA9}"/>
    <dgm:cxn modelId="{4174BE90-7BB7-428B-B22D-DFB1E8F5DDE1}" srcId="{2722FAB2-CABC-466D-9E09-585FED34AFC3}" destId="{1BCF9DA2-0FFC-4E8F-AB36-9FEDC54009EC}" srcOrd="0" destOrd="0" parTransId="{04BDE7CB-4A9D-4041-9D8C-F387F237DCA9}" sibTransId="{01220ADE-DE63-43EB-85E0-FD500DF13800}"/>
    <dgm:cxn modelId="{AD7DBDC1-7F33-48BF-97E2-806DB94CD4A4}" type="presOf" srcId="{3B53C51D-260D-4AC6-BF30-17EF45B7C2B6}" destId="{A50197CB-B4D3-4EFD-B3CC-6C4DFF94D8CB}" srcOrd="0" destOrd="0" presId="urn:microsoft.com/office/officeart/2005/8/layout/chevron2"/>
    <dgm:cxn modelId="{1C00782F-BB19-41C6-A4D5-9D1D824DBB3B}" srcId="{787FBB21-3B42-4839-8B2C-D5B9DC41120F}" destId="{2722FAB2-CABC-466D-9E09-585FED34AFC3}" srcOrd="2" destOrd="0" parTransId="{EE1C7241-3241-466C-8E53-CE0904CAD42E}" sibTransId="{ED91CC9F-FDFF-44B4-99F4-D7E486F612ED}"/>
    <dgm:cxn modelId="{3574F083-F957-41C6-A359-CC5185EE5550}" srcId="{949B2BD2-3C89-4ABD-90F6-91211EC3B457}" destId="{030C0196-C18B-4FD4-BFEA-CF809268A082}" srcOrd="0" destOrd="0" parTransId="{8B2F7D17-417F-4AB5-AA9D-D84656C5AA21}" sibTransId="{8D8A2382-0403-408B-B070-A2D2640E724B}"/>
    <dgm:cxn modelId="{D15F970B-DC53-4CD8-9966-5F2AF207A62E}" srcId="{3B53C51D-260D-4AC6-BF30-17EF45B7C2B6}" destId="{5E83F1F5-C186-4D9A-900F-C662E1A5E221}" srcOrd="1" destOrd="0" parTransId="{4A588350-4649-4C55-A84E-D2493D5D099A}" sibTransId="{8338F2B7-A436-4B4D-9D61-3B80CE176E1D}"/>
    <dgm:cxn modelId="{CFB1E981-40FB-416E-9DE6-DA29015206FB}" type="presOf" srcId="{949B2BD2-3C89-4ABD-90F6-91211EC3B457}" destId="{593DC5F6-01D1-49E0-99A9-0840FDBD764C}" srcOrd="0" destOrd="0" presId="urn:microsoft.com/office/officeart/2005/8/layout/chevron2"/>
    <dgm:cxn modelId="{0877BDF7-8ADA-4C14-AE06-84AC8FE3D192}" srcId="{787FBB21-3B42-4839-8B2C-D5B9DC41120F}" destId="{3B53C51D-260D-4AC6-BF30-17EF45B7C2B6}" srcOrd="0" destOrd="0" parTransId="{6229FA65-E5C9-4295-8C79-FD0CA2B455A0}" sibTransId="{82D8C78F-289A-4C6A-991F-467C20B882C9}"/>
    <dgm:cxn modelId="{685CEA65-2F2C-4FA6-A09E-8675E0ADFBBC}" srcId="{787FBB21-3B42-4839-8B2C-D5B9DC41120F}" destId="{949B2BD2-3C89-4ABD-90F6-91211EC3B457}" srcOrd="1" destOrd="0" parTransId="{DDCD4F41-BCFB-4478-BCA7-3D6232C13AA4}" sibTransId="{7364DE6E-F9C4-4901-B0A7-12C34F5C095A}"/>
    <dgm:cxn modelId="{B864500D-BE1E-4AD4-A20E-1E3F4B911DEE}" type="presOf" srcId="{4A96BEA8-50B8-4FD3-B86C-B127FDC92BFC}" destId="{5BE0597B-B791-42FC-A9EB-07A56BBD9EF4}" srcOrd="0" destOrd="1" presId="urn:microsoft.com/office/officeart/2005/8/layout/chevron2"/>
    <dgm:cxn modelId="{8214681C-5970-4F1A-A7C5-30D67653D370}" srcId="{2722FAB2-CABC-466D-9E09-585FED34AFC3}" destId="{4A96BEA8-50B8-4FD3-B86C-B127FDC92BFC}" srcOrd="1" destOrd="0" parTransId="{61108EE2-C993-44EE-8162-6F6E9BD4E5CA}" sibTransId="{2305CB94-5BEE-429F-B0BA-9614E3AC3156}"/>
    <dgm:cxn modelId="{4AD47C65-56EC-414B-AF9E-8CB553ABD3FB}" type="presOf" srcId="{82DE9C68-C770-4022-9A8A-72B300DED441}" destId="{57225967-3A81-4F6A-B7D7-A55F178B6EE0}" srcOrd="0" destOrd="1" presId="urn:microsoft.com/office/officeart/2005/8/layout/chevron2"/>
    <dgm:cxn modelId="{BD598659-39AE-4D1E-B53C-9002ED8C80A0}" type="presOf" srcId="{030C0196-C18B-4FD4-BFEA-CF809268A082}" destId="{57225967-3A81-4F6A-B7D7-A55F178B6EE0}" srcOrd="0" destOrd="0" presId="urn:microsoft.com/office/officeart/2005/8/layout/chevron2"/>
    <dgm:cxn modelId="{1C496864-1D84-4270-B9BF-D3C79B73C3B0}" type="presOf" srcId="{1BCF9DA2-0FFC-4E8F-AB36-9FEDC54009EC}" destId="{5BE0597B-B791-42FC-A9EB-07A56BBD9EF4}" srcOrd="0" destOrd="0" presId="urn:microsoft.com/office/officeart/2005/8/layout/chevron2"/>
    <dgm:cxn modelId="{6A8015FC-6ED8-42CC-BB2C-B57F48001838}" type="presOf" srcId="{2722FAB2-CABC-466D-9E09-585FED34AFC3}" destId="{0174E4A0-A062-4CBC-8261-DA7003DB0B6C}" srcOrd="0" destOrd="0" presId="urn:microsoft.com/office/officeart/2005/8/layout/chevron2"/>
    <dgm:cxn modelId="{56EA0E2E-D27C-4FE6-8D2A-5BD8E3B02DB3}" type="presOf" srcId="{5E83F1F5-C186-4D9A-900F-C662E1A5E221}" destId="{CB9A1E98-053A-441E-A707-25CD4142D59A}" srcOrd="0" destOrd="1" presId="urn:microsoft.com/office/officeart/2005/8/layout/chevron2"/>
    <dgm:cxn modelId="{3FF61CDF-20C9-40E0-934D-4517992934F0}" srcId="{3B53C51D-260D-4AC6-BF30-17EF45B7C2B6}" destId="{52CD36C5-47D0-4482-91B4-65798300DDAA}" srcOrd="0" destOrd="0" parTransId="{22AF5DD5-5603-43F4-A534-F5CCF2BE1734}" sibTransId="{76A79BBC-B767-421A-9EEF-53E7EEDDC07D}"/>
    <dgm:cxn modelId="{E63962FF-385D-46AF-965C-4B03E4CBE262}" type="presOf" srcId="{787FBB21-3B42-4839-8B2C-D5B9DC41120F}" destId="{F4C6DFFF-4410-4067-A80E-09C28CC6535D}" srcOrd="0" destOrd="0" presId="urn:microsoft.com/office/officeart/2005/8/layout/chevron2"/>
    <dgm:cxn modelId="{BA07D7F0-769F-4621-8763-73D74FB781AF}" type="presOf" srcId="{52CD36C5-47D0-4482-91B4-65798300DDAA}" destId="{CB9A1E98-053A-441E-A707-25CD4142D59A}" srcOrd="0" destOrd="0" presId="urn:microsoft.com/office/officeart/2005/8/layout/chevron2"/>
    <dgm:cxn modelId="{D3B92229-F02E-4B64-8FD7-816A6716F633}" type="presParOf" srcId="{F4C6DFFF-4410-4067-A80E-09C28CC6535D}" destId="{39FCD82F-CE27-4C87-B250-4E5862505233}" srcOrd="0" destOrd="0" presId="urn:microsoft.com/office/officeart/2005/8/layout/chevron2"/>
    <dgm:cxn modelId="{A22EE1D0-F20A-44F2-ACBC-203FE569371B}" type="presParOf" srcId="{39FCD82F-CE27-4C87-B250-4E5862505233}" destId="{A50197CB-B4D3-4EFD-B3CC-6C4DFF94D8CB}" srcOrd="0" destOrd="0" presId="urn:microsoft.com/office/officeart/2005/8/layout/chevron2"/>
    <dgm:cxn modelId="{EA8D46AE-6B5A-4C38-A5C0-5C2408506B35}" type="presParOf" srcId="{39FCD82F-CE27-4C87-B250-4E5862505233}" destId="{CB9A1E98-053A-441E-A707-25CD4142D59A}" srcOrd="1" destOrd="0" presId="urn:microsoft.com/office/officeart/2005/8/layout/chevron2"/>
    <dgm:cxn modelId="{F6D07871-375F-46CD-A7CA-D4001E269785}" type="presParOf" srcId="{F4C6DFFF-4410-4067-A80E-09C28CC6535D}" destId="{144E04E4-A40C-48C7-8AF2-5BA5E682DC81}" srcOrd="1" destOrd="0" presId="urn:microsoft.com/office/officeart/2005/8/layout/chevron2"/>
    <dgm:cxn modelId="{862943F4-88A1-4C67-ADFE-E31DBDD72288}" type="presParOf" srcId="{F4C6DFFF-4410-4067-A80E-09C28CC6535D}" destId="{69FB8249-312E-4B9B-B1E7-8AA8BA667127}" srcOrd="2" destOrd="0" presId="urn:microsoft.com/office/officeart/2005/8/layout/chevron2"/>
    <dgm:cxn modelId="{ADFA28D1-74DE-40F5-9E6F-7C3201196F63}" type="presParOf" srcId="{69FB8249-312E-4B9B-B1E7-8AA8BA667127}" destId="{593DC5F6-01D1-49E0-99A9-0840FDBD764C}" srcOrd="0" destOrd="0" presId="urn:microsoft.com/office/officeart/2005/8/layout/chevron2"/>
    <dgm:cxn modelId="{41504C1F-66B4-4118-9964-701EF9748CAE}" type="presParOf" srcId="{69FB8249-312E-4B9B-B1E7-8AA8BA667127}" destId="{57225967-3A81-4F6A-B7D7-A55F178B6EE0}" srcOrd="1" destOrd="0" presId="urn:microsoft.com/office/officeart/2005/8/layout/chevron2"/>
    <dgm:cxn modelId="{8B3ED69D-60AE-46AE-9BA2-A8223F6E55B4}" type="presParOf" srcId="{F4C6DFFF-4410-4067-A80E-09C28CC6535D}" destId="{0EFF503D-6ECE-45D8-B02D-A4A2A50B4A1A}" srcOrd="3" destOrd="0" presId="urn:microsoft.com/office/officeart/2005/8/layout/chevron2"/>
    <dgm:cxn modelId="{A313DB45-EA8B-4AAF-A1BF-9AFA8B8B2E06}" type="presParOf" srcId="{F4C6DFFF-4410-4067-A80E-09C28CC6535D}" destId="{75706564-16C6-4B26-A5F5-17419EB1F24A}" srcOrd="4" destOrd="0" presId="urn:microsoft.com/office/officeart/2005/8/layout/chevron2"/>
    <dgm:cxn modelId="{AB613FC9-2111-43FF-B567-721535CE4903}" type="presParOf" srcId="{75706564-16C6-4B26-A5F5-17419EB1F24A}" destId="{0174E4A0-A062-4CBC-8261-DA7003DB0B6C}" srcOrd="0" destOrd="0" presId="urn:microsoft.com/office/officeart/2005/8/layout/chevron2"/>
    <dgm:cxn modelId="{28530BF1-6197-4F87-8135-50A32F095D62}" type="presParOf" srcId="{75706564-16C6-4B26-A5F5-17419EB1F24A}" destId="{5BE0597B-B791-42FC-A9EB-07A56BBD9EF4}"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0E090A-962B-4396-8137-F0B261DF8C46}" type="doc">
      <dgm:prSet loTypeId="urn:microsoft.com/office/officeart/2005/8/layout/hProcess4" loCatId="process" qsTypeId="urn:microsoft.com/office/officeart/2005/8/quickstyle/3d2" qsCatId="3D" csTypeId="urn:microsoft.com/office/officeart/2005/8/colors/accent1_2#1" csCatId="accent1" phldr="1"/>
      <dgm:spPr/>
      <dgm:t>
        <a:bodyPr/>
        <a:lstStyle/>
        <a:p>
          <a:endParaRPr lang="en-US"/>
        </a:p>
      </dgm:t>
    </dgm:pt>
    <dgm:pt modelId="{2F6E79E2-B1A7-4CF4-908B-8763B864F6CF}">
      <dgm:prSet phldrT="[Text]" custT="1"/>
      <dgm:spPr/>
      <dgm:t>
        <a:bodyPr/>
        <a:lstStyle/>
        <a:p>
          <a:r>
            <a:rPr lang="en-US" sz="2100" dirty="0" smtClean="0"/>
            <a:t>January</a:t>
          </a:r>
          <a:endParaRPr lang="en-US" sz="2100" dirty="0"/>
        </a:p>
      </dgm:t>
    </dgm:pt>
    <dgm:pt modelId="{4F6C093F-42F1-4714-B03A-C7F4CD47A806}" type="parTrans" cxnId="{6113B525-0F6E-4B01-811D-580BE83F3AF4}">
      <dgm:prSet/>
      <dgm:spPr/>
      <dgm:t>
        <a:bodyPr/>
        <a:lstStyle/>
        <a:p>
          <a:endParaRPr lang="en-US"/>
        </a:p>
      </dgm:t>
    </dgm:pt>
    <dgm:pt modelId="{B88F9A04-0BD2-4C11-8596-02C8483A1C3F}" type="sibTrans" cxnId="{6113B525-0F6E-4B01-811D-580BE83F3AF4}">
      <dgm:prSet/>
      <dgm:spPr>
        <a:solidFill>
          <a:srgbClr val="006699"/>
        </a:solidFill>
      </dgm:spPr>
      <dgm:t>
        <a:bodyPr/>
        <a:lstStyle/>
        <a:p>
          <a:endParaRPr lang="en-US"/>
        </a:p>
      </dgm:t>
    </dgm:pt>
    <dgm:pt modelId="{4BD81994-AA1B-467C-9655-F2081F3A5BEF}">
      <dgm:prSet phldrT="[Text]" custT="1"/>
      <dgm:spPr/>
      <dgm:t>
        <a:bodyPr/>
        <a:lstStyle/>
        <a:p>
          <a:r>
            <a:rPr lang="en-US" sz="2100" dirty="0" smtClean="0"/>
            <a:t>Phase 1</a:t>
          </a:r>
          <a:endParaRPr lang="en-US" sz="2100" dirty="0"/>
        </a:p>
      </dgm:t>
    </dgm:pt>
    <dgm:pt modelId="{EF968A47-190A-4A8A-A6B2-DC102C3C8445}" type="parTrans" cxnId="{8DA77A81-1FBC-4153-8761-3508828032BD}">
      <dgm:prSet/>
      <dgm:spPr/>
      <dgm:t>
        <a:bodyPr/>
        <a:lstStyle/>
        <a:p>
          <a:endParaRPr lang="en-US"/>
        </a:p>
      </dgm:t>
    </dgm:pt>
    <dgm:pt modelId="{85E6E3E2-C984-482A-9B13-6C02AF3BE909}" type="sibTrans" cxnId="{8DA77A81-1FBC-4153-8761-3508828032BD}">
      <dgm:prSet/>
      <dgm:spPr/>
      <dgm:t>
        <a:bodyPr/>
        <a:lstStyle/>
        <a:p>
          <a:endParaRPr lang="en-US"/>
        </a:p>
      </dgm:t>
    </dgm:pt>
    <dgm:pt modelId="{57804991-FA0C-49F5-B9AA-A4538FCBFEC4}">
      <dgm:prSet phldrT="[Text]" custT="1"/>
      <dgm:spPr/>
      <dgm:t>
        <a:bodyPr/>
        <a:lstStyle/>
        <a:p>
          <a:r>
            <a:rPr lang="en-US" sz="2100" dirty="0" smtClean="0"/>
            <a:t>April</a:t>
          </a:r>
          <a:endParaRPr lang="en-US" sz="2100" dirty="0"/>
        </a:p>
      </dgm:t>
    </dgm:pt>
    <dgm:pt modelId="{C167F7FC-F99A-4669-9759-B39B5A1B0351}" type="parTrans" cxnId="{DF1A5151-88BB-428D-B2EA-82FB206CAE00}">
      <dgm:prSet/>
      <dgm:spPr/>
      <dgm:t>
        <a:bodyPr/>
        <a:lstStyle/>
        <a:p>
          <a:endParaRPr lang="en-US"/>
        </a:p>
      </dgm:t>
    </dgm:pt>
    <dgm:pt modelId="{D9185EBD-3AAE-41E1-B58B-AB0014EF5109}" type="sibTrans" cxnId="{DF1A5151-88BB-428D-B2EA-82FB206CAE00}">
      <dgm:prSet/>
      <dgm:spPr>
        <a:solidFill>
          <a:srgbClr val="006699"/>
        </a:solidFill>
      </dgm:spPr>
      <dgm:t>
        <a:bodyPr/>
        <a:lstStyle/>
        <a:p>
          <a:endParaRPr lang="en-US"/>
        </a:p>
      </dgm:t>
    </dgm:pt>
    <dgm:pt modelId="{FEA9724E-B157-4348-B718-C22BE4FA2DE6}">
      <dgm:prSet phldrT="[Text]" custT="1"/>
      <dgm:spPr/>
      <dgm:t>
        <a:bodyPr/>
        <a:lstStyle/>
        <a:p>
          <a:r>
            <a:rPr lang="en-US" sz="2100" dirty="0" smtClean="0"/>
            <a:t>Phase 2</a:t>
          </a:r>
          <a:endParaRPr lang="en-US" sz="2100" dirty="0"/>
        </a:p>
      </dgm:t>
    </dgm:pt>
    <dgm:pt modelId="{79C1CC8C-5FAB-4333-8AED-D1456EADE6A0}" type="parTrans" cxnId="{C04B4099-8484-41C0-B540-483EF4C63257}">
      <dgm:prSet/>
      <dgm:spPr/>
      <dgm:t>
        <a:bodyPr/>
        <a:lstStyle/>
        <a:p>
          <a:endParaRPr lang="en-US"/>
        </a:p>
      </dgm:t>
    </dgm:pt>
    <dgm:pt modelId="{99351B03-C46C-4428-88BB-4D24886A99C4}" type="sibTrans" cxnId="{C04B4099-8484-41C0-B540-483EF4C63257}">
      <dgm:prSet/>
      <dgm:spPr/>
      <dgm:t>
        <a:bodyPr/>
        <a:lstStyle/>
        <a:p>
          <a:endParaRPr lang="en-US"/>
        </a:p>
      </dgm:t>
    </dgm:pt>
    <dgm:pt modelId="{1CBCB421-C173-4D70-BFC0-EBBC90C18128}">
      <dgm:prSet phldrT="[Text]" custT="1"/>
      <dgm:spPr/>
      <dgm:t>
        <a:bodyPr/>
        <a:lstStyle/>
        <a:p>
          <a:r>
            <a:rPr lang="en-US" sz="2100" dirty="0" smtClean="0"/>
            <a:t>August</a:t>
          </a:r>
          <a:endParaRPr lang="en-US" sz="2100" dirty="0"/>
        </a:p>
      </dgm:t>
    </dgm:pt>
    <dgm:pt modelId="{187665E8-E658-439F-8D8E-CB8DE9112950}" type="parTrans" cxnId="{0D73AF68-88B2-48FF-869D-FD55B407A0C7}">
      <dgm:prSet/>
      <dgm:spPr/>
      <dgm:t>
        <a:bodyPr/>
        <a:lstStyle/>
        <a:p>
          <a:endParaRPr lang="en-US"/>
        </a:p>
      </dgm:t>
    </dgm:pt>
    <dgm:pt modelId="{B1659CFD-3901-4C92-BAAF-EA906D17A466}" type="sibTrans" cxnId="{0D73AF68-88B2-48FF-869D-FD55B407A0C7}">
      <dgm:prSet/>
      <dgm:spPr>
        <a:solidFill>
          <a:srgbClr val="006699"/>
        </a:solidFill>
      </dgm:spPr>
      <dgm:t>
        <a:bodyPr/>
        <a:lstStyle/>
        <a:p>
          <a:endParaRPr lang="en-US"/>
        </a:p>
      </dgm:t>
    </dgm:pt>
    <dgm:pt modelId="{13CBA346-2451-406D-80EC-3DC625331579}">
      <dgm:prSet phldrT="[Text]" custT="1"/>
      <dgm:spPr/>
      <dgm:t>
        <a:bodyPr/>
        <a:lstStyle/>
        <a:p>
          <a:r>
            <a:rPr lang="en-US" sz="2100" dirty="0" smtClean="0"/>
            <a:t>Phase 3</a:t>
          </a:r>
          <a:endParaRPr lang="en-US" sz="2100" dirty="0"/>
        </a:p>
      </dgm:t>
    </dgm:pt>
    <dgm:pt modelId="{32971A2F-C2E7-41A9-AB1D-D72C4C432436}" type="parTrans" cxnId="{4DF5048B-99E7-491F-978D-C5361F49A660}">
      <dgm:prSet/>
      <dgm:spPr/>
      <dgm:t>
        <a:bodyPr/>
        <a:lstStyle/>
        <a:p>
          <a:endParaRPr lang="en-US"/>
        </a:p>
      </dgm:t>
    </dgm:pt>
    <dgm:pt modelId="{1871CC43-8363-4101-8521-695CBE751BF6}" type="sibTrans" cxnId="{4DF5048B-99E7-491F-978D-C5361F49A660}">
      <dgm:prSet/>
      <dgm:spPr/>
      <dgm:t>
        <a:bodyPr/>
        <a:lstStyle/>
        <a:p>
          <a:endParaRPr lang="en-US"/>
        </a:p>
      </dgm:t>
    </dgm:pt>
    <dgm:pt modelId="{B173468F-4F89-4D48-A8A2-AD430EB72F0A}">
      <dgm:prSet phldrT="[Text]" custT="1"/>
      <dgm:spPr/>
      <dgm:t>
        <a:bodyPr/>
        <a:lstStyle/>
        <a:p>
          <a:r>
            <a:rPr lang="en-US" sz="2100" dirty="0" smtClean="0"/>
            <a:t>December</a:t>
          </a:r>
          <a:endParaRPr lang="en-US" sz="2100" dirty="0"/>
        </a:p>
      </dgm:t>
    </dgm:pt>
    <dgm:pt modelId="{8567EFCE-7BFE-41CB-982B-F74C692F653E}" type="parTrans" cxnId="{EF19D838-EF2B-4FA9-AF4D-C0BA5EF93B63}">
      <dgm:prSet/>
      <dgm:spPr/>
      <dgm:t>
        <a:bodyPr/>
        <a:lstStyle/>
        <a:p>
          <a:endParaRPr lang="en-US"/>
        </a:p>
      </dgm:t>
    </dgm:pt>
    <dgm:pt modelId="{ABD18C34-3C6B-4933-ABC5-A451F30BEAE0}" type="sibTrans" cxnId="{EF19D838-EF2B-4FA9-AF4D-C0BA5EF93B63}">
      <dgm:prSet/>
      <dgm:spPr/>
      <dgm:t>
        <a:bodyPr/>
        <a:lstStyle/>
        <a:p>
          <a:endParaRPr lang="en-US"/>
        </a:p>
      </dgm:t>
    </dgm:pt>
    <dgm:pt modelId="{4E569F69-5204-4B6C-8BF5-5B87F99B9893}">
      <dgm:prSet phldrT="[Text]" custT="1"/>
      <dgm:spPr/>
      <dgm:t>
        <a:bodyPr/>
        <a:lstStyle/>
        <a:p>
          <a:r>
            <a:rPr lang="en-US" sz="2100" dirty="0" smtClean="0"/>
            <a:t>Phase 4</a:t>
          </a:r>
          <a:endParaRPr lang="en-US" sz="2100" dirty="0"/>
        </a:p>
      </dgm:t>
    </dgm:pt>
    <dgm:pt modelId="{6A7D1E66-D330-4DE4-B9E5-56D81B7572AA}" type="parTrans" cxnId="{72A88958-6FF7-4344-B705-39C89453CFC2}">
      <dgm:prSet/>
      <dgm:spPr/>
      <dgm:t>
        <a:bodyPr/>
        <a:lstStyle/>
        <a:p>
          <a:endParaRPr lang="en-US"/>
        </a:p>
      </dgm:t>
    </dgm:pt>
    <dgm:pt modelId="{C4C1E232-C085-4421-B54B-3171EE47DFB5}" type="sibTrans" cxnId="{72A88958-6FF7-4344-B705-39C89453CFC2}">
      <dgm:prSet/>
      <dgm:spPr/>
      <dgm:t>
        <a:bodyPr/>
        <a:lstStyle/>
        <a:p>
          <a:endParaRPr lang="en-US"/>
        </a:p>
      </dgm:t>
    </dgm:pt>
    <dgm:pt modelId="{8C4663B7-5001-425E-AA13-C15B2E485750}" type="pres">
      <dgm:prSet presAssocID="{9E0E090A-962B-4396-8137-F0B261DF8C46}" presName="Name0" presStyleCnt="0">
        <dgm:presLayoutVars>
          <dgm:dir/>
          <dgm:animLvl val="lvl"/>
          <dgm:resizeHandles val="exact"/>
        </dgm:presLayoutVars>
      </dgm:prSet>
      <dgm:spPr/>
      <dgm:t>
        <a:bodyPr/>
        <a:lstStyle/>
        <a:p>
          <a:endParaRPr lang="en-US"/>
        </a:p>
      </dgm:t>
    </dgm:pt>
    <dgm:pt modelId="{5A0D6C6B-2EE5-45A0-ABD5-05E01CAEE4FA}" type="pres">
      <dgm:prSet presAssocID="{9E0E090A-962B-4396-8137-F0B261DF8C46}" presName="tSp" presStyleCnt="0"/>
      <dgm:spPr/>
    </dgm:pt>
    <dgm:pt modelId="{E268E290-43B9-4279-A44F-0704C2F48973}" type="pres">
      <dgm:prSet presAssocID="{9E0E090A-962B-4396-8137-F0B261DF8C46}" presName="bSp" presStyleCnt="0"/>
      <dgm:spPr/>
    </dgm:pt>
    <dgm:pt modelId="{92B930E6-60CB-4902-8BFF-F1F122211441}" type="pres">
      <dgm:prSet presAssocID="{9E0E090A-962B-4396-8137-F0B261DF8C46}" presName="process" presStyleCnt="0"/>
      <dgm:spPr/>
    </dgm:pt>
    <dgm:pt modelId="{B83E5B50-A48A-490C-BB0F-E5277A4AC511}" type="pres">
      <dgm:prSet presAssocID="{2F6E79E2-B1A7-4CF4-908B-8763B864F6CF}" presName="composite1" presStyleCnt="0"/>
      <dgm:spPr/>
    </dgm:pt>
    <dgm:pt modelId="{29069DC8-CC1B-4424-BD29-30E7ACB7F17D}" type="pres">
      <dgm:prSet presAssocID="{2F6E79E2-B1A7-4CF4-908B-8763B864F6CF}" presName="dummyNode1" presStyleLbl="node1" presStyleIdx="0" presStyleCnt="4"/>
      <dgm:spPr/>
    </dgm:pt>
    <dgm:pt modelId="{15D214C9-D770-4684-9DEE-6D9D02B87751}" type="pres">
      <dgm:prSet presAssocID="{2F6E79E2-B1A7-4CF4-908B-8763B864F6CF}" presName="childNode1" presStyleLbl="bgAcc1" presStyleIdx="0" presStyleCnt="4">
        <dgm:presLayoutVars>
          <dgm:bulletEnabled val="1"/>
        </dgm:presLayoutVars>
      </dgm:prSet>
      <dgm:spPr/>
      <dgm:t>
        <a:bodyPr/>
        <a:lstStyle/>
        <a:p>
          <a:endParaRPr lang="en-US"/>
        </a:p>
      </dgm:t>
    </dgm:pt>
    <dgm:pt modelId="{235242FA-5AB4-400A-B42E-391C9099FFAA}" type="pres">
      <dgm:prSet presAssocID="{2F6E79E2-B1A7-4CF4-908B-8763B864F6CF}" presName="childNode1tx" presStyleLbl="bgAcc1" presStyleIdx="0" presStyleCnt="4">
        <dgm:presLayoutVars>
          <dgm:bulletEnabled val="1"/>
        </dgm:presLayoutVars>
      </dgm:prSet>
      <dgm:spPr/>
      <dgm:t>
        <a:bodyPr/>
        <a:lstStyle/>
        <a:p>
          <a:endParaRPr lang="en-US"/>
        </a:p>
      </dgm:t>
    </dgm:pt>
    <dgm:pt modelId="{E451E704-DF27-4831-A30D-748AB43A2272}" type="pres">
      <dgm:prSet presAssocID="{2F6E79E2-B1A7-4CF4-908B-8763B864F6CF}" presName="parentNode1" presStyleLbl="node1" presStyleIdx="0" presStyleCnt="4">
        <dgm:presLayoutVars>
          <dgm:chMax val="1"/>
          <dgm:bulletEnabled val="1"/>
        </dgm:presLayoutVars>
      </dgm:prSet>
      <dgm:spPr/>
      <dgm:t>
        <a:bodyPr/>
        <a:lstStyle/>
        <a:p>
          <a:endParaRPr lang="en-US"/>
        </a:p>
      </dgm:t>
    </dgm:pt>
    <dgm:pt modelId="{EBD77F35-DA90-4091-B390-C4AF0EC7529A}" type="pres">
      <dgm:prSet presAssocID="{2F6E79E2-B1A7-4CF4-908B-8763B864F6CF}" presName="connSite1" presStyleCnt="0"/>
      <dgm:spPr/>
    </dgm:pt>
    <dgm:pt modelId="{690CCBBF-CC52-4D36-98CE-4AC5BC86AADC}" type="pres">
      <dgm:prSet presAssocID="{B88F9A04-0BD2-4C11-8596-02C8483A1C3F}" presName="Name9" presStyleLbl="sibTrans2D1" presStyleIdx="0" presStyleCnt="3"/>
      <dgm:spPr/>
      <dgm:t>
        <a:bodyPr/>
        <a:lstStyle/>
        <a:p>
          <a:endParaRPr lang="en-US"/>
        </a:p>
      </dgm:t>
    </dgm:pt>
    <dgm:pt modelId="{1CF3F7B2-3C14-48EF-AC0A-E1A2621DDC7D}" type="pres">
      <dgm:prSet presAssocID="{57804991-FA0C-49F5-B9AA-A4538FCBFEC4}" presName="composite2" presStyleCnt="0"/>
      <dgm:spPr/>
    </dgm:pt>
    <dgm:pt modelId="{EF26FB76-96C9-426E-B7F4-971792586BCE}" type="pres">
      <dgm:prSet presAssocID="{57804991-FA0C-49F5-B9AA-A4538FCBFEC4}" presName="dummyNode2" presStyleLbl="node1" presStyleIdx="0" presStyleCnt="4"/>
      <dgm:spPr/>
    </dgm:pt>
    <dgm:pt modelId="{04C28292-1AF1-4299-9B0C-5DE994E518DE}" type="pres">
      <dgm:prSet presAssocID="{57804991-FA0C-49F5-B9AA-A4538FCBFEC4}" presName="childNode2" presStyleLbl="bgAcc1" presStyleIdx="1" presStyleCnt="4">
        <dgm:presLayoutVars>
          <dgm:bulletEnabled val="1"/>
        </dgm:presLayoutVars>
      </dgm:prSet>
      <dgm:spPr/>
      <dgm:t>
        <a:bodyPr/>
        <a:lstStyle/>
        <a:p>
          <a:endParaRPr lang="en-US"/>
        </a:p>
      </dgm:t>
    </dgm:pt>
    <dgm:pt modelId="{22E15C0C-0C2F-4B6E-9AB0-BFB99F8E677F}" type="pres">
      <dgm:prSet presAssocID="{57804991-FA0C-49F5-B9AA-A4538FCBFEC4}" presName="childNode2tx" presStyleLbl="bgAcc1" presStyleIdx="1" presStyleCnt="4">
        <dgm:presLayoutVars>
          <dgm:bulletEnabled val="1"/>
        </dgm:presLayoutVars>
      </dgm:prSet>
      <dgm:spPr/>
      <dgm:t>
        <a:bodyPr/>
        <a:lstStyle/>
        <a:p>
          <a:endParaRPr lang="en-US"/>
        </a:p>
      </dgm:t>
    </dgm:pt>
    <dgm:pt modelId="{3897597C-5FD8-49D7-A948-69242CB0E32C}" type="pres">
      <dgm:prSet presAssocID="{57804991-FA0C-49F5-B9AA-A4538FCBFEC4}" presName="parentNode2" presStyleLbl="node1" presStyleIdx="1" presStyleCnt="4">
        <dgm:presLayoutVars>
          <dgm:chMax val="0"/>
          <dgm:bulletEnabled val="1"/>
        </dgm:presLayoutVars>
      </dgm:prSet>
      <dgm:spPr/>
      <dgm:t>
        <a:bodyPr/>
        <a:lstStyle/>
        <a:p>
          <a:endParaRPr lang="en-US"/>
        </a:p>
      </dgm:t>
    </dgm:pt>
    <dgm:pt modelId="{47276AB6-63F3-4653-BBCF-0413AA1AA3B6}" type="pres">
      <dgm:prSet presAssocID="{57804991-FA0C-49F5-B9AA-A4538FCBFEC4}" presName="connSite2" presStyleCnt="0"/>
      <dgm:spPr/>
    </dgm:pt>
    <dgm:pt modelId="{E120855A-E5EA-484C-B5E6-59C1A2D178D9}" type="pres">
      <dgm:prSet presAssocID="{D9185EBD-3AAE-41E1-B58B-AB0014EF5109}" presName="Name18" presStyleLbl="sibTrans2D1" presStyleIdx="1" presStyleCnt="3"/>
      <dgm:spPr/>
      <dgm:t>
        <a:bodyPr/>
        <a:lstStyle/>
        <a:p>
          <a:endParaRPr lang="en-US"/>
        </a:p>
      </dgm:t>
    </dgm:pt>
    <dgm:pt modelId="{49BBD669-17C2-434A-8CF9-EF06F8E59B97}" type="pres">
      <dgm:prSet presAssocID="{1CBCB421-C173-4D70-BFC0-EBBC90C18128}" presName="composite1" presStyleCnt="0"/>
      <dgm:spPr/>
    </dgm:pt>
    <dgm:pt modelId="{0299573D-1CBD-40A6-94D6-C7BF1658E0D0}" type="pres">
      <dgm:prSet presAssocID="{1CBCB421-C173-4D70-BFC0-EBBC90C18128}" presName="dummyNode1" presStyleLbl="node1" presStyleIdx="1" presStyleCnt="4"/>
      <dgm:spPr/>
    </dgm:pt>
    <dgm:pt modelId="{C11A3E86-B620-485F-AE1D-C303AA171122}" type="pres">
      <dgm:prSet presAssocID="{1CBCB421-C173-4D70-BFC0-EBBC90C18128}" presName="childNode1" presStyleLbl="bgAcc1" presStyleIdx="2" presStyleCnt="4">
        <dgm:presLayoutVars>
          <dgm:bulletEnabled val="1"/>
        </dgm:presLayoutVars>
      </dgm:prSet>
      <dgm:spPr/>
      <dgm:t>
        <a:bodyPr/>
        <a:lstStyle/>
        <a:p>
          <a:endParaRPr lang="en-US"/>
        </a:p>
      </dgm:t>
    </dgm:pt>
    <dgm:pt modelId="{6805484C-5537-4104-9BE2-AA9DD1B584EE}" type="pres">
      <dgm:prSet presAssocID="{1CBCB421-C173-4D70-BFC0-EBBC90C18128}" presName="childNode1tx" presStyleLbl="bgAcc1" presStyleIdx="2" presStyleCnt="4">
        <dgm:presLayoutVars>
          <dgm:bulletEnabled val="1"/>
        </dgm:presLayoutVars>
      </dgm:prSet>
      <dgm:spPr/>
      <dgm:t>
        <a:bodyPr/>
        <a:lstStyle/>
        <a:p>
          <a:endParaRPr lang="en-US"/>
        </a:p>
      </dgm:t>
    </dgm:pt>
    <dgm:pt modelId="{EDB10C2B-64E0-4885-B7A0-D2D1F0E88E80}" type="pres">
      <dgm:prSet presAssocID="{1CBCB421-C173-4D70-BFC0-EBBC90C18128}" presName="parentNode1" presStyleLbl="node1" presStyleIdx="2" presStyleCnt="4">
        <dgm:presLayoutVars>
          <dgm:chMax val="1"/>
          <dgm:bulletEnabled val="1"/>
        </dgm:presLayoutVars>
      </dgm:prSet>
      <dgm:spPr/>
      <dgm:t>
        <a:bodyPr/>
        <a:lstStyle/>
        <a:p>
          <a:endParaRPr lang="en-US"/>
        </a:p>
      </dgm:t>
    </dgm:pt>
    <dgm:pt modelId="{0C3F5ACB-0EC7-4412-AB18-DEF69AD834E1}" type="pres">
      <dgm:prSet presAssocID="{1CBCB421-C173-4D70-BFC0-EBBC90C18128}" presName="connSite1" presStyleCnt="0"/>
      <dgm:spPr/>
    </dgm:pt>
    <dgm:pt modelId="{CAF608BE-4042-4F3E-9328-4966500DC8A5}" type="pres">
      <dgm:prSet presAssocID="{B1659CFD-3901-4C92-BAAF-EA906D17A466}" presName="Name9" presStyleLbl="sibTrans2D1" presStyleIdx="2" presStyleCnt="3"/>
      <dgm:spPr/>
      <dgm:t>
        <a:bodyPr/>
        <a:lstStyle/>
        <a:p>
          <a:endParaRPr lang="en-US"/>
        </a:p>
      </dgm:t>
    </dgm:pt>
    <dgm:pt modelId="{7496A4A3-1A63-4785-B917-BB4DFAA3D86B}" type="pres">
      <dgm:prSet presAssocID="{B173468F-4F89-4D48-A8A2-AD430EB72F0A}" presName="composite2" presStyleCnt="0"/>
      <dgm:spPr/>
    </dgm:pt>
    <dgm:pt modelId="{0EE70810-A92D-4685-8644-772CB6B19602}" type="pres">
      <dgm:prSet presAssocID="{B173468F-4F89-4D48-A8A2-AD430EB72F0A}" presName="dummyNode2" presStyleLbl="node1" presStyleIdx="2" presStyleCnt="4"/>
      <dgm:spPr/>
    </dgm:pt>
    <dgm:pt modelId="{FAC4F432-D1B1-4011-9B93-B50725495BFD}" type="pres">
      <dgm:prSet presAssocID="{B173468F-4F89-4D48-A8A2-AD430EB72F0A}" presName="childNode2" presStyleLbl="bgAcc1" presStyleIdx="3" presStyleCnt="4">
        <dgm:presLayoutVars>
          <dgm:bulletEnabled val="1"/>
        </dgm:presLayoutVars>
      </dgm:prSet>
      <dgm:spPr/>
      <dgm:t>
        <a:bodyPr/>
        <a:lstStyle/>
        <a:p>
          <a:endParaRPr lang="en-US"/>
        </a:p>
      </dgm:t>
    </dgm:pt>
    <dgm:pt modelId="{91FF6107-E209-449D-AF04-4CB0099931AF}" type="pres">
      <dgm:prSet presAssocID="{B173468F-4F89-4D48-A8A2-AD430EB72F0A}" presName="childNode2tx" presStyleLbl="bgAcc1" presStyleIdx="3" presStyleCnt="4">
        <dgm:presLayoutVars>
          <dgm:bulletEnabled val="1"/>
        </dgm:presLayoutVars>
      </dgm:prSet>
      <dgm:spPr/>
      <dgm:t>
        <a:bodyPr/>
        <a:lstStyle/>
        <a:p>
          <a:endParaRPr lang="en-US"/>
        </a:p>
      </dgm:t>
    </dgm:pt>
    <dgm:pt modelId="{A5588C5B-43BF-42A7-BF12-5DA13702E291}" type="pres">
      <dgm:prSet presAssocID="{B173468F-4F89-4D48-A8A2-AD430EB72F0A}" presName="parentNode2" presStyleLbl="node1" presStyleIdx="3" presStyleCnt="4">
        <dgm:presLayoutVars>
          <dgm:chMax val="0"/>
          <dgm:bulletEnabled val="1"/>
        </dgm:presLayoutVars>
      </dgm:prSet>
      <dgm:spPr/>
      <dgm:t>
        <a:bodyPr/>
        <a:lstStyle/>
        <a:p>
          <a:endParaRPr lang="en-US"/>
        </a:p>
      </dgm:t>
    </dgm:pt>
    <dgm:pt modelId="{EFD609AB-EF7C-4D9A-8725-5EF364DB6F1E}" type="pres">
      <dgm:prSet presAssocID="{B173468F-4F89-4D48-A8A2-AD430EB72F0A}" presName="connSite2" presStyleCnt="0"/>
      <dgm:spPr/>
    </dgm:pt>
  </dgm:ptLst>
  <dgm:cxnLst>
    <dgm:cxn modelId="{F979F71C-D229-4175-9997-8B3123A65060}" type="presOf" srcId="{4BD81994-AA1B-467C-9655-F2081F3A5BEF}" destId="{235242FA-5AB4-400A-B42E-391C9099FFAA}" srcOrd="1" destOrd="0" presId="urn:microsoft.com/office/officeart/2005/8/layout/hProcess4"/>
    <dgm:cxn modelId="{84D0433F-762D-4739-AC48-11B8674FF339}" type="presOf" srcId="{1CBCB421-C173-4D70-BFC0-EBBC90C18128}" destId="{EDB10C2B-64E0-4885-B7A0-D2D1F0E88E80}" srcOrd="0" destOrd="0" presId="urn:microsoft.com/office/officeart/2005/8/layout/hProcess4"/>
    <dgm:cxn modelId="{622DCF70-86CC-4B75-8DE8-F1B6FC445703}" type="presOf" srcId="{4E569F69-5204-4B6C-8BF5-5B87F99B9893}" destId="{91FF6107-E209-449D-AF04-4CB0099931AF}" srcOrd="1" destOrd="0" presId="urn:microsoft.com/office/officeart/2005/8/layout/hProcess4"/>
    <dgm:cxn modelId="{6113B525-0F6E-4B01-811D-580BE83F3AF4}" srcId="{9E0E090A-962B-4396-8137-F0B261DF8C46}" destId="{2F6E79E2-B1A7-4CF4-908B-8763B864F6CF}" srcOrd="0" destOrd="0" parTransId="{4F6C093F-42F1-4714-B03A-C7F4CD47A806}" sibTransId="{B88F9A04-0BD2-4C11-8596-02C8483A1C3F}"/>
    <dgm:cxn modelId="{DF1A5151-88BB-428D-B2EA-82FB206CAE00}" srcId="{9E0E090A-962B-4396-8137-F0B261DF8C46}" destId="{57804991-FA0C-49F5-B9AA-A4538FCBFEC4}" srcOrd="1" destOrd="0" parTransId="{C167F7FC-F99A-4669-9759-B39B5A1B0351}" sibTransId="{D9185EBD-3AAE-41E1-B58B-AB0014EF5109}"/>
    <dgm:cxn modelId="{8DA77A81-1FBC-4153-8761-3508828032BD}" srcId="{2F6E79E2-B1A7-4CF4-908B-8763B864F6CF}" destId="{4BD81994-AA1B-467C-9655-F2081F3A5BEF}" srcOrd="0" destOrd="0" parTransId="{EF968A47-190A-4A8A-A6B2-DC102C3C8445}" sibTransId="{85E6E3E2-C984-482A-9B13-6C02AF3BE909}"/>
    <dgm:cxn modelId="{4DF5048B-99E7-491F-978D-C5361F49A660}" srcId="{1CBCB421-C173-4D70-BFC0-EBBC90C18128}" destId="{13CBA346-2451-406D-80EC-3DC625331579}" srcOrd="0" destOrd="0" parTransId="{32971A2F-C2E7-41A9-AB1D-D72C4C432436}" sibTransId="{1871CC43-8363-4101-8521-695CBE751BF6}"/>
    <dgm:cxn modelId="{7CE34892-0293-47CC-8BA8-8E61044D7EA6}" type="presOf" srcId="{FEA9724E-B157-4348-B718-C22BE4FA2DE6}" destId="{04C28292-1AF1-4299-9B0C-5DE994E518DE}" srcOrd="0" destOrd="0" presId="urn:microsoft.com/office/officeart/2005/8/layout/hProcess4"/>
    <dgm:cxn modelId="{EF19D838-EF2B-4FA9-AF4D-C0BA5EF93B63}" srcId="{9E0E090A-962B-4396-8137-F0B261DF8C46}" destId="{B173468F-4F89-4D48-A8A2-AD430EB72F0A}" srcOrd="3" destOrd="0" parTransId="{8567EFCE-7BFE-41CB-982B-F74C692F653E}" sibTransId="{ABD18C34-3C6B-4933-ABC5-A451F30BEAE0}"/>
    <dgm:cxn modelId="{D579F2DC-DD33-4D50-B4BE-C4904F04603F}" type="presOf" srcId="{4BD81994-AA1B-467C-9655-F2081F3A5BEF}" destId="{15D214C9-D770-4684-9DEE-6D9D02B87751}" srcOrd="0" destOrd="0" presId="urn:microsoft.com/office/officeart/2005/8/layout/hProcess4"/>
    <dgm:cxn modelId="{0D73AF68-88B2-48FF-869D-FD55B407A0C7}" srcId="{9E0E090A-962B-4396-8137-F0B261DF8C46}" destId="{1CBCB421-C173-4D70-BFC0-EBBC90C18128}" srcOrd="2" destOrd="0" parTransId="{187665E8-E658-439F-8D8E-CB8DE9112950}" sibTransId="{B1659CFD-3901-4C92-BAAF-EA906D17A466}"/>
    <dgm:cxn modelId="{FB1C7505-40F8-4328-BA0B-EF731FA1CF19}" type="presOf" srcId="{4E569F69-5204-4B6C-8BF5-5B87F99B9893}" destId="{FAC4F432-D1B1-4011-9B93-B50725495BFD}" srcOrd="0" destOrd="0" presId="urn:microsoft.com/office/officeart/2005/8/layout/hProcess4"/>
    <dgm:cxn modelId="{2AC57974-665B-4B59-AFFA-62927272C203}" type="presOf" srcId="{2F6E79E2-B1A7-4CF4-908B-8763B864F6CF}" destId="{E451E704-DF27-4831-A30D-748AB43A2272}" srcOrd="0" destOrd="0" presId="urn:microsoft.com/office/officeart/2005/8/layout/hProcess4"/>
    <dgm:cxn modelId="{07A1DE9A-92D2-4EC9-AB0A-38322310FEB1}" type="presOf" srcId="{9E0E090A-962B-4396-8137-F0B261DF8C46}" destId="{8C4663B7-5001-425E-AA13-C15B2E485750}" srcOrd="0" destOrd="0" presId="urn:microsoft.com/office/officeart/2005/8/layout/hProcess4"/>
    <dgm:cxn modelId="{72A88958-6FF7-4344-B705-39C89453CFC2}" srcId="{B173468F-4F89-4D48-A8A2-AD430EB72F0A}" destId="{4E569F69-5204-4B6C-8BF5-5B87F99B9893}" srcOrd="0" destOrd="0" parTransId="{6A7D1E66-D330-4DE4-B9E5-56D81B7572AA}" sibTransId="{C4C1E232-C085-4421-B54B-3171EE47DFB5}"/>
    <dgm:cxn modelId="{11F1C869-409C-4851-A0DD-C054FCFE5FD2}" type="presOf" srcId="{D9185EBD-3AAE-41E1-B58B-AB0014EF5109}" destId="{E120855A-E5EA-484C-B5E6-59C1A2D178D9}" srcOrd="0" destOrd="0" presId="urn:microsoft.com/office/officeart/2005/8/layout/hProcess4"/>
    <dgm:cxn modelId="{F19F4CAB-6AE9-44E9-B8B1-6E200FF2DF1E}" type="presOf" srcId="{13CBA346-2451-406D-80EC-3DC625331579}" destId="{6805484C-5537-4104-9BE2-AA9DD1B584EE}" srcOrd="1" destOrd="0" presId="urn:microsoft.com/office/officeart/2005/8/layout/hProcess4"/>
    <dgm:cxn modelId="{C04B4099-8484-41C0-B540-483EF4C63257}" srcId="{57804991-FA0C-49F5-B9AA-A4538FCBFEC4}" destId="{FEA9724E-B157-4348-B718-C22BE4FA2DE6}" srcOrd="0" destOrd="0" parTransId="{79C1CC8C-5FAB-4333-8AED-D1456EADE6A0}" sibTransId="{99351B03-C46C-4428-88BB-4D24886A99C4}"/>
    <dgm:cxn modelId="{EAE050BC-4077-490D-B3FE-A3BBFEB60471}" type="presOf" srcId="{13CBA346-2451-406D-80EC-3DC625331579}" destId="{C11A3E86-B620-485F-AE1D-C303AA171122}" srcOrd="0" destOrd="0" presId="urn:microsoft.com/office/officeart/2005/8/layout/hProcess4"/>
    <dgm:cxn modelId="{2592B016-D714-456E-9483-4E976AB413D6}" type="presOf" srcId="{B173468F-4F89-4D48-A8A2-AD430EB72F0A}" destId="{A5588C5B-43BF-42A7-BF12-5DA13702E291}" srcOrd="0" destOrd="0" presId="urn:microsoft.com/office/officeart/2005/8/layout/hProcess4"/>
    <dgm:cxn modelId="{F7969181-B3FD-483E-91D6-DD10628970B3}" type="presOf" srcId="{B1659CFD-3901-4C92-BAAF-EA906D17A466}" destId="{CAF608BE-4042-4F3E-9328-4966500DC8A5}" srcOrd="0" destOrd="0" presId="urn:microsoft.com/office/officeart/2005/8/layout/hProcess4"/>
    <dgm:cxn modelId="{6A27E327-F55D-4A7E-B3B9-3194D7656C5F}" type="presOf" srcId="{FEA9724E-B157-4348-B718-C22BE4FA2DE6}" destId="{22E15C0C-0C2F-4B6E-9AB0-BFB99F8E677F}" srcOrd="1" destOrd="0" presId="urn:microsoft.com/office/officeart/2005/8/layout/hProcess4"/>
    <dgm:cxn modelId="{1A541996-A4C9-4A9B-B008-4B5E91C583F1}" type="presOf" srcId="{B88F9A04-0BD2-4C11-8596-02C8483A1C3F}" destId="{690CCBBF-CC52-4D36-98CE-4AC5BC86AADC}" srcOrd="0" destOrd="0" presId="urn:microsoft.com/office/officeart/2005/8/layout/hProcess4"/>
    <dgm:cxn modelId="{2E6A4E23-2D3A-4420-A2CE-0803E1BBF19C}" type="presOf" srcId="{57804991-FA0C-49F5-B9AA-A4538FCBFEC4}" destId="{3897597C-5FD8-49D7-A948-69242CB0E32C}" srcOrd="0" destOrd="0" presId="urn:microsoft.com/office/officeart/2005/8/layout/hProcess4"/>
    <dgm:cxn modelId="{8C014027-2379-4361-87FE-92B82BFF5E64}" type="presParOf" srcId="{8C4663B7-5001-425E-AA13-C15B2E485750}" destId="{5A0D6C6B-2EE5-45A0-ABD5-05E01CAEE4FA}" srcOrd="0" destOrd="0" presId="urn:microsoft.com/office/officeart/2005/8/layout/hProcess4"/>
    <dgm:cxn modelId="{CFB54B65-CB0E-4ABF-B62A-470DF61F80DA}" type="presParOf" srcId="{8C4663B7-5001-425E-AA13-C15B2E485750}" destId="{E268E290-43B9-4279-A44F-0704C2F48973}" srcOrd="1" destOrd="0" presId="urn:microsoft.com/office/officeart/2005/8/layout/hProcess4"/>
    <dgm:cxn modelId="{88C06578-7CAE-4326-9DF0-68942F16A963}" type="presParOf" srcId="{8C4663B7-5001-425E-AA13-C15B2E485750}" destId="{92B930E6-60CB-4902-8BFF-F1F122211441}" srcOrd="2" destOrd="0" presId="urn:microsoft.com/office/officeart/2005/8/layout/hProcess4"/>
    <dgm:cxn modelId="{07572AC6-DD02-4B89-B3F6-C75645DE6BAB}" type="presParOf" srcId="{92B930E6-60CB-4902-8BFF-F1F122211441}" destId="{B83E5B50-A48A-490C-BB0F-E5277A4AC511}" srcOrd="0" destOrd="0" presId="urn:microsoft.com/office/officeart/2005/8/layout/hProcess4"/>
    <dgm:cxn modelId="{F9A6BE66-CC02-4EFD-8E70-5536872A550F}" type="presParOf" srcId="{B83E5B50-A48A-490C-BB0F-E5277A4AC511}" destId="{29069DC8-CC1B-4424-BD29-30E7ACB7F17D}" srcOrd="0" destOrd="0" presId="urn:microsoft.com/office/officeart/2005/8/layout/hProcess4"/>
    <dgm:cxn modelId="{14E818AE-6F2B-423F-86D8-28479817D910}" type="presParOf" srcId="{B83E5B50-A48A-490C-BB0F-E5277A4AC511}" destId="{15D214C9-D770-4684-9DEE-6D9D02B87751}" srcOrd="1" destOrd="0" presId="urn:microsoft.com/office/officeart/2005/8/layout/hProcess4"/>
    <dgm:cxn modelId="{457425EF-EFFE-4910-B4AC-B9F3BD17BD6F}" type="presParOf" srcId="{B83E5B50-A48A-490C-BB0F-E5277A4AC511}" destId="{235242FA-5AB4-400A-B42E-391C9099FFAA}" srcOrd="2" destOrd="0" presId="urn:microsoft.com/office/officeart/2005/8/layout/hProcess4"/>
    <dgm:cxn modelId="{FFC1B2AD-2B65-40EE-BEF7-E0D0D2F7041A}" type="presParOf" srcId="{B83E5B50-A48A-490C-BB0F-E5277A4AC511}" destId="{E451E704-DF27-4831-A30D-748AB43A2272}" srcOrd="3" destOrd="0" presId="urn:microsoft.com/office/officeart/2005/8/layout/hProcess4"/>
    <dgm:cxn modelId="{55A37D42-BD41-4C36-9214-5CCE0B9D0130}" type="presParOf" srcId="{B83E5B50-A48A-490C-BB0F-E5277A4AC511}" destId="{EBD77F35-DA90-4091-B390-C4AF0EC7529A}" srcOrd="4" destOrd="0" presId="urn:microsoft.com/office/officeart/2005/8/layout/hProcess4"/>
    <dgm:cxn modelId="{CEE76DC7-12F4-4718-9272-24CCB8AF13A5}" type="presParOf" srcId="{92B930E6-60CB-4902-8BFF-F1F122211441}" destId="{690CCBBF-CC52-4D36-98CE-4AC5BC86AADC}" srcOrd="1" destOrd="0" presId="urn:microsoft.com/office/officeart/2005/8/layout/hProcess4"/>
    <dgm:cxn modelId="{99F5DEEF-1393-4BCD-9F53-9C18105FE53F}" type="presParOf" srcId="{92B930E6-60CB-4902-8BFF-F1F122211441}" destId="{1CF3F7B2-3C14-48EF-AC0A-E1A2621DDC7D}" srcOrd="2" destOrd="0" presId="urn:microsoft.com/office/officeart/2005/8/layout/hProcess4"/>
    <dgm:cxn modelId="{D63FA1F7-C3DE-41DC-BB1D-C44DBC09CFC2}" type="presParOf" srcId="{1CF3F7B2-3C14-48EF-AC0A-E1A2621DDC7D}" destId="{EF26FB76-96C9-426E-B7F4-971792586BCE}" srcOrd="0" destOrd="0" presId="urn:microsoft.com/office/officeart/2005/8/layout/hProcess4"/>
    <dgm:cxn modelId="{E543987D-E53B-4BC8-A6E8-EF861763C93B}" type="presParOf" srcId="{1CF3F7B2-3C14-48EF-AC0A-E1A2621DDC7D}" destId="{04C28292-1AF1-4299-9B0C-5DE994E518DE}" srcOrd="1" destOrd="0" presId="urn:microsoft.com/office/officeart/2005/8/layout/hProcess4"/>
    <dgm:cxn modelId="{F46D3482-1E2F-4A9F-AF3C-2999654FF345}" type="presParOf" srcId="{1CF3F7B2-3C14-48EF-AC0A-E1A2621DDC7D}" destId="{22E15C0C-0C2F-4B6E-9AB0-BFB99F8E677F}" srcOrd="2" destOrd="0" presId="urn:microsoft.com/office/officeart/2005/8/layout/hProcess4"/>
    <dgm:cxn modelId="{A110A01A-5A75-4D03-B7FA-8F04B82766EB}" type="presParOf" srcId="{1CF3F7B2-3C14-48EF-AC0A-E1A2621DDC7D}" destId="{3897597C-5FD8-49D7-A948-69242CB0E32C}" srcOrd="3" destOrd="0" presId="urn:microsoft.com/office/officeart/2005/8/layout/hProcess4"/>
    <dgm:cxn modelId="{9D8B89EC-C3BA-4D4E-B44B-01CDEAD8CFE3}" type="presParOf" srcId="{1CF3F7B2-3C14-48EF-AC0A-E1A2621DDC7D}" destId="{47276AB6-63F3-4653-BBCF-0413AA1AA3B6}" srcOrd="4" destOrd="0" presId="urn:microsoft.com/office/officeart/2005/8/layout/hProcess4"/>
    <dgm:cxn modelId="{4EDD5F4C-A407-4499-8C02-F78D69AC445D}" type="presParOf" srcId="{92B930E6-60CB-4902-8BFF-F1F122211441}" destId="{E120855A-E5EA-484C-B5E6-59C1A2D178D9}" srcOrd="3" destOrd="0" presId="urn:microsoft.com/office/officeart/2005/8/layout/hProcess4"/>
    <dgm:cxn modelId="{21206361-4C86-47ED-B0B6-6C10873FA936}" type="presParOf" srcId="{92B930E6-60CB-4902-8BFF-F1F122211441}" destId="{49BBD669-17C2-434A-8CF9-EF06F8E59B97}" srcOrd="4" destOrd="0" presId="urn:microsoft.com/office/officeart/2005/8/layout/hProcess4"/>
    <dgm:cxn modelId="{F71287C7-4316-47C6-A894-8533E99007CA}" type="presParOf" srcId="{49BBD669-17C2-434A-8CF9-EF06F8E59B97}" destId="{0299573D-1CBD-40A6-94D6-C7BF1658E0D0}" srcOrd="0" destOrd="0" presId="urn:microsoft.com/office/officeart/2005/8/layout/hProcess4"/>
    <dgm:cxn modelId="{4693DB6C-C562-482C-A70D-CDCC82548C8B}" type="presParOf" srcId="{49BBD669-17C2-434A-8CF9-EF06F8E59B97}" destId="{C11A3E86-B620-485F-AE1D-C303AA171122}" srcOrd="1" destOrd="0" presId="urn:microsoft.com/office/officeart/2005/8/layout/hProcess4"/>
    <dgm:cxn modelId="{08995D28-E382-42E6-8011-EFF91B75D4D3}" type="presParOf" srcId="{49BBD669-17C2-434A-8CF9-EF06F8E59B97}" destId="{6805484C-5537-4104-9BE2-AA9DD1B584EE}" srcOrd="2" destOrd="0" presId="urn:microsoft.com/office/officeart/2005/8/layout/hProcess4"/>
    <dgm:cxn modelId="{9574ED9F-D262-4D03-B3D0-8A4BF0824FC0}" type="presParOf" srcId="{49BBD669-17C2-434A-8CF9-EF06F8E59B97}" destId="{EDB10C2B-64E0-4885-B7A0-D2D1F0E88E80}" srcOrd="3" destOrd="0" presId="urn:microsoft.com/office/officeart/2005/8/layout/hProcess4"/>
    <dgm:cxn modelId="{35AE4EC5-F0D4-4EA6-B371-BB8B2D77D9EA}" type="presParOf" srcId="{49BBD669-17C2-434A-8CF9-EF06F8E59B97}" destId="{0C3F5ACB-0EC7-4412-AB18-DEF69AD834E1}" srcOrd="4" destOrd="0" presId="urn:microsoft.com/office/officeart/2005/8/layout/hProcess4"/>
    <dgm:cxn modelId="{EA8BD5B3-00C6-4B3E-9447-A178ABCB60CE}" type="presParOf" srcId="{92B930E6-60CB-4902-8BFF-F1F122211441}" destId="{CAF608BE-4042-4F3E-9328-4966500DC8A5}" srcOrd="5" destOrd="0" presId="urn:microsoft.com/office/officeart/2005/8/layout/hProcess4"/>
    <dgm:cxn modelId="{353072BE-2C7D-442B-B3EF-7D3BE45C8946}" type="presParOf" srcId="{92B930E6-60CB-4902-8BFF-F1F122211441}" destId="{7496A4A3-1A63-4785-B917-BB4DFAA3D86B}" srcOrd="6" destOrd="0" presId="urn:microsoft.com/office/officeart/2005/8/layout/hProcess4"/>
    <dgm:cxn modelId="{95B5A552-A78C-4222-A9A6-DB9D91A998F9}" type="presParOf" srcId="{7496A4A3-1A63-4785-B917-BB4DFAA3D86B}" destId="{0EE70810-A92D-4685-8644-772CB6B19602}" srcOrd="0" destOrd="0" presId="urn:microsoft.com/office/officeart/2005/8/layout/hProcess4"/>
    <dgm:cxn modelId="{CAC448AC-807B-4DC0-A079-08C9646C3911}" type="presParOf" srcId="{7496A4A3-1A63-4785-B917-BB4DFAA3D86B}" destId="{FAC4F432-D1B1-4011-9B93-B50725495BFD}" srcOrd="1" destOrd="0" presId="urn:microsoft.com/office/officeart/2005/8/layout/hProcess4"/>
    <dgm:cxn modelId="{BEC7E42F-2DD2-4FB0-A931-7C023E5F7051}" type="presParOf" srcId="{7496A4A3-1A63-4785-B917-BB4DFAA3D86B}" destId="{91FF6107-E209-449D-AF04-4CB0099931AF}" srcOrd="2" destOrd="0" presId="urn:microsoft.com/office/officeart/2005/8/layout/hProcess4"/>
    <dgm:cxn modelId="{E619A1AD-CDF3-465C-AB80-4EEF62C7B4A4}" type="presParOf" srcId="{7496A4A3-1A63-4785-B917-BB4DFAA3D86B}" destId="{A5588C5B-43BF-42A7-BF12-5DA13702E291}" srcOrd="3" destOrd="0" presId="urn:microsoft.com/office/officeart/2005/8/layout/hProcess4"/>
    <dgm:cxn modelId="{2D77572B-5147-41AB-B96C-811930F1C8B1}" type="presParOf" srcId="{7496A4A3-1A63-4785-B917-BB4DFAA3D86B}" destId="{EFD609AB-EF7C-4D9A-8725-5EF364DB6F1E}" srcOrd="4" destOrd="0" presId="urn:microsoft.com/office/officeart/2005/8/layout/h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44719" cy="465932"/>
          </a:xfrm>
          <a:prstGeom prst="rect">
            <a:avLst/>
          </a:prstGeom>
          <a:noFill/>
          <a:ln w="9525">
            <a:noFill/>
            <a:miter lim="800000"/>
            <a:headEnd/>
            <a:tailEnd/>
          </a:ln>
          <a:effectLst/>
        </p:spPr>
        <p:txBody>
          <a:bodyPr vert="horz" wrap="square" lIns="93335" tIns="46669" rIns="93335" bIns="46669" numCol="1" anchor="t" anchorCtr="0" compatLnSpc="1">
            <a:prstTxWarp prst="textNoShape">
              <a:avLst/>
            </a:prstTxWarp>
          </a:bodyPr>
          <a:lstStyle>
            <a:lvl1pPr algn="l" defTabSz="933676">
              <a:defRPr sz="1200">
                <a:cs typeface="+mn-cs"/>
              </a:defRPr>
            </a:lvl1pPr>
          </a:lstStyle>
          <a:p>
            <a:pPr>
              <a:defRPr/>
            </a:pPr>
            <a:endParaRPr lang="en-US"/>
          </a:p>
        </p:txBody>
      </p:sp>
      <p:sp>
        <p:nvSpPr>
          <p:cNvPr id="16387" name="Rectangle 3"/>
          <p:cNvSpPr>
            <a:spLocks noGrp="1" noChangeArrowheads="1"/>
          </p:cNvSpPr>
          <p:nvPr>
            <p:ph type="dt" sz="quarter" idx="1"/>
          </p:nvPr>
        </p:nvSpPr>
        <p:spPr bwMode="auto">
          <a:xfrm>
            <a:off x="3979931" y="0"/>
            <a:ext cx="3044719" cy="465932"/>
          </a:xfrm>
          <a:prstGeom prst="rect">
            <a:avLst/>
          </a:prstGeom>
          <a:noFill/>
          <a:ln w="9525">
            <a:noFill/>
            <a:miter lim="800000"/>
            <a:headEnd/>
            <a:tailEnd/>
          </a:ln>
          <a:effectLst/>
        </p:spPr>
        <p:txBody>
          <a:bodyPr vert="horz" wrap="square" lIns="93335" tIns="46669" rIns="93335" bIns="46669" numCol="1" anchor="t" anchorCtr="0" compatLnSpc="1">
            <a:prstTxWarp prst="textNoShape">
              <a:avLst/>
            </a:prstTxWarp>
          </a:bodyPr>
          <a:lstStyle>
            <a:lvl1pPr algn="r" defTabSz="933676">
              <a:defRPr sz="1200">
                <a:cs typeface="+mn-cs"/>
              </a:defRPr>
            </a:lvl1pPr>
          </a:lstStyle>
          <a:p>
            <a:pPr>
              <a:defRPr/>
            </a:pPr>
            <a:endParaRPr lang="en-US"/>
          </a:p>
        </p:txBody>
      </p:sp>
      <p:sp>
        <p:nvSpPr>
          <p:cNvPr id="16388" name="Rectangle 4"/>
          <p:cNvSpPr>
            <a:spLocks noGrp="1" noChangeArrowheads="1"/>
          </p:cNvSpPr>
          <p:nvPr>
            <p:ph type="ftr" sz="quarter" idx="2"/>
          </p:nvPr>
        </p:nvSpPr>
        <p:spPr bwMode="auto">
          <a:xfrm>
            <a:off x="0" y="8844753"/>
            <a:ext cx="3044719" cy="465932"/>
          </a:xfrm>
          <a:prstGeom prst="rect">
            <a:avLst/>
          </a:prstGeom>
          <a:noFill/>
          <a:ln w="9525">
            <a:noFill/>
            <a:miter lim="800000"/>
            <a:headEnd/>
            <a:tailEnd/>
          </a:ln>
          <a:effectLst/>
        </p:spPr>
        <p:txBody>
          <a:bodyPr vert="horz" wrap="square" lIns="93335" tIns="46669" rIns="93335" bIns="46669" numCol="1" anchor="b" anchorCtr="0" compatLnSpc="1">
            <a:prstTxWarp prst="textNoShape">
              <a:avLst/>
            </a:prstTxWarp>
          </a:bodyPr>
          <a:lstStyle>
            <a:lvl1pPr algn="l" defTabSz="933676">
              <a:defRPr sz="1200">
                <a:cs typeface="+mn-cs"/>
              </a:defRPr>
            </a:lvl1pPr>
          </a:lstStyle>
          <a:p>
            <a:pPr>
              <a:defRPr/>
            </a:pPr>
            <a:endParaRPr lang="en-US"/>
          </a:p>
        </p:txBody>
      </p:sp>
      <p:sp>
        <p:nvSpPr>
          <p:cNvPr id="16389" name="Rectangle 5"/>
          <p:cNvSpPr>
            <a:spLocks noGrp="1" noChangeArrowheads="1"/>
          </p:cNvSpPr>
          <p:nvPr>
            <p:ph type="sldNum" sz="quarter" idx="3"/>
          </p:nvPr>
        </p:nvSpPr>
        <p:spPr bwMode="auto">
          <a:xfrm>
            <a:off x="3979931" y="8844753"/>
            <a:ext cx="3044719" cy="465932"/>
          </a:xfrm>
          <a:prstGeom prst="rect">
            <a:avLst/>
          </a:prstGeom>
          <a:noFill/>
          <a:ln w="9525">
            <a:noFill/>
            <a:miter lim="800000"/>
            <a:headEnd/>
            <a:tailEnd/>
          </a:ln>
          <a:effectLst/>
        </p:spPr>
        <p:txBody>
          <a:bodyPr vert="horz" wrap="square" lIns="93335" tIns="46669" rIns="93335" bIns="46669" numCol="1" anchor="b" anchorCtr="0" compatLnSpc="1">
            <a:prstTxWarp prst="textNoShape">
              <a:avLst/>
            </a:prstTxWarp>
          </a:bodyPr>
          <a:lstStyle>
            <a:lvl1pPr algn="r" defTabSz="933676">
              <a:defRPr sz="1200">
                <a:cs typeface="+mn-cs"/>
              </a:defRPr>
            </a:lvl1pPr>
          </a:lstStyle>
          <a:p>
            <a:pPr>
              <a:defRPr/>
            </a:pPr>
            <a:fld id="{178661CC-8AC5-4789-B828-4C5F9E8ADAA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44719" cy="465932"/>
          </a:xfrm>
          <a:prstGeom prst="rect">
            <a:avLst/>
          </a:prstGeom>
          <a:noFill/>
          <a:ln w="9525">
            <a:noFill/>
            <a:miter lim="800000"/>
            <a:headEnd/>
            <a:tailEnd/>
          </a:ln>
          <a:effectLst/>
        </p:spPr>
        <p:txBody>
          <a:bodyPr vert="horz" wrap="square" lIns="93335" tIns="46669" rIns="93335" bIns="46669" numCol="1" anchor="t" anchorCtr="0" compatLnSpc="1">
            <a:prstTxWarp prst="textNoShape">
              <a:avLst/>
            </a:prstTxWarp>
          </a:bodyPr>
          <a:lstStyle>
            <a:lvl1pPr algn="l" defTabSz="933676">
              <a:defRPr sz="1200">
                <a:cs typeface="+mn-cs"/>
              </a:defRPr>
            </a:lvl1pPr>
          </a:lstStyle>
          <a:p>
            <a:pPr>
              <a:defRPr/>
            </a:pPr>
            <a:endParaRPr lang="en-US"/>
          </a:p>
        </p:txBody>
      </p:sp>
      <p:sp>
        <p:nvSpPr>
          <p:cNvPr id="15363" name="Rectangle 3"/>
          <p:cNvSpPr>
            <a:spLocks noGrp="1" noChangeArrowheads="1"/>
          </p:cNvSpPr>
          <p:nvPr>
            <p:ph type="dt" idx="1"/>
          </p:nvPr>
        </p:nvSpPr>
        <p:spPr bwMode="auto">
          <a:xfrm>
            <a:off x="3979931" y="0"/>
            <a:ext cx="3044719" cy="465932"/>
          </a:xfrm>
          <a:prstGeom prst="rect">
            <a:avLst/>
          </a:prstGeom>
          <a:noFill/>
          <a:ln w="9525">
            <a:noFill/>
            <a:miter lim="800000"/>
            <a:headEnd/>
            <a:tailEnd/>
          </a:ln>
          <a:effectLst/>
        </p:spPr>
        <p:txBody>
          <a:bodyPr vert="horz" wrap="square" lIns="93335" tIns="46669" rIns="93335" bIns="46669" numCol="1" anchor="t" anchorCtr="0" compatLnSpc="1">
            <a:prstTxWarp prst="textNoShape">
              <a:avLst/>
            </a:prstTxWarp>
          </a:bodyPr>
          <a:lstStyle>
            <a:lvl1pPr algn="r" defTabSz="933676">
              <a:defRPr sz="1200">
                <a:cs typeface="+mn-cs"/>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85863" y="698500"/>
            <a:ext cx="4654550" cy="3490913"/>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702628" y="4423967"/>
            <a:ext cx="5621020" cy="4190206"/>
          </a:xfrm>
          <a:prstGeom prst="rect">
            <a:avLst/>
          </a:prstGeom>
          <a:noFill/>
          <a:ln w="9525">
            <a:noFill/>
            <a:miter lim="800000"/>
            <a:headEnd/>
            <a:tailEnd/>
          </a:ln>
          <a:effectLst/>
        </p:spPr>
        <p:txBody>
          <a:bodyPr vert="horz" wrap="square" lIns="93335" tIns="46669" rIns="93335" bIns="4666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844753"/>
            <a:ext cx="3044719" cy="465932"/>
          </a:xfrm>
          <a:prstGeom prst="rect">
            <a:avLst/>
          </a:prstGeom>
          <a:noFill/>
          <a:ln w="9525">
            <a:noFill/>
            <a:miter lim="800000"/>
            <a:headEnd/>
            <a:tailEnd/>
          </a:ln>
          <a:effectLst/>
        </p:spPr>
        <p:txBody>
          <a:bodyPr vert="horz" wrap="square" lIns="93335" tIns="46669" rIns="93335" bIns="46669" numCol="1" anchor="b" anchorCtr="0" compatLnSpc="1">
            <a:prstTxWarp prst="textNoShape">
              <a:avLst/>
            </a:prstTxWarp>
          </a:bodyPr>
          <a:lstStyle>
            <a:lvl1pPr algn="l" defTabSz="933676">
              <a:defRPr sz="1200">
                <a:cs typeface="+mn-cs"/>
              </a:defRPr>
            </a:lvl1pPr>
          </a:lstStyle>
          <a:p>
            <a:pPr>
              <a:defRPr/>
            </a:pPr>
            <a:endParaRPr lang="en-US"/>
          </a:p>
        </p:txBody>
      </p:sp>
      <p:sp>
        <p:nvSpPr>
          <p:cNvPr id="15367" name="Rectangle 7"/>
          <p:cNvSpPr>
            <a:spLocks noGrp="1" noChangeArrowheads="1"/>
          </p:cNvSpPr>
          <p:nvPr>
            <p:ph type="sldNum" sz="quarter" idx="5"/>
          </p:nvPr>
        </p:nvSpPr>
        <p:spPr bwMode="auto">
          <a:xfrm>
            <a:off x="3979931" y="8844753"/>
            <a:ext cx="3044719" cy="465932"/>
          </a:xfrm>
          <a:prstGeom prst="rect">
            <a:avLst/>
          </a:prstGeom>
          <a:noFill/>
          <a:ln w="9525">
            <a:noFill/>
            <a:miter lim="800000"/>
            <a:headEnd/>
            <a:tailEnd/>
          </a:ln>
          <a:effectLst/>
        </p:spPr>
        <p:txBody>
          <a:bodyPr vert="horz" wrap="square" lIns="93335" tIns="46669" rIns="93335" bIns="46669" numCol="1" anchor="b" anchorCtr="0" compatLnSpc="1">
            <a:prstTxWarp prst="textNoShape">
              <a:avLst/>
            </a:prstTxWarp>
          </a:bodyPr>
          <a:lstStyle>
            <a:lvl1pPr algn="r" defTabSz="933676">
              <a:defRPr sz="1200">
                <a:cs typeface="+mn-cs"/>
              </a:defRPr>
            </a:lvl1pPr>
          </a:lstStyle>
          <a:p>
            <a:pPr>
              <a:defRPr/>
            </a:pPr>
            <a:fld id="{914FCAEB-485E-43D4-B067-5FAD4E63564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pPr defTabSz="932641"/>
            <a:fld id="{70461EAA-A5E4-4C51-ABDF-B7F3D91E6182}" type="slidenum">
              <a:rPr lang="en-US" smtClean="0">
                <a:cs typeface="Arial" charset="0"/>
              </a:rPr>
              <a:pPr defTabSz="932641"/>
              <a:t>1</a:t>
            </a:fld>
            <a:endParaRPr lang="en-US" dirty="0" smtClean="0">
              <a:cs typeface="Arial"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pPr defTabSz="932641"/>
            <a:fld id="{910DC14B-107E-4D15-BD81-F70E2334C3FB}" type="slidenum">
              <a:rPr lang="en-US" smtClean="0">
                <a:cs typeface="Arial" charset="0"/>
              </a:rPr>
              <a:pPr defTabSz="932641"/>
              <a:t>13</a:t>
            </a:fld>
            <a:endParaRPr lang="en-US" dirty="0" smtClean="0">
              <a:cs typeface="Arial"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p:spPr>
        <p:txBody>
          <a:bodyPr/>
          <a:lstStyle/>
          <a:p>
            <a:pPr defTabSz="932641"/>
            <a:fld id="{1AFFBA4B-870C-470D-8808-602B8B854D81}" type="slidenum">
              <a:rPr lang="en-US" smtClean="0">
                <a:cs typeface="Arial" charset="0"/>
              </a:rPr>
              <a:pPr defTabSz="932641"/>
              <a:t>14</a:t>
            </a:fld>
            <a:endParaRPr lang="en-US" dirty="0" smtClean="0">
              <a:cs typeface="Arial" charset="0"/>
            </a:endParaRP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pPr defTabSz="932641"/>
            <a:fld id="{44329CC5-D30F-47AA-AA3E-54838DDD6FE7}" type="slidenum">
              <a:rPr lang="en-US" smtClean="0">
                <a:cs typeface="Arial" charset="0"/>
              </a:rPr>
              <a:pPr defTabSz="932641"/>
              <a:t>15</a:t>
            </a:fld>
            <a:endParaRPr lang="en-US" dirty="0" smtClean="0">
              <a:cs typeface="Arial"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p:spPr>
        <p:txBody>
          <a:bodyPr/>
          <a:lstStyle/>
          <a:p>
            <a:pPr defTabSz="932641"/>
            <a:fld id="{0597C994-CFB1-4A98-8CBB-39319AE99B07}" type="slidenum">
              <a:rPr lang="en-US" smtClean="0">
                <a:cs typeface="Arial" charset="0"/>
              </a:rPr>
              <a:pPr defTabSz="932641"/>
              <a:t>16</a:t>
            </a:fld>
            <a:endParaRPr lang="en-US" dirty="0" smtClean="0">
              <a:cs typeface="Arial"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64A80779-3690-4B7D-AE3E-96D05918DA45}" type="slidenum">
              <a:rPr lang="en-US" sz="1200"/>
              <a:pPr algn="r" defTabSz="932641"/>
              <a:t>17</a:t>
            </a:fld>
            <a:endParaRPr lang="en-US" sz="1200" dirty="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pPr defTabSz="932641"/>
            <a:fld id="{BB947839-420F-435C-BF17-BE95E45BCEE5}" type="slidenum">
              <a:rPr lang="en-US" smtClean="0">
                <a:cs typeface="Arial" charset="0"/>
              </a:rPr>
              <a:pPr defTabSz="932641"/>
              <a:t>18</a:t>
            </a:fld>
            <a:endParaRPr lang="en-US" dirty="0" smtClean="0">
              <a:cs typeface="Arial" charset="0"/>
            </a:endParaRP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87E1A20-A16A-48EC-B3D1-FAFF3B754C44}" type="slidenum">
              <a:rPr lang="en-US" sz="1200"/>
              <a:pPr algn="r" defTabSz="932641"/>
              <a:t>19</a:t>
            </a:fld>
            <a:endParaRPr lang="en-US" sz="1200" dirty="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pPr defTabSz="932641"/>
            <a:fld id="{F7B38ABA-EF7C-4D7B-A988-36D9E7C33E9E}" type="slidenum">
              <a:rPr lang="en-US" smtClean="0">
                <a:cs typeface="Arial" charset="0"/>
              </a:rPr>
              <a:pPr defTabSz="932641"/>
              <a:t>20</a:t>
            </a:fld>
            <a:endParaRPr lang="en-US" dirty="0" smtClean="0">
              <a:cs typeface="Arial" charset="0"/>
            </a:endParaRPr>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FDE25A8F-9023-4E83-BE35-4A3141A6EC5B}" type="slidenum">
              <a:rPr lang="en-US" sz="1200"/>
              <a:pPr algn="r" defTabSz="932641"/>
              <a:t>21</a:t>
            </a:fld>
            <a:endParaRPr lang="en-US" sz="1200" dirty="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B11799BF-81AC-4967-A8A0-53A356C1AC73}" type="slidenum">
              <a:rPr lang="en-US" sz="1200"/>
              <a:pPr algn="r" defTabSz="932641"/>
              <a:t>22</a:t>
            </a:fld>
            <a:endParaRPr lang="en-US" sz="1200" dirty="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pPr defTabSz="932641"/>
            <a:fld id="{E767E079-7DF7-4BEB-9E80-D6806536CA29}" type="slidenum">
              <a:rPr lang="en-US" smtClean="0">
                <a:cs typeface="Arial" charset="0"/>
              </a:rPr>
              <a:pPr defTabSz="932641"/>
              <a:t>2</a:t>
            </a:fld>
            <a:endParaRPr lang="en-US" dirty="0" smtClean="0">
              <a:cs typeface="Arial"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0805A061-1BF6-4E1D-91D1-216EE18FC4F2}" type="slidenum">
              <a:rPr lang="en-US" sz="1200"/>
              <a:pPr algn="r" defTabSz="932641"/>
              <a:t>23</a:t>
            </a:fld>
            <a:endParaRPr lang="en-US" sz="1200" dirty="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24</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25</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26</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27</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28</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29</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30</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31</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87E1A20-A16A-48EC-B3D1-FAFF3B754C44}" type="slidenum">
              <a:rPr lang="en-US" sz="1200"/>
              <a:pPr algn="r" defTabSz="932641"/>
              <a:t>32</a:t>
            </a:fld>
            <a:endParaRPr lang="en-US" sz="1200" dirty="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pPr defTabSz="932641"/>
            <a:fld id="{2133B9D0-188E-4F70-9789-B3A233E218E5}" type="slidenum">
              <a:rPr lang="en-US" smtClean="0">
                <a:cs typeface="Arial" charset="0"/>
              </a:rPr>
              <a:pPr defTabSz="932641"/>
              <a:t>3</a:t>
            </a:fld>
            <a:endParaRPr lang="en-US" dirty="0" smtClean="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3335" tIns="46669" rIns="93335" bIns="46669" anchor="b"/>
          <a:lstStyle/>
          <a:p>
            <a:pPr algn="r" defTabSz="932641"/>
            <a:fld id="{879A935E-E8A8-41B8-8743-72269B7F7022}" type="slidenum">
              <a:rPr lang="en-US" sz="1200"/>
              <a:pPr algn="r" defTabSz="932641"/>
              <a:t>33</a:t>
            </a:fld>
            <a:endParaRPr lang="en-US" sz="1200" dirty="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3979931" y="8844753"/>
            <a:ext cx="3044719" cy="465932"/>
          </a:xfrm>
          <a:prstGeom prst="rect">
            <a:avLst/>
          </a:prstGeom>
          <a:noFill/>
          <a:ln w="9525">
            <a:noFill/>
            <a:miter lim="800000"/>
            <a:headEnd/>
            <a:tailEnd/>
          </a:ln>
        </p:spPr>
        <p:txBody>
          <a:bodyPr lIns="92429" tIns="46214" rIns="92429" bIns="46214" anchor="b"/>
          <a:lstStyle/>
          <a:p>
            <a:pPr algn="r"/>
            <a:fld id="{CE472E3F-2A07-4705-B255-57B814A5C574}" type="slidenum">
              <a:rPr lang="en-US" sz="1200"/>
              <a:pPr algn="r"/>
              <a:t>4</a:t>
            </a:fld>
            <a:endParaRPr lang="en-US" sz="1200" dirty="0"/>
          </a:p>
        </p:txBody>
      </p:sp>
      <p:sp>
        <p:nvSpPr>
          <p:cNvPr id="25602" name="Rectangle 2"/>
          <p:cNvSpPr>
            <a:spLocks noGrp="1" noRot="1" noChangeAspect="1" noChangeArrowheads="1" noTextEdit="1"/>
          </p:cNvSpPr>
          <p:nvPr>
            <p:ph type="sldImg"/>
          </p:nvPr>
        </p:nvSpPr>
        <p:spPr>
          <a:xfrm>
            <a:off x="1190625" y="701675"/>
            <a:ext cx="4652963" cy="3489325"/>
          </a:xfrm>
          <a:ln/>
        </p:spPr>
      </p:sp>
      <p:sp>
        <p:nvSpPr>
          <p:cNvPr id="25603" name="Rectangle 3"/>
          <p:cNvSpPr>
            <a:spLocks noGrp="1" noChangeArrowheads="1"/>
          </p:cNvSpPr>
          <p:nvPr>
            <p:ph type="body" idx="1"/>
          </p:nvPr>
        </p:nvSpPr>
        <p:spPr>
          <a:xfrm>
            <a:off x="938465" y="4423967"/>
            <a:ext cx="5149349" cy="4187026"/>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pPr defTabSz="932641"/>
            <a:fld id="{E9D0E063-5C50-496D-A5C6-A4D40C118455}" type="slidenum">
              <a:rPr lang="en-US" smtClean="0">
                <a:cs typeface="Arial" charset="0"/>
              </a:rPr>
              <a:pPr defTabSz="932641"/>
              <a:t>8</a:t>
            </a:fld>
            <a:endParaRPr lang="en-US" dirty="0" smtClean="0">
              <a:cs typeface="Arial"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pPr defTabSz="932641"/>
            <a:fld id="{3DFB53FF-3E18-45B4-A3DF-8969566B1E5F}" type="slidenum">
              <a:rPr lang="en-US" smtClean="0">
                <a:cs typeface="Arial" charset="0"/>
              </a:rPr>
              <a:pPr defTabSz="932641"/>
              <a:t>9</a:t>
            </a:fld>
            <a:endParaRPr lang="en-US" dirty="0" smtClean="0">
              <a:cs typeface="Arial" charset="0"/>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pPr defTabSz="932641"/>
            <a:fld id="{51F9194F-2D0D-4565-A3A5-2D941DE35C8C}" type="slidenum">
              <a:rPr lang="en-US" smtClean="0">
                <a:cs typeface="Arial" charset="0"/>
              </a:rPr>
              <a:pPr defTabSz="932641"/>
              <a:t>10</a:t>
            </a:fld>
            <a:endParaRPr lang="en-US" dirty="0" smtClean="0">
              <a:cs typeface="Arial"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pPr defTabSz="932641"/>
            <a:fld id="{5B974F4A-B00E-4FF8-ACB3-5F1929D5A37E}" type="slidenum">
              <a:rPr lang="en-US" smtClean="0">
                <a:cs typeface="Arial" charset="0"/>
              </a:rPr>
              <a:pPr defTabSz="932641"/>
              <a:t>11</a:t>
            </a:fld>
            <a:endParaRPr lang="en-US" dirty="0" smtClean="0">
              <a:cs typeface="Arial"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pPr defTabSz="932641"/>
            <a:fld id="{4CBDDF70-9141-4C59-953D-55C0D5D6CECC}" type="slidenum">
              <a:rPr lang="en-US" smtClean="0">
                <a:cs typeface="Arial" charset="0"/>
              </a:rPr>
              <a:pPr defTabSz="932641"/>
              <a:t>12</a:t>
            </a:fld>
            <a:endParaRPr lang="en-US" dirty="0" smtClean="0">
              <a:cs typeface="Arial"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black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Text Box 12"/>
          <p:cNvSpPr txBox="1">
            <a:spLocks noChangeArrowheads="1"/>
          </p:cNvSpPr>
          <p:nvPr/>
        </p:nvSpPr>
        <p:spPr bwMode="white">
          <a:xfrm>
            <a:off x="6934200" y="6507163"/>
            <a:ext cx="1920875" cy="198437"/>
          </a:xfrm>
          <a:prstGeom prst="rect">
            <a:avLst/>
          </a:prstGeom>
          <a:noFill/>
          <a:ln w="9525">
            <a:noFill/>
            <a:miter lim="800000"/>
            <a:headEnd/>
            <a:tailEnd/>
          </a:ln>
          <a:effectLst/>
        </p:spPr>
        <p:txBody>
          <a:bodyPr wrap="none">
            <a:spAutoFit/>
          </a:bodyPr>
          <a:lstStyle/>
          <a:p>
            <a:pPr>
              <a:defRPr/>
            </a:pPr>
            <a:r>
              <a:rPr lang="en-US" sz="700" dirty="0">
                <a:solidFill>
                  <a:schemeClr val="bg1"/>
                </a:solidFill>
                <a:latin typeface="Palatino Linotype" pitchFamily="18" charset="0"/>
                <a:cs typeface="+mn-cs"/>
              </a:rPr>
              <a:t>Copyright © 2011 GRS – All rights reserved.</a:t>
            </a:r>
          </a:p>
        </p:txBody>
      </p:sp>
      <p:sp>
        <p:nvSpPr>
          <p:cNvPr id="3074" name="Rectangle 2"/>
          <p:cNvSpPr>
            <a:spLocks noGrp="1" noChangeArrowheads="1"/>
          </p:cNvSpPr>
          <p:nvPr>
            <p:ph type="ctrTitle"/>
          </p:nvPr>
        </p:nvSpPr>
        <p:spPr bwMode="gray">
          <a:xfrm>
            <a:off x="3581400" y="1981200"/>
            <a:ext cx="5105400" cy="1470025"/>
          </a:xfrm>
        </p:spPr>
        <p:txBody>
          <a:bodyPr/>
          <a:lstStyle>
            <a:lvl1pPr>
              <a:defRPr>
                <a:solidFill>
                  <a:srgbClr val="FF9900"/>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bwMode="gray">
          <a:xfrm>
            <a:off x="3505200" y="3886200"/>
            <a:ext cx="5181600" cy="1752600"/>
          </a:xfrm>
        </p:spPr>
        <p:txBody>
          <a:bodyPr/>
          <a:lstStyle>
            <a:lvl1pPr marL="0" indent="0">
              <a:buFont typeface="Wingdings 2" pitchFamily="18" charset="2"/>
              <a:buNone/>
              <a:defRPr sz="2800">
                <a:solidFill>
                  <a:schemeClr val="bg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a:defRPr/>
            </a:pPr>
            <a:fld id="{354E7E27-DEB2-40FD-9166-56488942031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a:defRPr/>
            </a:pPr>
            <a:fld id="{684E4ED9-5B86-4E82-86CE-C23A9E9E613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6B2DFDF6-B138-4984-BB52-026795A7F8DA}"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973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973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7A2EF689-D552-4552-9926-71F4D92A1DCA}"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a:ln/>
        </p:spPr>
        <p:txBody>
          <a:bodyPr/>
          <a:lstStyle>
            <a:lvl1pPr>
              <a:defRPr/>
            </a:lvl1pPr>
          </a:lstStyle>
          <a:p>
            <a:pPr>
              <a:defRPr/>
            </a:pPr>
            <a:fld id="{AE14C073-0765-49DC-ABF4-750E285A782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3DB9337F-BB36-4C34-9F26-482A8671E48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sldNum" sz="quarter" idx="10"/>
          </p:nvPr>
        </p:nvSpPr>
        <p:spPr>
          <a:ln/>
        </p:spPr>
        <p:txBody>
          <a:bodyPr/>
          <a:lstStyle>
            <a:lvl1pPr>
              <a:defRPr/>
            </a:lvl1pPr>
          </a:lstStyle>
          <a:p>
            <a:pPr>
              <a:defRPr/>
            </a:pPr>
            <a:fld id="{C472594E-7B96-401B-92D8-6CAF384D863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6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sldNum" sz="quarter" idx="10"/>
          </p:nvPr>
        </p:nvSpPr>
        <p:spPr>
          <a:ln/>
        </p:spPr>
        <p:txBody>
          <a:bodyPr/>
          <a:lstStyle>
            <a:lvl1pPr>
              <a:defRPr/>
            </a:lvl1pPr>
          </a:lstStyle>
          <a:p>
            <a:pPr>
              <a:defRPr/>
            </a:pPr>
            <a:fld id="{0431F4C2-B49C-4837-88E5-288069371DC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sldNum" sz="quarter" idx="10"/>
          </p:nvPr>
        </p:nvSpPr>
        <p:spPr>
          <a:ln/>
        </p:spPr>
        <p:txBody>
          <a:bodyPr/>
          <a:lstStyle>
            <a:lvl1pPr>
              <a:defRPr/>
            </a:lvl1pPr>
          </a:lstStyle>
          <a:p>
            <a:pPr>
              <a:defRPr/>
            </a:pPr>
            <a:fld id="{434AC3AD-37FB-49A9-B8A3-0E2A708DC79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aphicFrame>
        <p:nvGraphicFramePr>
          <p:cNvPr id="3" name="Diagram 3"/>
          <p:cNvGraphicFramePr/>
          <p:nvPr userDrawn="1"/>
        </p:nvGraphicFramePr>
        <p:xfrm>
          <a:off x="1371600" y="2133600"/>
          <a:ext cx="63246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2"/>
          <p:cNvSpPr>
            <a:spLocks noGrp="1"/>
          </p:cNvSpPr>
          <p:nvPr>
            <p:ph type="sldNum" sz="quarter" idx="10"/>
          </p:nvPr>
        </p:nvSpPr>
        <p:spPr/>
        <p:txBody>
          <a:bodyPr/>
          <a:lstStyle>
            <a:lvl1pPr>
              <a:defRPr/>
            </a:lvl1pPr>
          </a:lstStyle>
          <a:p>
            <a:pPr>
              <a:defRPr/>
            </a:pPr>
            <a:fld id="{8DF79427-26E5-4F76-95AE-CAA804A827F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graphicFrame>
        <p:nvGraphicFramePr>
          <p:cNvPr id="3" name="Content Placeholder 3"/>
          <p:cNvGraphicFramePr>
            <a:graphicFrameLocks/>
          </p:cNvGraphicFramePr>
          <p:nvPr userDrawn="1"/>
        </p:nvGraphicFramePr>
        <p:xfrm>
          <a:off x="914399" y="1981199"/>
          <a:ext cx="7891463" cy="4117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2"/>
          <p:cNvSpPr>
            <a:spLocks noGrp="1"/>
          </p:cNvSpPr>
          <p:nvPr>
            <p:ph type="sldNum" sz="quarter" idx="10"/>
          </p:nvPr>
        </p:nvSpPr>
        <p:spPr/>
        <p:txBody>
          <a:bodyPr/>
          <a:lstStyle>
            <a:lvl1pPr>
              <a:defRPr/>
            </a:lvl1pPr>
          </a:lstStyle>
          <a:p>
            <a:pPr>
              <a:defRPr/>
            </a:pPr>
            <a:fld id="{C5F10D35-655C-4B3F-ADFB-C5171978C48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838200" y="1371600"/>
            <a:ext cx="7264400" cy="4629150"/>
            <a:chOff x="838200" y="1371609"/>
            <a:chExt cx="7264400" cy="4629141"/>
          </a:xfrm>
        </p:grpSpPr>
        <p:grpSp>
          <p:nvGrpSpPr>
            <p:cNvPr id="4" name="Group 164"/>
            <p:cNvGrpSpPr>
              <a:grpSpLocks/>
            </p:cNvGrpSpPr>
            <p:nvPr/>
          </p:nvGrpSpPr>
          <p:grpSpPr bwMode="auto">
            <a:xfrm>
              <a:off x="838200" y="5008697"/>
              <a:ext cx="2309002" cy="992048"/>
              <a:chOff x="431800" y="4806950"/>
              <a:chExt cx="2640013" cy="1270000"/>
            </a:xfrm>
          </p:grpSpPr>
          <p:sp>
            <p:nvSpPr>
              <p:cNvPr id="144" name="Cube 9"/>
              <p:cNvSpPr>
                <a:spLocks noChangeArrowheads="1"/>
              </p:cNvSpPr>
              <p:nvPr/>
            </p:nvSpPr>
            <p:spPr bwMode="auto">
              <a:xfrm flipH="1">
                <a:off x="431800" y="5054719"/>
                <a:ext cx="2639125" cy="1022237"/>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45" name="Cube 12"/>
              <p:cNvSpPr>
                <a:spLocks noChangeArrowheads="1"/>
              </p:cNvSpPr>
              <p:nvPr/>
            </p:nvSpPr>
            <p:spPr bwMode="auto">
              <a:xfrm flipH="1">
                <a:off x="431800" y="4806781"/>
                <a:ext cx="2639125" cy="375971"/>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5" name="Group 166"/>
            <p:cNvGrpSpPr>
              <a:grpSpLocks/>
            </p:cNvGrpSpPr>
            <p:nvPr/>
          </p:nvGrpSpPr>
          <p:grpSpPr bwMode="auto">
            <a:xfrm>
              <a:off x="3316594" y="5008697"/>
              <a:ext cx="2307613" cy="992048"/>
              <a:chOff x="3265488" y="4806950"/>
              <a:chExt cx="2638425" cy="1270000"/>
            </a:xfrm>
          </p:grpSpPr>
          <p:sp>
            <p:nvSpPr>
              <p:cNvPr id="142" name="Cube 10"/>
              <p:cNvSpPr>
                <a:spLocks noChangeArrowheads="1"/>
              </p:cNvSpPr>
              <p:nvPr/>
            </p:nvSpPr>
            <p:spPr bwMode="auto">
              <a:xfrm flipH="1">
                <a:off x="3265138" y="5054719"/>
                <a:ext cx="2639125" cy="1022237"/>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43" name="Cube 13"/>
              <p:cNvSpPr>
                <a:spLocks noChangeArrowheads="1"/>
              </p:cNvSpPr>
              <p:nvPr/>
            </p:nvSpPr>
            <p:spPr bwMode="auto">
              <a:xfrm flipH="1">
                <a:off x="3265138" y="4806781"/>
                <a:ext cx="2639125" cy="375971"/>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6" name="Group 168"/>
            <p:cNvGrpSpPr>
              <a:grpSpLocks/>
            </p:cNvGrpSpPr>
            <p:nvPr/>
          </p:nvGrpSpPr>
          <p:grpSpPr bwMode="auto">
            <a:xfrm>
              <a:off x="5793599" y="5008697"/>
              <a:ext cx="2309001" cy="992048"/>
              <a:chOff x="6097588" y="4806950"/>
              <a:chExt cx="2640012" cy="1270000"/>
            </a:xfrm>
          </p:grpSpPr>
          <p:sp>
            <p:nvSpPr>
              <p:cNvPr id="140" name="Cube 11"/>
              <p:cNvSpPr>
                <a:spLocks noChangeArrowheads="1"/>
              </p:cNvSpPr>
              <p:nvPr/>
            </p:nvSpPr>
            <p:spPr bwMode="auto">
              <a:xfrm flipH="1">
                <a:off x="6098475" y="5054719"/>
                <a:ext cx="2639125" cy="1022237"/>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41" name="Cube 14"/>
              <p:cNvSpPr>
                <a:spLocks noChangeArrowheads="1"/>
              </p:cNvSpPr>
              <p:nvPr/>
            </p:nvSpPr>
            <p:spPr bwMode="auto">
              <a:xfrm flipH="1">
                <a:off x="6098475" y="4806781"/>
                <a:ext cx="2639125" cy="375971"/>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7" name="Group 162"/>
            <p:cNvGrpSpPr>
              <a:grpSpLocks/>
            </p:cNvGrpSpPr>
            <p:nvPr/>
          </p:nvGrpSpPr>
          <p:grpSpPr bwMode="auto">
            <a:xfrm>
              <a:off x="1992007" y="3795920"/>
              <a:ext cx="2309001" cy="990810"/>
              <a:chOff x="1751013" y="3254375"/>
              <a:chExt cx="2640012" cy="1268413"/>
            </a:xfrm>
          </p:grpSpPr>
          <p:sp>
            <p:nvSpPr>
              <p:cNvPr id="138" name="Cube 3"/>
              <p:cNvSpPr>
                <a:spLocks noChangeArrowheads="1"/>
              </p:cNvSpPr>
              <p:nvPr/>
            </p:nvSpPr>
            <p:spPr bwMode="auto">
              <a:xfrm flipH="1">
                <a:off x="1751363" y="3502053"/>
                <a:ext cx="2639125" cy="1020204"/>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39" name="Cube 6"/>
              <p:cNvSpPr>
                <a:spLocks noChangeArrowheads="1"/>
              </p:cNvSpPr>
              <p:nvPr/>
            </p:nvSpPr>
            <p:spPr bwMode="auto">
              <a:xfrm flipH="1">
                <a:off x="1751363" y="3254115"/>
                <a:ext cx="2639125" cy="375971"/>
              </a:xfrm>
              <a:prstGeom prst="cube">
                <a:avLst>
                  <a:gd name="adj" fmla="val 34384"/>
                </a:avLst>
              </a:prstGeom>
              <a:gradFill rotWithShape="1">
                <a:gsLst>
                  <a:gs pos="0">
                    <a:srgbClr val="002060"/>
                  </a:gs>
                  <a:gs pos="50000">
                    <a:srgbClr val="70ECF7"/>
                  </a:gs>
                  <a:gs pos="100000">
                    <a:srgbClr val="002060"/>
                  </a:gs>
                </a:gsLst>
                <a:lin ang="5400000"/>
              </a:gradFill>
              <a:ln w="9525">
                <a:solidFill>
                  <a:srgbClr val="176FA2"/>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8" name="Group 160"/>
            <p:cNvGrpSpPr>
              <a:grpSpLocks/>
            </p:cNvGrpSpPr>
            <p:nvPr/>
          </p:nvGrpSpPr>
          <p:grpSpPr bwMode="auto">
            <a:xfrm>
              <a:off x="4470400" y="3795920"/>
              <a:ext cx="2309002" cy="990810"/>
              <a:chOff x="4584700" y="3254375"/>
              <a:chExt cx="2640013" cy="1268413"/>
            </a:xfrm>
          </p:grpSpPr>
          <p:sp>
            <p:nvSpPr>
              <p:cNvPr id="136" name="Cube 4"/>
              <p:cNvSpPr>
                <a:spLocks noChangeArrowheads="1"/>
              </p:cNvSpPr>
              <p:nvPr/>
            </p:nvSpPr>
            <p:spPr bwMode="auto">
              <a:xfrm flipH="1">
                <a:off x="4584700" y="3502053"/>
                <a:ext cx="2639125" cy="1020204"/>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37" name="Cube 7"/>
              <p:cNvSpPr>
                <a:spLocks noChangeArrowheads="1"/>
              </p:cNvSpPr>
              <p:nvPr/>
            </p:nvSpPr>
            <p:spPr bwMode="auto">
              <a:xfrm flipH="1">
                <a:off x="4584700" y="3254115"/>
                <a:ext cx="2639125" cy="375971"/>
              </a:xfrm>
              <a:prstGeom prst="cube">
                <a:avLst>
                  <a:gd name="adj" fmla="val 34384"/>
                </a:avLst>
              </a:prstGeom>
              <a:gradFill rotWithShape="1">
                <a:gsLst>
                  <a:gs pos="0">
                    <a:srgbClr val="002060"/>
                  </a:gs>
                  <a:gs pos="50000">
                    <a:srgbClr val="70ECF7"/>
                  </a:gs>
                  <a:gs pos="100000">
                    <a:srgbClr val="002060"/>
                  </a:gs>
                </a:gsLst>
                <a:lin ang="5400000"/>
              </a:gradFill>
              <a:ln w="9525">
                <a:solidFill>
                  <a:srgbClr val="176FA2"/>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9" name="Group 158"/>
            <p:cNvGrpSpPr>
              <a:grpSpLocks/>
            </p:cNvGrpSpPr>
            <p:nvPr/>
          </p:nvGrpSpPr>
          <p:grpSpPr bwMode="auto">
            <a:xfrm>
              <a:off x="3090275" y="2579420"/>
              <a:ext cx="2307613" cy="990809"/>
              <a:chOff x="3006332" y="1697038"/>
              <a:chExt cx="2638425" cy="1268412"/>
            </a:xfrm>
          </p:grpSpPr>
          <p:sp>
            <p:nvSpPr>
              <p:cNvPr id="134" name="Cube 5"/>
              <p:cNvSpPr>
                <a:spLocks noChangeArrowheads="1"/>
              </p:cNvSpPr>
              <p:nvPr/>
            </p:nvSpPr>
            <p:spPr bwMode="auto">
              <a:xfrm flipH="1">
                <a:off x="3007004" y="1943295"/>
                <a:ext cx="2637309" cy="1022237"/>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sp>
            <p:nvSpPr>
              <p:cNvPr id="135" name="Cube 8"/>
              <p:cNvSpPr>
                <a:spLocks noChangeArrowheads="1"/>
              </p:cNvSpPr>
              <p:nvPr/>
            </p:nvSpPr>
            <p:spPr bwMode="auto">
              <a:xfrm flipH="1">
                <a:off x="3007004" y="1697390"/>
                <a:ext cx="2637309" cy="373939"/>
              </a:xfrm>
              <a:prstGeom prst="cube">
                <a:avLst>
                  <a:gd name="adj" fmla="val 34384"/>
                </a:avLst>
              </a:prstGeom>
              <a:gradFill rotWithShape="1">
                <a:gsLst>
                  <a:gs pos="0">
                    <a:srgbClr val="BFBFBF"/>
                  </a:gs>
                  <a:gs pos="50999">
                    <a:srgbClr val="F2F2F2"/>
                  </a:gs>
                  <a:gs pos="100000">
                    <a:srgbClr val="7F7F7F"/>
                  </a:gs>
                </a:gsLst>
                <a:lin ang="5400000"/>
              </a:gradFill>
              <a:ln w="9525">
                <a:solidFill>
                  <a:srgbClr val="595959"/>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cs typeface="+mn-cs"/>
                </a:endParaRPr>
              </a:p>
            </p:txBody>
          </p:sp>
        </p:grpSp>
        <p:grpSp>
          <p:nvGrpSpPr>
            <p:cNvPr id="10" name="Gruppe 291"/>
            <p:cNvGrpSpPr>
              <a:grpSpLocks/>
            </p:cNvGrpSpPr>
            <p:nvPr/>
          </p:nvGrpSpPr>
          <p:grpSpPr bwMode="auto">
            <a:xfrm>
              <a:off x="3798393" y="1371609"/>
              <a:ext cx="867790" cy="1432277"/>
              <a:chOff x="30" y="-1241643"/>
              <a:chExt cx="5000644" cy="9231529"/>
            </a:xfrm>
          </p:grpSpPr>
          <p:grpSp>
            <p:nvGrpSpPr>
              <p:cNvPr id="23" name="Gruppe 111"/>
              <p:cNvGrpSpPr/>
              <p:nvPr/>
            </p:nvGrpSpPr>
            <p:grpSpPr>
              <a:xfrm>
                <a:off x="30" y="-1241643"/>
                <a:ext cx="5000644" cy="9231529"/>
                <a:chOff x="3295650" y="3451225"/>
                <a:chExt cx="1392238" cy="2570163"/>
              </a:xfrm>
              <a:solidFill>
                <a:schemeClr val="tx1"/>
              </a:solidFill>
            </p:grpSpPr>
            <p:sp>
              <p:nvSpPr>
                <p:cNvPr id="27" name="Freeform 207"/>
                <p:cNvSpPr>
                  <a:spLocks/>
                </p:cNvSpPr>
                <p:nvPr/>
              </p:nvSpPr>
              <p:spPr bwMode="auto">
                <a:xfrm>
                  <a:off x="4586288" y="4176713"/>
                  <a:ext cx="30162" cy="30162"/>
                </a:xfrm>
                <a:custGeom>
                  <a:avLst/>
                  <a:gdLst>
                    <a:gd name="T0" fmla="*/ 20637 w 19"/>
                    <a:gd name="T1" fmla="*/ 0 h 19"/>
                    <a:gd name="T2" fmla="*/ 20637 w 19"/>
                    <a:gd name="T3" fmla="*/ 0 h 19"/>
                    <a:gd name="T4" fmla="*/ 20637 w 19"/>
                    <a:gd name="T5" fmla="*/ 9525 h 19"/>
                    <a:gd name="T6" fmla="*/ 9525 w 19"/>
                    <a:gd name="T7" fmla="*/ 9525 h 19"/>
                    <a:gd name="T8" fmla="*/ 0 w 19"/>
                    <a:gd name="T9" fmla="*/ 0 h 19"/>
                    <a:gd name="T10" fmla="*/ 0 w 19"/>
                    <a:gd name="T11" fmla="*/ 0 h 19"/>
                    <a:gd name="T12" fmla="*/ 0 w 19"/>
                    <a:gd name="T13" fmla="*/ 30162 h 19"/>
                    <a:gd name="T14" fmla="*/ 0 w 19"/>
                    <a:gd name="T15" fmla="*/ 30162 h 19"/>
                    <a:gd name="T16" fmla="*/ 9525 w 19"/>
                    <a:gd name="T17" fmla="*/ 30162 h 19"/>
                    <a:gd name="T18" fmla="*/ 30162 w 19"/>
                    <a:gd name="T19" fmla="*/ 20637 h 19"/>
                    <a:gd name="T20" fmla="*/ 30162 w 19"/>
                    <a:gd name="T21" fmla="*/ 9525 h 19"/>
                    <a:gd name="T22" fmla="*/ 20637 w 19"/>
                    <a:gd name="T23" fmla="*/ 0 h 19"/>
                    <a:gd name="T24" fmla="*/ 20637 w 19"/>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9"/>
                    <a:gd name="T41" fmla="*/ 19 w 19"/>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9">
                      <a:moveTo>
                        <a:pt x="13" y="0"/>
                      </a:moveTo>
                      <a:lnTo>
                        <a:pt x="13" y="0"/>
                      </a:lnTo>
                      <a:lnTo>
                        <a:pt x="13" y="6"/>
                      </a:lnTo>
                      <a:lnTo>
                        <a:pt x="6" y="6"/>
                      </a:lnTo>
                      <a:lnTo>
                        <a:pt x="0" y="0"/>
                      </a:lnTo>
                      <a:lnTo>
                        <a:pt x="0" y="19"/>
                      </a:lnTo>
                      <a:lnTo>
                        <a:pt x="6" y="19"/>
                      </a:lnTo>
                      <a:lnTo>
                        <a:pt x="19" y="13"/>
                      </a:lnTo>
                      <a:lnTo>
                        <a:pt x="19" y="6"/>
                      </a:lnTo>
                      <a:lnTo>
                        <a:pt x="13"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28" name="Freeform 212"/>
                <p:cNvSpPr>
                  <a:spLocks/>
                </p:cNvSpPr>
                <p:nvPr/>
              </p:nvSpPr>
              <p:spPr bwMode="auto">
                <a:xfrm>
                  <a:off x="4465638" y="4348163"/>
                  <a:ext cx="80962" cy="20637"/>
                </a:xfrm>
                <a:custGeom>
                  <a:avLst/>
                  <a:gdLst>
                    <a:gd name="T0" fmla="*/ 0 w 51"/>
                    <a:gd name="T1" fmla="*/ 0 h 13"/>
                    <a:gd name="T2" fmla="*/ 0 w 51"/>
                    <a:gd name="T3" fmla="*/ 0 h 13"/>
                    <a:gd name="T4" fmla="*/ 0 w 51"/>
                    <a:gd name="T5" fmla="*/ 9525 h 13"/>
                    <a:gd name="T6" fmla="*/ 9525 w 51"/>
                    <a:gd name="T7" fmla="*/ 20637 h 13"/>
                    <a:gd name="T8" fmla="*/ 30162 w 51"/>
                    <a:gd name="T9" fmla="*/ 20637 h 13"/>
                    <a:gd name="T10" fmla="*/ 50800 w 51"/>
                    <a:gd name="T11" fmla="*/ 20637 h 13"/>
                    <a:gd name="T12" fmla="*/ 80962 w 51"/>
                    <a:gd name="T13" fmla="*/ 20637 h 13"/>
                    <a:gd name="T14" fmla="*/ 80962 w 51"/>
                    <a:gd name="T15" fmla="*/ 20637 h 13"/>
                    <a:gd name="T16" fmla="*/ 80962 w 51"/>
                    <a:gd name="T17" fmla="*/ 9525 h 13"/>
                    <a:gd name="T18" fmla="*/ 69850 w 51"/>
                    <a:gd name="T19" fmla="*/ 0 h 13"/>
                    <a:gd name="T20" fmla="*/ 39687 w 51"/>
                    <a:gd name="T21" fmla="*/ 0 h 13"/>
                    <a:gd name="T22" fmla="*/ 9525 w 51"/>
                    <a:gd name="T23" fmla="*/ 0 h 13"/>
                    <a:gd name="T24" fmla="*/ 0 w 51"/>
                    <a:gd name="T25" fmla="*/ 0 h 13"/>
                    <a:gd name="T26" fmla="*/ 0 w 51"/>
                    <a:gd name="T27" fmla="*/ 0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13"/>
                    <a:gd name="T44" fmla="*/ 51 w 51"/>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13">
                      <a:moveTo>
                        <a:pt x="0" y="0"/>
                      </a:moveTo>
                      <a:lnTo>
                        <a:pt x="0" y="0"/>
                      </a:lnTo>
                      <a:lnTo>
                        <a:pt x="0" y="6"/>
                      </a:lnTo>
                      <a:lnTo>
                        <a:pt x="6" y="13"/>
                      </a:lnTo>
                      <a:lnTo>
                        <a:pt x="19" y="13"/>
                      </a:lnTo>
                      <a:lnTo>
                        <a:pt x="32" y="13"/>
                      </a:lnTo>
                      <a:lnTo>
                        <a:pt x="51" y="13"/>
                      </a:lnTo>
                      <a:lnTo>
                        <a:pt x="51" y="6"/>
                      </a:lnTo>
                      <a:lnTo>
                        <a:pt x="44" y="0"/>
                      </a:lnTo>
                      <a:lnTo>
                        <a:pt x="25" y="0"/>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29" name="Freeform 214"/>
                <p:cNvSpPr>
                  <a:spLocks/>
                </p:cNvSpPr>
                <p:nvPr/>
              </p:nvSpPr>
              <p:spPr bwMode="auto">
                <a:xfrm>
                  <a:off x="4475163" y="4378325"/>
                  <a:ext cx="71437" cy="30163"/>
                </a:xfrm>
                <a:custGeom>
                  <a:avLst/>
                  <a:gdLst>
                    <a:gd name="T0" fmla="*/ 0 w 45"/>
                    <a:gd name="T1" fmla="*/ 0 h 19"/>
                    <a:gd name="T2" fmla="*/ 0 w 45"/>
                    <a:gd name="T3" fmla="*/ 0 h 19"/>
                    <a:gd name="T4" fmla="*/ 0 w 45"/>
                    <a:gd name="T5" fmla="*/ 30163 h 19"/>
                    <a:gd name="T6" fmla="*/ 0 w 45"/>
                    <a:gd name="T7" fmla="*/ 30163 h 19"/>
                    <a:gd name="T8" fmla="*/ 41275 w 45"/>
                    <a:gd name="T9" fmla="*/ 20638 h 19"/>
                    <a:gd name="T10" fmla="*/ 71437 w 45"/>
                    <a:gd name="T11" fmla="*/ 20638 h 19"/>
                    <a:gd name="T12" fmla="*/ 71437 w 45"/>
                    <a:gd name="T13" fmla="*/ 20638 h 19"/>
                    <a:gd name="T14" fmla="*/ 60325 w 45"/>
                    <a:gd name="T15" fmla="*/ 0 h 19"/>
                    <a:gd name="T16" fmla="*/ 41275 w 45"/>
                    <a:gd name="T17" fmla="*/ 0 h 19"/>
                    <a:gd name="T18" fmla="*/ 0 w 45"/>
                    <a:gd name="T19" fmla="*/ 0 h 19"/>
                    <a:gd name="T20" fmla="*/ 0 w 45"/>
                    <a:gd name="T21" fmla="*/ 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
                    <a:gd name="T34" fmla="*/ 0 h 19"/>
                    <a:gd name="T35" fmla="*/ 45 w 45"/>
                    <a:gd name="T36" fmla="*/ 19 h 1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 h="19">
                      <a:moveTo>
                        <a:pt x="0" y="0"/>
                      </a:moveTo>
                      <a:lnTo>
                        <a:pt x="0" y="0"/>
                      </a:lnTo>
                      <a:lnTo>
                        <a:pt x="0" y="19"/>
                      </a:lnTo>
                      <a:lnTo>
                        <a:pt x="26" y="13"/>
                      </a:lnTo>
                      <a:lnTo>
                        <a:pt x="45" y="13"/>
                      </a:lnTo>
                      <a:lnTo>
                        <a:pt x="38" y="0"/>
                      </a:lnTo>
                      <a:lnTo>
                        <a:pt x="2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0" name="Freeform 216"/>
                <p:cNvSpPr>
                  <a:spLocks/>
                </p:cNvSpPr>
                <p:nvPr/>
              </p:nvSpPr>
              <p:spPr bwMode="auto">
                <a:xfrm>
                  <a:off x="4465638" y="4408488"/>
                  <a:ext cx="60325" cy="20637"/>
                </a:xfrm>
                <a:custGeom>
                  <a:avLst/>
                  <a:gdLst>
                    <a:gd name="T0" fmla="*/ 60325 w 38"/>
                    <a:gd name="T1" fmla="*/ 20637 h 13"/>
                    <a:gd name="T2" fmla="*/ 60325 w 38"/>
                    <a:gd name="T3" fmla="*/ 20637 h 13"/>
                    <a:gd name="T4" fmla="*/ 60325 w 38"/>
                    <a:gd name="T5" fmla="*/ 11112 h 13"/>
                    <a:gd name="T6" fmla="*/ 50800 w 38"/>
                    <a:gd name="T7" fmla="*/ 0 h 13"/>
                    <a:gd name="T8" fmla="*/ 30163 w 38"/>
                    <a:gd name="T9" fmla="*/ 0 h 13"/>
                    <a:gd name="T10" fmla="*/ 0 w 38"/>
                    <a:gd name="T11" fmla="*/ 0 h 13"/>
                    <a:gd name="T12" fmla="*/ 0 w 38"/>
                    <a:gd name="T13" fmla="*/ 11112 h 13"/>
                    <a:gd name="T14" fmla="*/ 0 w 38"/>
                    <a:gd name="T15" fmla="*/ 20637 h 13"/>
                    <a:gd name="T16" fmla="*/ 0 w 38"/>
                    <a:gd name="T17" fmla="*/ 20637 h 13"/>
                    <a:gd name="T18" fmla="*/ 9525 w 38"/>
                    <a:gd name="T19" fmla="*/ 20637 h 13"/>
                    <a:gd name="T20" fmla="*/ 30163 w 38"/>
                    <a:gd name="T21" fmla="*/ 20637 h 13"/>
                    <a:gd name="T22" fmla="*/ 50800 w 38"/>
                    <a:gd name="T23" fmla="*/ 11112 h 13"/>
                    <a:gd name="T24" fmla="*/ 60325 w 38"/>
                    <a:gd name="T25" fmla="*/ 20637 h 13"/>
                    <a:gd name="T26" fmla="*/ 60325 w 38"/>
                    <a:gd name="T27" fmla="*/ 20637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
                    <a:gd name="T43" fmla="*/ 0 h 13"/>
                    <a:gd name="T44" fmla="*/ 38 w 38"/>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 h="13">
                      <a:moveTo>
                        <a:pt x="38" y="13"/>
                      </a:moveTo>
                      <a:lnTo>
                        <a:pt x="38" y="13"/>
                      </a:lnTo>
                      <a:lnTo>
                        <a:pt x="38" y="7"/>
                      </a:lnTo>
                      <a:lnTo>
                        <a:pt x="32" y="0"/>
                      </a:lnTo>
                      <a:lnTo>
                        <a:pt x="19" y="0"/>
                      </a:lnTo>
                      <a:lnTo>
                        <a:pt x="0" y="0"/>
                      </a:lnTo>
                      <a:lnTo>
                        <a:pt x="0" y="7"/>
                      </a:lnTo>
                      <a:lnTo>
                        <a:pt x="0" y="13"/>
                      </a:lnTo>
                      <a:lnTo>
                        <a:pt x="6" y="13"/>
                      </a:lnTo>
                      <a:lnTo>
                        <a:pt x="19" y="13"/>
                      </a:lnTo>
                      <a:lnTo>
                        <a:pt x="32" y="7"/>
                      </a:lnTo>
                      <a:lnTo>
                        <a:pt x="38"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1" name="Freeform 219"/>
                <p:cNvSpPr>
                  <a:spLocks/>
                </p:cNvSpPr>
                <p:nvPr/>
              </p:nvSpPr>
              <p:spPr bwMode="auto">
                <a:xfrm>
                  <a:off x="4475163" y="4176713"/>
                  <a:ext cx="50800" cy="30162"/>
                </a:xfrm>
                <a:custGeom>
                  <a:avLst/>
                  <a:gdLst>
                    <a:gd name="T0" fmla="*/ 50800 w 32"/>
                    <a:gd name="T1" fmla="*/ 30162 h 19"/>
                    <a:gd name="T2" fmla="*/ 50800 w 32"/>
                    <a:gd name="T3" fmla="*/ 30162 h 19"/>
                    <a:gd name="T4" fmla="*/ 50800 w 32"/>
                    <a:gd name="T5" fmla="*/ 9525 h 19"/>
                    <a:gd name="T6" fmla="*/ 41275 w 32"/>
                    <a:gd name="T7" fmla="*/ 0 h 19"/>
                    <a:gd name="T8" fmla="*/ 41275 w 32"/>
                    <a:gd name="T9" fmla="*/ 0 h 19"/>
                    <a:gd name="T10" fmla="*/ 30162 w 32"/>
                    <a:gd name="T11" fmla="*/ 9525 h 19"/>
                    <a:gd name="T12" fmla="*/ 11112 w 32"/>
                    <a:gd name="T13" fmla="*/ 20637 h 19"/>
                    <a:gd name="T14" fmla="*/ 0 w 32"/>
                    <a:gd name="T15" fmla="*/ 20637 h 19"/>
                    <a:gd name="T16" fmla="*/ 0 w 32"/>
                    <a:gd name="T17" fmla="*/ 30162 h 19"/>
                    <a:gd name="T18" fmla="*/ 0 w 32"/>
                    <a:gd name="T19" fmla="*/ 30162 h 19"/>
                    <a:gd name="T20" fmla="*/ 11112 w 32"/>
                    <a:gd name="T21" fmla="*/ 30162 h 19"/>
                    <a:gd name="T22" fmla="*/ 20637 w 32"/>
                    <a:gd name="T23" fmla="*/ 30162 h 19"/>
                    <a:gd name="T24" fmla="*/ 50800 w 32"/>
                    <a:gd name="T25" fmla="*/ 30162 h 19"/>
                    <a:gd name="T26" fmla="*/ 50800 w 32"/>
                    <a:gd name="T27" fmla="*/ 30162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2"/>
                    <a:gd name="T43" fmla="*/ 0 h 19"/>
                    <a:gd name="T44" fmla="*/ 32 w 32"/>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2" h="19">
                      <a:moveTo>
                        <a:pt x="32" y="19"/>
                      </a:moveTo>
                      <a:lnTo>
                        <a:pt x="32" y="19"/>
                      </a:lnTo>
                      <a:lnTo>
                        <a:pt x="32" y="6"/>
                      </a:lnTo>
                      <a:lnTo>
                        <a:pt x="26" y="0"/>
                      </a:lnTo>
                      <a:lnTo>
                        <a:pt x="19" y="6"/>
                      </a:lnTo>
                      <a:lnTo>
                        <a:pt x="7" y="13"/>
                      </a:lnTo>
                      <a:lnTo>
                        <a:pt x="0" y="13"/>
                      </a:lnTo>
                      <a:lnTo>
                        <a:pt x="0" y="19"/>
                      </a:lnTo>
                      <a:lnTo>
                        <a:pt x="7" y="19"/>
                      </a:lnTo>
                      <a:lnTo>
                        <a:pt x="13" y="19"/>
                      </a:lnTo>
                      <a:lnTo>
                        <a:pt x="32"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2" name="Freeform 220"/>
                <p:cNvSpPr>
                  <a:spLocks/>
                </p:cNvSpPr>
                <p:nvPr/>
              </p:nvSpPr>
              <p:spPr bwMode="auto">
                <a:xfrm>
                  <a:off x="4586288" y="4176713"/>
                  <a:ext cx="30162" cy="30162"/>
                </a:xfrm>
                <a:custGeom>
                  <a:avLst/>
                  <a:gdLst>
                    <a:gd name="T0" fmla="*/ 20637 w 19"/>
                    <a:gd name="T1" fmla="*/ 0 h 19"/>
                    <a:gd name="T2" fmla="*/ 20637 w 19"/>
                    <a:gd name="T3" fmla="*/ 0 h 19"/>
                    <a:gd name="T4" fmla="*/ 20637 w 19"/>
                    <a:gd name="T5" fmla="*/ 9525 h 19"/>
                    <a:gd name="T6" fmla="*/ 9525 w 19"/>
                    <a:gd name="T7" fmla="*/ 9525 h 19"/>
                    <a:gd name="T8" fmla="*/ 0 w 19"/>
                    <a:gd name="T9" fmla="*/ 0 h 19"/>
                    <a:gd name="T10" fmla="*/ 0 w 19"/>
                    <a:gd name="T11" fmla="*/ 0 h 19"/>
                    <a:gd name="T12" fmla="*/ 0 w 19"/>
                    <a:gd name="T13" fmla="*/ 30162 h 19"/>
                    <a:gd name="T14" fmla="*/ 0 w 19"/>
                    <a:gd name="T15" fmla="*/ 30162 h 19"/>
                    <a:gd name="T16" fmla="*/ 9525 w 19"/>
                    <a:gd name="T17" fmla="*/ 30162 h 19"/>
                    <a:gd name="T18" fmla="*/ 30162 w 19"/>
                    <a:gd name="T19" fmla="*/ 20637 h 19"/>
                    <a:gd name="T20" fmla="*/ 30162 w 19"/>
                    <a:gd name="T21" fmla="*/ 9525 h 19"/>
                    <a:gd name="T22" fmla="*/ 20637 w 19"/>
                    <a:gd name="T23" fmla="*/ 0 h 19"/>
                    <a:gd name="T24" fmla="*/ 20637 w 19"/>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9"/>
                    <a:gd name="T41" fmla="*/ 19 w 19"/>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9">
                      <a:moveTo>
                        <a:pt x="13" y="0"/>
                      </a:moveTo>
                      <a:lnTo>
                        <a:pt x="13" y="0"/>
                      </a:lnTo>
                      <a:lnTo>
                        <a:pt x="13" y="6"/>
                      </a:lnTo>
                      <a:lnTo>
                        <a:pt x="6" y="6"/>
                      </a:lnTo>
                      <a:lnTo>
                        <a:pt x="0" y="0"/>
                      </a:lnTo>
                      <a:lnTo>
                        <a:pt x="0" y="19"/>
                      </a:lnTo>
                      <a:lnTo>
                        <a:pt x="6" y="19"/>
                      </a:lnTo>
                      <a:lnTo>
                        <a:pt x="19" y="13"/>
                      </a:lnTo>
                      <a:lnTo>
                        <a:pt x="19" y="6"/>
                      </a:lnTo>
                      <a:lnTo>
                        <a:pt x="13"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3" name="Freeform 226"/>
                <p:cNvSpPr>
                  <a:spLocks/>
                </p:cNvSpPr>
                <p:nvPr/>
              </p:nvSpPr>
              <p:spPr bwMode="auto">
                <a:xfrm>
                  <a:off x="4465638" y="4348163"/>
                  <a:ext cx="80962" cy="20637"/>
                </a:xfrm>
                <a:custGeom>
                  <a:avLst/>
                  <a:gdLst>
                    <a:gd name="T0" fmla="*/ 0 w 51"/>
                    <a:gd name="T1" fmla="*/ 0 h 13"/>
                    <a:gd name="T2" fmla="*/ 0 w 51"/>
                    <a:gd name="T3" fmla="*/ 0 h 13"/>
                    <a:gd name="T4" fmla="*/ 0 w 51"/>
                    <a:gd name="T5" fmla="*/ 9525 h 13"/>
                    <a:gd name="T6" fmla="*/ 9525 w 51"/>
                    <a:gd name="T7" fmla="*/ 20637 h 13"/>
                    <a:gd name="T8" fmla="*/ 30162 w 51"/>
                    <a:gd name="T9" fmla="*/ 20637 h 13"/>
                    <a:gd name="T10" fmla="*/ 50800 w 51"/>
                    <a:gd name="T11" fmla="*/ 20637 h 13"/>
                    <a:gd name="T12" fmla="*/ 80962 w 51"/>
                    <a:gd name="T13" fmla="*/ 20637 h 13"/>
                    <a:gd name="T14" fmla="*/ 80962 w 51"/>
                    <a:gd name="T15" fmla="*/ 20637 h 13"/>
                    <a:gd name="T16" fmla="*/ 80962 w 51"/>
                    <a:gd name="T17" fmla="*/ 9525 h 13"/>
                    <a:gd name="T18" fmla="*/ 69850 w 51"/>
                    <a:gd name="T19" fmla="*/ 0 h 13"/>
                    <a:gd name="T20" fmla="*/ 39687 w 51"/>
                    <a:gd name="T21" fmla="*/ 0 h 13"/>
                    <a:gd name="T22" fmla="*/ 9525 w 51"/>
                    <a:gd name="T23" fmla="*/ 0 h 13"/>
                    <a:gd name="T24" fmla="*/ 0 w 51"/>
                    <a:gd name="T25" fmla="*/ 0 h 13"/>
                    <a:gd name="T26" fmla="*/ 0 w 51"/>
                    <a:gd name="T27" fmla="*/ 0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13"/>
                    <a:gd name="T44" fmla="*/ 51 w 51"/>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13">
                      <a:moveTo>
                        <a:pt x="0" y="0"/>
                      </a:moveTo>
                      <a:lnTo>
                        <a:pt x="0" y="0"/>
                      </a:lnTo>
                      <a:lnTo>
                        <a:pt x="0" y="6"/>
                      </a:lnTo>
                      <a:lnTo>
                        <a:pt x="6" y="13"/>
                      </a:lnTo>
                      <a:lnTo>
                        <a:pt x="19" y="13"/>
                      </a:lnTo>
                      <a:lnTo>
                        <a:pt x="32" y="13"/>
                      </a:lnTo>
                      <a:lnTo>
                        <a:pt x="51" y="13"/>
                      </a:lnTo>
                      <a:lnTo>
                        <a:pt x="51" y="6"/>
                      </a:lnTo>
                      <a:lnTo>
                        <a:pt x="44" y="0"/>
                      </a:lnTo>
                      <a:lnTo>
                        <a:pt x="25" y="0"/>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4" name="Freeform 228"/>
                <p:cNvSpPr>
                  <a:spLocks/>
                </p:cNvSpPr>
                <p:nvPr/>
              </p:nvSpPr>
              <p:spPr bwMode="auto">
                <a:xfrm>
                  <a:off x="4475163" y="4378325"/>
                  <a:ext cx="71437" cy="30163"/>
                </a:xfrm>
                <a:custGeom>
                  <a:avLst/>
                  <a:gdLst>
                    <a:gd name="T0" fmla="*/ 0 w 45"/>
                    <a:gd name="T1" fmla="*/ 0 h 19"/>
                    <a:gd name="T2" fmla="*/ 0 w 45"/>
                    <a:gd name="T3" fmla="*/ 0 h 19"/>
                    <a:gd name="T4" fmla="*/ 0 w 45"/>
                    <a:gd name="T5" fmla="*/ 30163 h 19"/>
                    <a:gd name="T6" fmla="*/ 0 w 45"/>
                    <a:gd name="T7" fmla="*/ 30163 h 19"/>
                    <a:gd name="T8" fmla="*/ 41275 w 45"/>
                    <a:gd name="T9" fmla="*/ 20638 h 19"/>
                    <a:gd name="T10" fmla="*/ 71437 w 45"/>
                    <a:gd name="T11" fmla="*/ 20638 h 19"/>
                    <a:gd name="T12" fmla="*/ 71437 w 45"/>
                    <a:gd name="T13" fmla="*/ 20638 h 19"/>
                    <a:gd name="T14" fmla="*/ 60325 w 45"/>
                    <a:gd name="T15" fmla="*/ 0 h 19"/>
                    <a:gd name="T16" fmla="*/ 41275 w 45"/>
                    <a:gd name="T17" fmla="*/ 0 h 19"/>
                    <a:gd name="T18" fmla="*/ 0 w 45"/>
                    <a:gd name="T19" fmla="*/ 0 h 19"/>
                    <a:gd name="T20" fmla="*/ 0 w 45"/>
                    <a:gd name="T21" fmla="*/ 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
                    <a:gd name="T34" fmla="*/ 0 h 19"/>
                    <a:gd name="T35" fmla="*/ 45 w 45"/>
                    <a:gd name="T36" fmla="*/ 19 h 1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 h="19">
                      <a:moveTo>
                        <a:pt x="0" y="0"/>
                      </a:moveTo>
                      <a:lnTo>
                        <a:pt x="0" y="0"/>
                      </a:lnTo>
                      <a:lnTo>
                        <a:pt x="0" y="19"/>
                      </a:lnTo>
                      <a:lnTo>
                        <a:pt x="26" y="13"/>
                      </a:lnTo>
                      <a:lnTo>
                        <a:pt x="45" y="13"/>
                      </a:lnTo>
                      <a:lnTo>
                        <a:pt x="38" y="0"/>
                      </a:lnTo>
                      <a:lnTo>
                        <a:pt x="2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5" name="Freeform 231"/>
                <p:cNvSpPr>
                  <a:spLocks/>
                </p:cNvSpPr>
                <p:nvPr/>
              </p:nvSpPr>
              <p:spPr bwMode="auto">
                <a:xfrm>
                  <a:off x="4475163" y="4498975"/>
                  <a:ext cx="50800" cy="30163"/>
                </a:xfrm>
                <a:custGeom>
                  <a:avLst/>
                  <a:gdLst>
                    <a:gd name="T0" fmla="*/ 50800 w 32"/>
                    <a:gd name="T1" fmla="*/ 30163 h 19"/>
                    <a:gd name="T2" fmla="*/ 50800 w 32"/>
                    <a:gd name="T3" fmla="*/ 30163 h 19"/>
                    <a:gd name="T4" fmla="*/ 50800 w 32"/>
                    <a:gd name="T5" fmla="*/ 11113 h 19"/>
                    <a:gd name="T6" fmla="*/ 41275 w 32"/>
                    <a:gd name="T7" fmla="*/ 0 h 19"/>
                    <a:gd name="T8" fmla="*/ 41275 w 32"/>
                    <a:gd name="T9" fmla="*/ 0 h 19"/>
                    <a:gd name="T10" fmla="*/ 30162 w 32"/>
                    <a:gd name="T11" fmla="*/ 11113 h 19"/>
                    <a:gd name="T12" fmla="*/ 11112 w 32"/>
                    <a:gd name="T13" fmla="*/ 20638 h 19"/>
                    <a:gd name="T14" fmla="*/ 0 w 32"/>
                    <a:gd name="T15" fmla="*/ 20638 h 19"/>
                    <a:gd name="T16" fmla="*/ 0 w 32"/>
                    <a:gd name="T17" fmla="*/ 30163 h 19"/>
                    <a:gd name="T18" fmla="*/ 0 w 32"/>
                    <a:gd name="T19" fmla="*/ 30163 h 19"/>
                    <a:gd name="T20" fmla="*/ 11112 w 32"/>
                    <a:gd name="T21" fmla="*/ 30163 h 19"/>
                    <a:gd name="T22" fmla="*/ 20637 w 32"/>
                    <a:gd name="T23" fmla="*/ 30163 h 19"/>
                    <a:gd name="T24" fmla="*/ 50800 w 32"/>
                    <a:gd name="T25" fmla="*/ 30163 h 19"/>
                    <a:gd name="T26" fmla="*/ 50800 w 32"/>
                    <a:gd name="T27" fmla="*/ 30163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2"/>
                    <a:gd name="T43" fmla="*/ 0 h 19"/>
                    <a:gd name="T44" fmla="*/ 32 w 32"/>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2" h="19">
                      <a:moveTo>
                        <a:pt x="32" y="19"/>
                      </a:moveTo>
                      <a:lnTo>
                        <a:pt x="32" y="19"/>
                      </a:lnTo>
                      <a:lnTo>
                        <a:pt x="32" y="7"/>
                      </a:lnTo>
                      <a:lnTo>
                        <a:pt x="26" y="0"/>
                      </a:lnTo>
                      <a:lnTo>
                        <a:pt x="19" y="7"/>
                      </a:lnTo>
                      <a:lnTo>
                        <a:pt x="7" y="13"/>
                      </a:lnTo>
                      <a:lnTo>
                        <a:pt x="0" y="13"/>
                      </a:lnTo>
                      <a:lnTo>
                        <a:pt x="0" y="19"/>
                      </a:lnTo>
                      <a:lnTo>
                        <a:pt x="7" y="19"/>
                      </a:lnTo>
                      <a:lnTo>
                        <a:pt x="13" y="19"/>
                      </a:lnTo>
                      <a:lnTo>
                        <a:pt x="32"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6" name="Freeform 234"/>
                <p:cNvSpPr>
                  <a:spLocks/>
                </p:cNvSpPr>
                <p:nvPr/>
              </p:nvSpPr>
              <p:spPr bwMode="auto">
                <a:xfrm>
                  <a:off x="4465638" y="4579938"/>
                  <a:ext cx="80962" cy="20637"/>
                </a:xfrm>
                <a:custGeom>
                  <a:avLst/>
                  <a:gdLst>
                    <a:gd name="T0" fmla="*/ 80962 w 51"/>
                    <a:gd name="T1" fmla="*/ 0 h 13"/>
                    <a:gd name="T2" fmla="*/ 80962 w 51"/>
                    <a:gd name="T3" fmla="*/ 0 h 13"/>
                    <a:gd name="T4" fmla="*/ 39687 w 51"/>
                    <a:gd name="T5" fmla="*/ 0 h 13"/>
                    <a:gd name="T6" fmla="*/ 20637 w 51"/>
                    <a:gd name="T7" fmla="*/ 0 h 13"/>
                    <a:gd name="T8" fmla="*/ 0 w 51"/>
                    <a:gd name="T9" fmla="*/ 20637 h 13"/>
                    <a:gd name="T10" fmla="*/ 0 w 51"/>
                    <a:gd name="T11" fmla="*/ 20637 h 13"/>
                    <a:gd name="T12" fmla="*/ 50800 w 51"/>
                    <a:gd name="T13" fmla="*/ 20637 h 13"/>
                    <a:gd name="T14" fmla="*/ 69850 w 51"/>
                    <a:gd name="T15" fmla="*/ 9525 h 13"/>
                    <a:gd name="T16" fmla="*/ 80962 w 51"/>
                    <a:gd name="T17" fmla="*/ 0 h 13"/>
                    <a:gd name="T18" fmla="*/ 80962 w 51"/>
                    <a:gd name="T19" fmla="*/ 0 h 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
                    <a:gd name="T31" fmla="*/ 0 h 13"/>
                    <a:gd name="T32" fmla="*/ 51 w 51"/>
                    <a:gd name="T33" fmla="*/ 13 h 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 h="13">
                      <a:moveTo>
                        <a:pt x="51" y="0"/>
                      </a:moveTo>
                      <a:lnTo>
                        <a:pt x="51" y="0"/>
                      </a:lnTo>
                      <a:lnTo>
                        <a:pt x="25" y="0"/>
                      </a:lnTo>
                      <a:lnTo>
                        <a:pt x="13" y="0"/>
                      </a:lnTo>
                      <a:lnTo>
                        <a:pt x="0" y="13"/>
                      </a:lnTo>
                      <a:lnTo>
                        <a:pt x="32" y="13"/>
                      </a:lnTo>
                      <a:lnTo>
                        <a:pt x="44" y="6"/>
                      </a:lnTo>
                      <a:lnTo>
                        <a:pt x="51"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7" name="Freeform 236"/>
                <p:cNvSpPr>
                  <a:spLocks/>
                </p:cNvSpPr>
                <p:nvPr/>
              </p:nvSpPr>
              <p:spPr bwMode="auto">
                <a:xfrm>
                  <a:off x="4465638" y="4610100"/>
                  <a:ext cx="60325" cy="20638"/>
                </a:xfrm>
                <a:custGeom>
                  <a:avLst/>
                  <a:gdLst>
                    <a:gd name="T0" fmla="*/ 9525 w 38"/>
                    <a:gd name="T1" fmla="*/ 20638 h 13"/>
                    <a:gd name="T2" fmla="*/ 9525 w 38"/>
                    <a:gd name="T3" fmla="*/ 20638 h 13"/>
                    <a:gd name="T4" fmla="*/ 30163 w 38"/>
                    <a:gd name="T5" fmla="*/ 20638 h 13"/>
                    <a:gd name="T6" fmla="*/ 60325 w 38"/>
                    <a:gd name="T7" fmla="*/ 20638 h 13"/>
                    <a:gd name="T8" fmla="*/ 60325 w 38"/>
                    <a:gd name="T9" fmla="*/ 20638 h 13"/>
                    <a:gd name="T10" fmla="*/ 60325 w 38"/>
                    <a:gd name="T11" fmla="*/ 0 h 13"/>
                    <a:gd name="T12" fmla="*/ 60325 w 38"/>
                    <a:gd name="T13" fmla="*/ 0 h 13"/>
                    <a:gd name="T14" fmla="*/ 60325 w 38"/>
                    <a:gd name="T15" fmla="*/ 0 h 13"/>
                    <a:gd name="T16" fmla="*/ 50800 w 38"/>
                    <a:gd name="T17" fmla="*/ 0 h 13"/>
                    <a:gd name="T18" fmla="*/ 50800 w 38"/>
                    <a:gd name="T19" fmla="*/ 0 h 13"/>
                    <a:gd name="T20" fmla="*/ 39687 w 38"/>
                    <a:gd name="T21" fmla="*/ 0 h 13"/>
                    <a:gd name="T22" fmla="*/ 20637 w 38"/>
                    <a:gd name="T23" fmla="*/ 11113 h 13"/>
                    <a:gd name="T24" fmla="*/ 0 w 38"/>
                    <a:gd name="T25" fmla="*/ 11113 h 13"/>
                    <a:gd name="T26" fmla="*/ 0 w 38"/>
                    <a:gd name="T27" fmla="*/ 11113 h 13"/>
                    <a:gd name="T28" fmla="*/ 9525 w 38"/>
                    <a:gd name="T29" fmla="*/ 20638 h 13"/>
                    <a:gd name="T30" fmla="*/ 9525 w 38"/>
                    <a:gd name="T31" fmla="*/ 20638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8"/>
                    <a:gd name="T49" fmla="*/ 0 h 13"/>
                    <a:gd name="T50" fmla="*/ 38 w 38"/>
                    <a:gd name="T51" fmla="*/ 13 h 1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8" h="13">
                      <a:moveTo>
                        <a:pt x="6" y="13"/>
                      </a:moveTo>
                      <a:lnTo>
                        <a:pt x="6" y="13"/>
                      </a:lnTo>
                      <a:lnTo>
                        <a:pt x="19" y="13"/>
                      </a:lnTo>
                      <a:lnTo>
                        <a:pt x="38" y="13"/>
                      </a:lnTo>
                      <a:lnTo>
                        <a:pt x="38" y="0"/>
                      </a:lnTo>
                      <a:lnTo>
                        <a:pt x="32" y="0"/>
                      </a:lnTo>
                      <a:lnTo>
                        <a:pt x="25" y="0"/>
                      </a:lnTo>
                      <a:lnTo>
                        <a:pt x="13" y="7"/>
                      </a:lnTo>
                      <a:lnTo>
                        <a:pt x="0" y="7"/>
                      </a:lnTo>
                      <a:lnTo>
                        <a:pt x="6"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8" name="Freeform 238"/>
                <p:cNvSpPr>
                  <a:spLocks/>
                </p:cNvSpPr>
                <p:nvPr/>
              </p:nvSpPr>
              <p:spPr bwMode="auto">
                <a:xfrm>
                  <a:off x="4465638" y="4540250"/>
                  <a:ext cx="60325" cy="30163"/>
                </a:xfrm>
                <a:custGeom>
                  <a:avLst/>
                  <a:gdLst>
                    <a:gd name="T0" fmla="*/ 50800 w 38"/>
                    <a:gd name="T1" fmla="*/ 0 h 19"/>
                    <a:gd name="T2" fmla="*/ 50800 w 38"/>
                    <a:gd name="T3" fmla="*/ 0 h 19"/>
                    <a:gd name="T4" fmla="*/ 50800 w 38"/>
                    <a:gd name="T5" fmla="*/ 9525 h 19"/>
                    <a:gd name="T6" fmla="*/ 50800 w 38"/>
                    <a:gd name="T7" fmla="*/ 9525 h 19"/>
                    <a:gd name="T8" fmla="*/ 30163 w 38"/>
                    <a:gd name="T9" fmla="*/ 9525 h 19"/>
                    <a:gd name="T10" fmla="*/ 9525 w 38"/>
                    <a:gd name="T11" fmla="*/ 9525 h 19"/>
                    <a:gd name="T12" fmla="*/ 0 w 38"/>
                    <a:gd name="T13" fmla="*/ 9525 h 19"/>
                    <a:gd name="T14" fmla="*/ 0 w 38"/>
                    <a:gd name="T15" fmla="*/ 30163 h 19"/>
                    <a:gd name="T16" fmla="*/ 0 w 38"/>
                    <a:gd name="T17" fmla="*/ 30163 h 19"/>
                    <a:gd name="T18" fmla="*/ 50800 w 38"/>
                    <a:gd name="T19" fmla="*/ 30163 h 19"/>
                    <a:gd name="T20" fmla="*/ 60325 w 38"/>
                    <a:gd name="T21" fmla="*/ 19050 h 19"/>
                    <a:gd name="T22" fmla="*/ 50800 w 38"/>
                    <a:gd name="T23" fmla="*/ 0 h 19"/>
                    <a:gd name="T24" fmla="*/ 50800 w 38"/>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19"/>
                    <a:gd name="T41" fmla="*/ 38 w 38"/>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19">
                      <a:moveTo>
                        <a:pt x="32" y="0"/>
                      </a:moveTo>
                      <a:lnTo>
                        <a:pt x="32" y="0"/>
                      </a:lnTo>
                      <a:lnTo>
                        <a:pt x="32" y="6"/>
                      </a:lnTo>
                      <a:lnTo>
                        <a:pt x="19" y="6"/>
                      </a:lnTo>
                      <a:lnTo>
                        <a:pt x="6" y="6"/>
                      </a:lnTo>
                      <a:lnTo>
                        <a:pt x="0" y="6"/>
                      </a:lnTo>
                      <a:lnTo>
                        <a:pt x="0" y="19"/>
                      </a:lnTo>
                      <a:lnTo>
                        <a:pt x="32" y="19"/>
                      </a:lnTo>
                      <a:lnTo>
                        <a:pt x="38" y="12"/>
                      </a:lnTo>
                      <a:lnTo>
                        <a:pt x="32"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9" name="Freeform 241"/>
                <p:cNvSpPr>
                  <a:spLocks/>
                </p:cNvSpPr>
                <p:nvPr/>
              </p:nvSpPr>
              <p:spPr bwMode="auto">
                <a:xfrm>
                  <a:off x="4465638" y="4579938"/>
                  <a:ext cx="80962" cy="20637"/>
                </a:xfrm>
                <a:custGeom>
                  <a:avLst/>
                  <a:gdLst>
                    <a:gd name="T0" fmla="*/ 80962 w 51"/>
                    <a:gd name="T1" fmla="*/ 0 h 13"/>
                    <a:gd name="T2" fmla="*/ 80962 w 51"/>
                    <a:gd name="T3" fmla="*/ 0 h 13"/>
                    <a:gd name="T4" fmla="*/ 39687 w 51"/>
                    <a:gd name="T5" fmla="*/ 0 h 13"/>
                    <a:gd name="T6" fmla="*/ 20637 w 51"/>
                    <a:gd name="T7" fmla="*/ 0 h 13"/>
                    <a:gd name="T8" fmla="*/ 0 w 51"/>
                    <a:gd name="T9" fmla="*/ 20637 h 13"/>
                    <a:gd name="T10" fmla="*/ 0 w 51"/>
                    <a:gd name="T11" fmla="*/ 20637 h 13"/>
                    <a:gd name="T12" fmla="*/ 50800 w 51"/>
                    <a:gd name="T13" fmla="*/ 20637 h 13"/>
                    <a:gd name="T14" fmla="*/ 69850 w 51"/>
                    <a:gd name="T15" fmla="*/ 9525 h 13"/>
                    <a:gd name="T16" fmla="*/ 80962 w 51"/>
                    <a:gd name="T17" fmla="*/ 0 h 13"/>
                    <a:gd name="T18" fmla="*/ 80962 w 51"/>
                    <a:gd name="T19" fmla="*/ 0 h 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
                    <a:gd name="T31" fmla="*/ 0 h 13"/>
                    <a:gd name="T32" fmla="*/ 51 w 51"/>
                    <a:gd name="T33" fmla="*/ 13 h 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 h="13">
                      <a:moveTo>
                        <a:pt x="51" y="0"/>
                      </a:moveTo>
                      <a:lnTo>
                        <a:pt x="51" y="0"/>
                      </a:lnTo>
                      <a:lnTo>
                        <a:pt x="25" y="0"/>
                      </a:lnTo>
                      <a:lnTo>
                        <a:pt x="13" y="0"/>
                      </a:lnTo>
                      <a:lnTo>
                        <a:pt x="0" y="13"/>
                      </a:lnTo>
                      <a:lnTo>
                        <a:pt x="32" y="13"/>
                      </a:lnTo>
                      <a:lnTo>
                        <a:pt x="44" y="6"/>
                      </a:lnTo>
                      <a:lnTo>
                        <a:pt x="51"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0" name="Freeform 243"/>
                <p:cNvSpPr>
                  <a:spLocks/>
                </p:cNvSpPr>
                <p:nvPr/>
              </p:nvSpPr>
              <p:spPr bwMode="auto">
                <a:xfrm>
                  <a:off x="4465638" y="4610100"/>
                  <a:ext cx="60325" cy="20638"/>
                </a:xfrm>
                <a:custGeom>
                  <a:avLst/>
                  <a:gdLst>
                    <a:gd name="T0" fmla="*/ 9525 w 38"/>
                    <a:gd name="T1" fmla="*/ 20638 h 13"/>
                    <a:gd name="T2" fmla="*/ 9525 w 38"/>
                    <a:gd name="T3" fmla="*/ 20638 h 13"/>
                    <a:gd name="T4" fmla="*/ 30163 w 38"/>
                    <a:gd name="T5" fmla="*/ 20638 h 13"/>
                    <a:gd name="T6" fmla="*/ 60325 w 38"/>
                    <a:gd name="T7" fmla="*/ 20638 h 13"/>
                    <a:gd name="T8" fmla="*/ 60325 w 38"/>
                    <a:gd name="T9" fmla="*/ 20638 h 13"/>
                    <a:gd name="T10" fmla="*/ 60325 w 38"/>
                    <a:gd name="T11" fmla="*/ 0 h 13"/>
                    <a:gd name="T12" fmla="*/ 60325 w 38"/>
                    <a:gd name="T13" fmla="*/ 0 h 13"/>
                    <a:gd name="T14" fmla="*/ 60325 w 38"/>
                    <a:gd name="T15" fmla="*/ 0 h 13"/>
                    <a:gd name="T16" fmla="*/ 50800 w 38"/>
                    <a:gd name="T17" fmla="*/ 0 h 13"/>
                    <a:gd name="T18" fmla="*/ 50800 w 38"/>
                    <a:gd name="T19" fmla="*/ 0 h 13"/>
                    <a:gd name="T20" fmla="*/ 39687 w 38"/>
                    <a:gd name="T21" fmla="*/ 0 h 13"/>
                    <a:gd name="T22" fmla="*/ 20637 w 38"/>
                    <a:gd name="T23" fmla="*/ 11113 h 13"/>
                    <a:gd name="T24" fmla="*/ 0 w 38"/>
                    <a:gd name="T25" fmla="*/ 11113 h 13"/>
                    <a:gd name="T26" fmla="*/ 0 w 38"/>
                    <a:gd name="T27" fmla="*/ 11113 h 13"/>
                    <a:gd name="T28" fmla="*/ 9525 w 38"/>
                    <a:gd name="T29" fmla="*/ 20638 h 13"/>
                    <a:gd name="T30" fmla="*/ 9525 w 38"/>
                    <a:gd name="T31" fmla="*/ 20638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8"/>
                    <a:gd name="T49" fmla="*/ 0 h 13"/>
                    <a:gd name="T50" fmla="*/ 38 w 38"/>
                    <a:gd name="T51" fmla="*/ 13 h 1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8" h="13">
                      <a:moveTo>
                        <a:pt x="6" y="13"/>
                      </a:moveTo>
                      <a:lnTo>
                        <a:pt x="6" y="13"/>
                      </a:lnTo>
                      <a:lnTo>
                        <a:pt x="19" y="13"/>
                      </a:lnTo>
                      <a:lnTo>
                        <a:pt x="38" y="13"/>
                      </a:lnTo>
                      <a:lnTo>
                        <a:pt x="38" y="0"/>
                      </a:lnTo>
                      <a:lnTo>
                        <a:pt x="32" y="0"/>
                      </a:lnTo>
                      <a:lnTo>
                        <a:pt x="25" y="0"/>
                      </a:lnTo>
                      <a:lnTo>
                        <a:pt x="13" y="7"/>
                      </a:lnTo>
                      <a:lnTo>
                        <a:pt x="0" y="7"/>
                      </a:lnTo>
                      <a:lnTo>
                        <a:pt x="6"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1" name="Freeform 245"/>
                <p:cNvSpPr>
                  <a:spLocks/>
                </p:cNvSpPr>
                <p:nvPr/>
              </p:nvSpPr>
              <p:spPr bwMode="auto">
                <a:xfrm>
                  <a:off x="4465638" y="4540250"/>
                  <a:ext cx="60325" cy="30163"/>
                </a:xfrm>
                <a:custGeom>
                  <a:avLst/>
                  <a:gdLst>
                    <a:gd name="T0" fmla="*/ 50800 w 38"/>
                    <a:gd name="T1" fmla="*/ 0 h 19"/>
                    <a:gd name="T2" fmla="*/ 50800 w 38"/>
                    <a:gd name="T3" fmla="*/ 0 h 19"/>
                    <a:gd name="T4" fmla="*/ 50800 w 38"/>
                    <a:gd name="T5" fmla="*/ 9525 h 19"/>
                    <a:gd name="T6" fmla="*/ 50800 w 38"/>
                    <a:gd name="T7" fmla="*/ 9525 h 19"/>
                    <a:gd name="T8" fmla="*/ 30163 w 38"/>
                    <a:gd name="T9" fmla="*/ 9525 h 19"/>
                    <a:gd name="T10" fmla="*/ 9525 w 38"/>
                    <a:gd name="T11" fmla="*/ 9525 h 19"/>
                    <a:gd name="T12" fmla="*/ 0 w 38"/>
                    <a:gd name="T13" fmla="*/ 9525 h 19"/>
                    <a:gd name="T14" fmla="*/ 0 w 38"/>
                    <a:gd name="T15" fmla="*/ 30163 h 19"/>
                    <a:gd name="T16" fmla="*/ 0 w 38"/>
                    <a:gd name="T17" fmla="*/ 30163 h 19"/>
                    <a:gd name="T18" fmla="*/ 50800 w 38"/>
                    <a:gd name="T19" fmla="*/ 30163 h 19"/>
                    <a:gd name="T20" fmla="*/ 60325 w 38"/>
                    <a:gd name="T21" fmla="*/ 19050 h 19"/>
                    <a:gd name="T22" fmla="*/ 50800 w 38"/>
                    <a:gd name="T23" fmla="*/ 0 h 19"/>
                    <a:gd name="T24" fmla="*/ 50800 w 38"/>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19"/>
                    <a:gd name="T41" fmla="*/ 38 w 38"/>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19">
                      <a:moveTo>
                        <a:pt x="32" y="0"/>
                      </a:moveTo>
                      <a:lnTo>
                        <a:pt x="32" y="0"/>
                      </a:lnTo>
                      <a:lnTo>
                        <a:pt x="32" y="6"/>
                      </a:lnTo>
                      <a:lnTo>
                        <a:pt x="19" y="6"/>
                      </a:lnTo>
                      <a:lnTo>
                        <a:pt x="6" y="6"/>
                      </a:lnTo>
                      <a:lnTo>
                        <a:pt x="0" y="6"/>
                      </a:lnTo>
                      <a:lnTo>
                        <a:pt x="0" y="19"/>
                      </a:lnTo>
                      <a:lnTo>
                        <a:pt x="32" y="19"/>
                      </a:lnTo>
                      <a:lnTo>
                        <a:pt x="38" y="12"/>
                      </a:lnTo>
                      <a:lnTo>
                        <a:pt x="32"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2" name="Freeform 281"/>
                <p:cNvSpPr>
                  <a:spLocks/>
                </p:cNvSpPr>
                <p:nvPr/>
              </p:nvSpPr>
              <p:spPr bwMode="auto">
                <a:xfrm>
                  <a:off x="3629025" y="34512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3" name="Freeform 282"/>
                <p:cNvSpPr>
                  <a:spLocks/>
                </p:cNvSpPr>
                <p:nvPr/>
              </p:nvSpPr>
              <p:spPr bwMode="auto">
                <a:xfrm>
                  <a:off x="3629025" y="3511550"/>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w 1588"/>
                    <a:gd name="T19" fmla="*/ 0 h 15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88"/>
                    <a:gd name="T31" fmla="*/ 0 h 1588"/>
                    <a:gd name="T32" fmla="*/ 1588 w 1588"/>
                    <a:gd name="T33" fmla="*/ 1588 h 15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4" name="Freeform 283"/>
                <p:cNvSpPr>
                  <a:spLocks/>
                </p:cNvSpPr>
                <p:nvPr/>
              </p:nvSpPr>
              <p:spPr bwMode="auto">
                <a:xfrm>
                  <a:off x="3629025" y="351155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5" name="Rectangle 284"/>
                <p:cNvSpPr>
                  <a:spLocks noChangeArrowheads="1"/>
                </p:cNvSpPr>
                <p:nvPr/>
              </p:nvSpPr>
              <p:spPr bwMode="auto">
                <a:xfrm>
                  <a:off x="3629025" y="352107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46" name="Freeform 285"/>
                <p:cNvSpPr>
                  <a:spLocks/>
                </p:cNvSpPr>
                <p:nvPr/>
              </p:nvSpPr>
              <p:spPr bwMode="auto">
                <a:xfrm>
                  <a:off x="3608388" y="353218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7" name="Freeform 286"/>
                <p:cNvSpPr>
                  <a:spLocks/>
                </p:cNvSpPr>
                <p:nvPr/>
              </p:nvSpPr>
              <p:spPr bwMode="auto">
                <a:xfrm>
                  <a:off x="3629025" y="3532188"/>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8" name="Freeform 287"/>
                <p:cNvSpPr>
                  <a:spLocks/>
                </p:cNvSpPr>
                <p:nvPr/>
              </p:nvSpPr>
              <p:spPr bwMode="auto">
                <a:xfrm>
                  <a:off x="3648075" y="3551238"/>
                  <a:ext cx="1588"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88"/>
                    <a:gd name="T28" fmla="*/ 0 h 1588"/>
                    <a:gd name="T29" fmla="*/ 1588 w 1588"/>
                    <a:gd name="T30" fmla="*/ 1588 h 15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9" name="Rectangle 290"/>
                <p:cNvSpPr>
                  <a:spLocks noChangeArrowheads="1"/>
                </p:cNvSpPr>
                <p:nvPr/>
              </p:nvSpPr>
              <p:spPr bwMode="auto">
                <a:xfrm>
                  <a:off x="3648075" y="38338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0" name="Freeform 291"/>
                <p:cNvSpPr>
                  <a:spLocks/>
                </p:cNvSpPr>
                <p:nvPr/>
              </p:nvSpPr>
              <p:spPr bwMode="auto">
                <a:xfrm>
                  <a:off x="3659188" y="3833813"/>
                  <a:ext cx="1587" cy="11112"/>
                </a:xfrm>
                <a:custGeom>
                  <a:avLst/>
                  <a:gdLst>
                    <a:gd name="T0" fmla="*/ 0 w 1588"/>
                    <a:gd name="T1" fmla="*/ 11112 h 7"/>
                    <a:gd name="T2" fmla="*/ 0 w 1588"/>
                    <a:gd name="T3" fmla="*/ 11112 h 7"/>
                    <a:gd name="T4" fmla="*/ 0 w 1588"/>
                    <a:gd name="T5" fmla="*/ 0 h 7"/>
                    <a:gd name="T6" fmla="*/ 0 w 1588"/>
                    <a:gd name="T7" fmla="*/ 11112 h 7"/>
                    <a:gd name="T8" fmla="*/ 0 w 1588"/>
                    <a:gd name="T9" fmla="*/ 11112 h 7"/>
                    <a:gd name="T10" fmla="*/ 0 60000 65536"/>
                    <a:gd name="T11" fmla="*/ 0 60000 65536"/>
                    <a:gd name="T12" fmla="*/ 0 60000 65536"/>
                    <a:gd name="T13" fmla="*/ 0 60000 65536"/>
                    <a:gd name="T14" fmla="*/ 0 60000 65536"/>
                    <a:gd name="T15" fmla="*/ 0 w 1588"/>
                    <a:gd name="T16" fmla="*/ 0 h 7"/>
                    <a:gd name="T17" fmla="*/ 1588 w 1588"/>
                    <a:gd name="T18" fmla="*/ 7 h 7"/>
                  </a:gdLst>
                  <a:ahLst/>
                  <a:cxnLst>
                    <a:cxn ang="T10">
                      <a:pos x="T0" y="T1"/>
                    </a:cxn>
                    <a:cxn ang="T11">
                      <a:pos x="T2" y="T3"/>
                    </a:cxn>
                    <a:cxn ang="T12">
                      <a:pos x="T4" y="T5"/>
                    </a:cxn>
                    <a:cxn ang="T13">
                      <a:pos x="T6" y="T7"/>
                    </a:cxn>
                    <a:cxn ang="T14">
                      <a:pos x="T8" y="T9"/>
                    </a:cxn>
                  </a:cxnLst>
                  <a:rect l="T15" t="T16" r="T17" b="T18"/>
                  <a:pathLst>
                    <a:path w="1588" h="7">
                      <a:moveTo>
                        <a:pt x="0" y="7"/>
                      </a:moveTo>
                      <a:lnTo>
                        <a:pt x="0" y="7"/>
                      </a:lnTo>
                      <a:lnTo>
                        <a:pt x="0" y="0"/>
                      </a:lnTo>
                      <a:lnTo>
                        <a:pt x="0"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1" name="Rectangle 292"/>
                <p:cNvSpPr>
                  <a:spLocks noChangeArrowheads="1"/>
                </p:cNvSpPr>
                <p:nvPr/>
              </p:nvSpPr>
              <p:spPr bwMode="auto">
                <a:xfrm>
                  <a:off x="3538538" y="384492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2" name="Rectangle 293"/>
                <p:cNvSpPr>
                  <a:spLocks noChangeArrowheads="1"/>
                </p:cNvSpPr>
                <p:nvPr/>
              </p:nvSpPr>
              <p:spPr bwMode="auto">
                <a:xfrm>
                  <a:off x="3659188" y="384492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3" name="Freeform 294"/>
                <p:cNvSpPr>
                  <a:spLocks/>
                </p:cNvSpPr>
                <p:nvPr/>
              </p:nvSpPr>
              <p:spPr bwMode="auto">
                <a:xfrm>
                  <a:off x="3648075" y="38449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4" name="Freeform 295"/>
                <p:cNvSpPr>
                  <a:spLocks/>
                </p:cNvSpPr>
                <p:nvPr/>
              </p:nvSpPr>
              <p:spPr bwMode="auto">
                <a:xfrm>
                  <a:off x="3648075" y="38449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5" name="Rectangle 296"/>
                <p:cNvSpPr>
                  <a:spLocks noChangeArrowheads="1"/>
                </p:cNvSpPr>
                <p:nvPr/>
              </p:nvSpPr>
              <p:spPr bwMode="auto">
                <a:xfrm>
                  <a:off x="3659188"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6" name="Freeform 297"/>
                <p:cNvSpPr>
                  <a:spLocks/>
                </p:cNvSpPr>
                <p:nvPr/>
              </p:nvSpPr>
              <p:spPr bwMode="auto">
                <a:xfrm>
                  <a:off x="3638550" y="39147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7" name="Rectangle 298"/>
                <p:cNvSpPr>
                  <a:spLocks noChangeArrowheads="1"/>
                </p:cNvSpPr>
                <p:nvPr/>
              </p:nvSpPr>
              <p:spPr bwMode="auto">
                <a:xfrm>
                  <a:off x="3668713"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8" name="Freeform 299"/>
                <p:cNvSpPr>
                  <a:spLocks/>
                </p:cNvSpPr>
                <p:nvPr/>
              </p:nvSpPr>
              <p:spPr bwMode="auto">
                <a:xfrm>
                  <a:off x="3679825" y="391477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9" name="Rectangle 300"/>
                <p:cNvSpPr>
                  <a:spLocks noChangeArrowheads="1"/>
                </p:cNvSpPr>
                <p:nvPr/>
              </p:nvSpPr>
              <p:spPr bwMode="auto">
                <a:xfrm>
                  <a:off x="3709988"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0" name="Freeform 301"/>
                <p:cNvSpPr>
                  <a:spLocks/>
                </p:cNvSpPr>
                <p:nvPr/>
              </p:nvSpPr>
              <p:spPr bwMode="auto">
                <a:xfrm>
                  <a:off x="3587750" y="3914775"/>
                  <a:ext cx="1588" cy="30163"/>
                </a:xfrm>
                <a:custGeom>
                  <a:avLst/>
                  <a:gdLst>
                    <a:gd name="T0" fmla="*/ 0 w 1588"/>
                    <a:gd name="T1" fmla="*/ 30163 h 19"/>
                    <a:gd name="T2" fmla="*/ 0 w 1588"/>
                    <a:gd name="T3" fmla="*/ 30163 h 19"/>
                    <a:gd name="T4" fmla="*/ 0 w 1588"/>
                    <a:gd name="T5" fmla="*/ 0 h 19"/>
                    <a:gd name="T6" fmla="*/ 0 w 1588"/>
                    <a:gd name="T7" fmla="*/ 0 h 19"/>
                    <a:gd name="T8" fmla="*/ 0 w 1588"/>
                    <a:gd name="T9" fmla="*/ 30163 h 19"/>
                    <a:gd name="T10" fmla="*/ 0 w 1588"/>
                    <a:gd name="T11" fmla="*/ 30163 h 19"/>
                    <a:gd name="T12" fmla="*/ 0 60000 65536"/>
                    <a:gd name="T13" fmla="*/ 0 60000 65536"/>
                    <a:gd name="T14" fmla="*/ 0 60000 65536"/>
                    <a:gd name="T15" fmla="*/ 0 60000 65536"/>
                    <a:gd name="T16" fmla="*/ 0 60000 65536"/>
                    <a:gd name="T17" fmla="*/ 0 60000 65536"/>
                    <a:gd name="T18" fmla="*/ 0 w 1588"/>
                    <a:gd name="T19" fmla="*/ 0 h 19"/>
                    <a:gd name="T20" fmla="*/ 1588 w 1588"/>
                    <a:gd name="T21" fmla="*/ 19 h 19"/>
                  </a:gdLst>
                  <a:ahLst/>
                  <a:cxnLst>
                    <a:cxn ang="T12">
                      <a:pos x="T0" y="T1"/>
                    </a:cxn>
                    <a:cxn ang="T13">
                      <a:pos x="T2" y="T3"/>
                    </a:cxn>
                    <a:cxn ang="T14">
                      <a:pos x="T4" y="T5"/>
                    </a:cxn>
                    <a:cxn ang="T15">
                      <a:pos x="T6" y="T7"/>
                    </a:cxn>
                    <a:cxn ang="T16">
                      <a:pos x="T8" y="T9"/>
                    </a:cxn>
                    <a:cxn ang="T17">
                      <a:pos x="T10" y="T11"/>
                    </a:cxn>
                  </a:cxnLst>
                  <a:rect l="T18" t="T19" r="T20" b="T21"/>
                  <a:pathLst>
                    <a:path w="1588" h="19">
                      <a:moveTo>
                        <a:pt x="0" y="19"/>
                      </a:moveTo>
                      <a:lnTo>
                        <a:pt x="0" y="19"/>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1" name="Freeform 302"/>
                <p:cNvSpPr>
                  <a:spLocks/>
                </p:cNvSpPr>
                <p:nvPr/>
              </p:nvSpPr>
              <p:spPr bwMode="auto">
                <a:xfrm>
                  <a:off x="3698875" y="391477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9525 h 6"/>
                    <a:gd name="T12" fmla="*/ 0 w 1588"/>
                    <a:gd name="T13" fmla="*/ 0 h 6"/>
                    <a:gd name="T14" fmla="*/ 0 w 1588"/>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6"/>
                    <a:gd name="T26" fmla="*/ 1588 w 1588"/>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2" name="Freeform 303"/>
                <p:cNvSpPr>
                  <a:spLocks/>
                </p:cNvSpPr>
                <p:nvPr/>
              </p:nvSpPr>
              <p:spPr bwMode="auto">
                <a:xfrm>
                  <a:off x="3587750" y="3924300"/>
                  <a:ext cx="1588"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11113 h 13"/>
                    <a:gd name="T10" fmla="*/ 0 w 1588"/>
                    <a:gd name="T11" fmla="*/ 20638 h 13"/>
                    <a:gd name="T12" fmla="*/ 0 w 1588"/>
                    <a:gd name="T13" fmla="*/ 20638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7"/>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3" name="Rectangle 304"/>
                <p:cNvSpPr>
                  <a:spLocks noChangeArrowheads="1"/>
                </p:cNvSpPr>
                <p:nvPr/>
              </p:nvSpPr>
              <p:spPr bwMode="auto">
                <a:xfrm>
                  <a:off x="3659188" y="3924300"/>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4" name="Freeform 305"/>
                <p:cNvSpPr>
                  <a:spLocks/>
                </p:cNvSpPr>
                <p:nvPr/>
              </p:nvSpPr>
              <p:spPr bwMode="auto">
                <a:xfrm>
                  <a:off x="3578225" y="3924300"/>
                  <a:ext cx="1588" cy="30163"/>
                </a:xfrm>
                <a:custGeom>
                  <a:avLst/>
                  <a:gdLst>
                    <a:gd name="T0" fmla="*/ 0 w 1588"/>
                    <a:gd name="T1" fmla="*/ 30163 h 19"/>
                    <a:gd name="T2" fmla="*/ 0 w 1588"/>
                    <a:gd name="T3" fmla="*/ 30163 h 19"/>
                    <a:gd name="T4" fmla="*/ 0 w 1588"/>
                    <a:gd name="T5" fmla="*/ 0 h 19"/>
                    <a:gd name="T6" fmla="*/ 0 w 1588"/>
                    <a:gd name="T7" fmla="*/ 0 h 19"/>
                    <a:gd name="T8" fmla="*/ 0 w 1588"/>
                    <a:gd name="T9" fmla="*/ 20638 h 19"/>
                    <a:gd name="T10" fmla="*/ 0 w 1588"/>
                    <a:gd name="T11" fmla="*/ 30163 h 19"/>
                    <a:gd name="T12" fmla="*/ 0 w 1588"/>
                    <a:gd name="T13" fmla="*/ 30163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0"/>
                      </a:lnTo>
                      <a:lnTo>
                        <a:pt x="0" y="13"/>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5" name="Freeform 306"/>
                <p:cNvSpPr>
                  <a:spLocks/>
                </p:cNvSpPr>
                <p:nvPr/>
              </p:nvSpPr>
              <p:spPr bwMode="auto">
                <a:xfrm>
                  <a:off x="3568700" y="3924300"/>
                  <a:ext cx="9525" cy="30163"/>
                </a:xfrm>
                <a:custGeom>
                  <a:avLst/>
                  <a:gdLst>
                    <a:gd name="T0" fmla="*/ 0 w 6"/>
                    <a:gd name="T1" fmla="*/ 0 h 19"/>
                    <a:gd name="T2" fmla="*/ 0 w 6"/>
                    <a:gd name="T3" fmla="*/ 0 h 19"/>
                    <a:gd name="T4" fmla="*/ 0 w 6"/>
                    <a:gd name="T5" fmla="*/ 20638 h 19"/>
                    <a:gd name="T6" fmla="*/ 9525 w 6"/>
                    <a:gd name="T7" fmla="*/ 30163 h 19"/>
                    <a:gd name="T8" fmla="*/ 9525 w 6"/>
                    <a:gd name="T9" fmla="*/ 30163 h 19"/>
                    <a:gd name="T10" fmla="*/ 0 w 6"/>
                    <a:gd name="T11" fmla="*/ 0 h 19"/>
                    <a:gd name="T12" fmla="*/ 0 w 6"/>
                    <a:gd name="T13" fmla="*/ 0 h 19"/>
                    <a:gd name="T14" fmla="*/ 0 60000 65536"/>
                    <a:gd name="T15" fmla="*/ 0 60000 65536"/>
                    <a:gd name="T16" fmla="*/ 0 60000 65536"/>
                    <a:gd name="T17" fmla="*/ 0 60000 65536"/>
                    <a:gd name="T18" fmla="*/ 0 60000 65536"/>
                    <a:gd name="T19" fmla="*/ 0 60000 65536"/>
                    <a:gd name="T20" fmla="*/ 0 60000 65536"/>
                    <a:gd name="T21" fmla="*/ 0 w 6"/>
                    <a:gd name="T22" fmla="*/ 0 h 19"/>
                    <a:gd name="T23" fmla="*/ 6 w 6"/>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19">
                      <a:moveTo>
                        <a:pt x="0" y="0"/>
                      </a:moveTo>
                      <a:lnTo>
                        <a:pt x="0" y="0"/>
                      </a:lnTo>
                      <a:lnTo>
                        <a:pt x="0" y="13"/>
                      </a:lnTo>
                      <a:lnTo>
                        <a:pt x="6" y="19"/>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6" name="Rectangle 307"/>
                <p:cNvSpPr>
                  <a:spLocks noChangeArrowheads="1"/>
                </p:cNvSpPr>
                <p:nvPr/>
              </p:nvSpPr>
              <p:spPr bwMode="auto">
                <a:xfrm>
                  <a:off x="3648075" y="39354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7" name="Rectangle 308"/>
                <p:cNvSpPr>
                  <a:spLocks noChangeArrowheads="1"/>
                </p:cNvSpPr>
                <p:nvPr/>
              </p:nvSpPr>
              <p:spPr bwMode="auto">
                <a:xfrm>
                  <a:off x="3648075" y="39354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8" name="Freeform 309"/>
                <p:cNvSpPr>
                  <a:spLocks/>
                </p:cNvSpPr>
                <p:nvPr/>
              </p:nvSpPr>
              <p:spPr bwMode="auto">
                <a:xfrm>
                  <a:off x="3557588" y="3944938"/>
                  <a:ext cx="1587" cy="9525"/>
                </a:xfrm>
                <a:custGeom>
                  <a:avLst/>
                  <a:gdLst>
                    <a:gd name="T0" fmla="*/ 0 w 1588"/>
                    <a:gd name="T1" fmla="*/ 0 h 6"/>
                    <a:gd name="T2" fmla="*/ 0 w 1588"/>
                    <a:gd name="T3" fmla="*/ 0 h 6"/>
                    <a:gd name="T4" fmla="*/ 0 w 1588"/>
                    <a:gd name="T5" fmla="*/ 0 h 6"/>
                    <a:gd name="T6" fmla="*/ 0 w 1588"/>
                    <a:gd name="T7" fmla="*/ 0 h 6"/>
                    <a:gd name="T8" fmla="*/ 0 w 1588"/>
                    <a:gd name="T9" fmla="*/ 9525 h 6"/>
                    <a:gd name="T10" fmla="*/ 0 w 1588"/>
                    <a:gd name="T11" fmla="*/ 9525 h 6"/>
                    <a:gd name="T12" fmla="*/ 0 w 1588"/>
                    <a:gd name="T13" fmla="*/ 0 h 6"/>
                    <a:gd name="T14" fmla="*/ 0 w 1588"/>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6"/>
                    <a:gd name="T26" fmla="*/ 1588 w 1588"/>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9" name="Freeform 310"/>
                <p:cNvSpPr>
                  <a:spLocks/>
                </p:cNvSpPr>
                <p:nvPr/>
              </p:nvSpPr>
              <p:spPr bwMode="auto">
                <a:xfrm>
                  <a:off x="3557588" y="3954463"/>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0" name="Freeform 311"/>
                <p:cNvSpPr>
                  <a:spLocks/>
                </p:cNvSpPr>
                <p:nvPr/>
              </p:nvSpPr>
              <p:spPr bwMode="auto">
                <a:xfrm>
                  <a:off x="3557588" y="3954463"/>
                  <a:ext cx="11112" cy="11112"/>
                </a:xfrm>
                <a:custGeom>
                  <a:avLst/>
                  <a:gdLst>
                    <a:gd name="T0" fmla="*/ 11112 w 7"/>
                    <a:gd name="T1" fmla="*/ 0 h 7"/>
                    <a:gd name="T2" fmla="*/ 11112 w 7"/>
                    <a:gd name="T3" fmla="*/ 0 h 7"/>
                    <a:gd name="T4" fmla="*/ 0 w 7"/>
                    <a:gd name="T5" fmla="*/ 0 h 7"/>
                    <a:gd name="T6" fmla="*/ 0 w 7"/>
                    <a:gd name="T7" fmla="*/ 11112 h 7"/>
                    <a:gd name="T8" fmla="*/ 0 w 7"/>
                    <a:gd name="T9" fmla="*/ 11112 h 7"/>
                    <a:gd name="T10" fmla="*/ 11112 w 7"/>
                    <a:gd name="T11" fmla="*/ 11112 h 7"/>
                    <a:gd name="T12" fmla="*/ 11112 w 7"/>
                    <a:gd name="T13" fmla="*/ 0 h 7"/>
                    <a:gd name="T14" fmla="*/ 11112 w 7"/>
                    <a:gd name="T15" fmla="*/ 0 h 7"/>
                    <a:gd name="T16" fmla="*/ 11112 w 7"/>
                    <a:gd name="T17" fmla="*/ 0 h 7"/>
                    <a:gd name="T18" fmla="*/ 11112 w 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
                    <a:gd name="T31" fmla="*/ 0 h 7"/>
                    <a:gd name="T32" fmla="*/ 7 w 7"/>
                    <a:gd name="T33" fmla="*/ 7 h 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 h="7">
                      <a:moveTo>
                        <a:pt x="7" y="0"/>
                      </a:moveTo>
                      <a:lnTo>
                        <a:pt x="7" y="0"/>
                      </a:lnTo>
                      <a:lnTo>
                        <a:pt x="0" y="0"/>
                      </a:lnTo>
                      <a:lnTo>
                        <a:pt x="0" y="7"/>
                      </a:lnTo>
                      <a:lnTo>
                        <a:pt x="7" y="7"/>
                      </a:lnTo>
                      <a:lnTo>
                        <a:pt x="7"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1" name="Freeform 312"/>
                <p:cNvSpPr>
                  <a:spLocks/>
                </p:cNvSpPr>
                <p:nvPr/>
              </p:nvSpPr>
              <p:spPr bwMode="auto">
                <a:xfrm>
                  <a:off x="3587750" y="3954463"/>
                  <a:ext cx="1588" cy="20637"/>
                </a:xfrm>
                <a:custGeom>
                  <a:avLst/>
                  <a:gdLst>
                    <a:gd name="T0" fmla="*/ 0 w 1588"/>
                    <a:gd name="T1" fmla="*/ 20637 h 13"/>
                    <a:gd name="T2" fmla="*/ 0 w 1588"/>
                    <a:gd name="T3" fmla="*/ 20637 h 13"/>
                    <a:gd name="T4" fmla="*/ 0 w 1588"/>
                    <a:gd name="T5" fmla="*/ 11112 h 13"/>
                    <a:gd name="T6" fmla="*/ 0 w 1588"/>
                    <a:gd name="T7" fmla="*/ 0 h 13"/>
                    <a:gd name="T8" fmla="*/ 0 w 1588"/>
                    <a:gd name="T9" fmla="*/ 0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7"/>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2" name="Freeform 313"/>
                <p:cNvSpPr>
                  <a:spLocks/>
                </p:cNvSpPr>
                <p:nvPr/>
              </p:nvSpPr>
              <p:spPr bwMode="auto">
                <a:xfrm>
                  <a:off x="3587750" y="3954463"/>
                  <a:ext cx="1588" cy="30162"/>
                </a:xfrm>
                <a:custGeom>
                  <a:avLst/>
                  <a:gdLst>
                    <a:gd name="T0" fmla="*/ 0 w 1588"/>
                    <a:gd name="T1" fmla="*/ 30162 h 19"/>
                    <a:gd name="T2" fmla="*/ 0 w 1588"/>
                    <a:gd name="T3" fmla="*/ 30162 h 19"/>
                    <a:gd name="T4" fmla="*/ 0 w 1588"/>
                    <a:gd name="T5" fmla="*/ 11112 h 19"/>
                    <a:gd name="T6" fmla="*/ 0 w 1588"/>
                    <a:gd name="T7" fmla="*/ 0 h 19"/>
                    <a:gd name="T8" fmla="*/ 0 w 1588"/>
                    <a:gd name="T9" fmla="*/ 0 h 19"/>
                    <a:gd name="T10" fmla="*/ 0 w 1588"/>
                    <a:gd name="T11" fmla="*/ 30162 h 19"/>
                    <a:gd name="T12" fmla="*/ 0 w 1588"/>
                    <a:gd name="T13" fmla="*/ 30162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7"/>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3" name="Freeform 314"/>
                <p:cNvSpPr>
                  <a:spLocks/>
                </p:cNvSpPr>
                <p:nvPr/>
              </p:nvSpPr>
              <p:spPr bwMode="auto">
                <a:xfrm>
                  <a:off x="3578225" y="3965575"/>
                  <a:ext cx="1588" cy="19050"/>
                </a:xfrm>
                <a:custGeom>
                  <a:avLst/>
                  <a:gdLst>
                    <a:gd name="T0" fmla="*/ 0 w 1588"/>
                    <a:gd name="T1" fmla="*/ 0 h 12"/>
                    <a:gd name="T2" fmla="*/ 0 w 1588"/>
                    <a:gd name="T3" fmla="*/ 0 h 12"/>
                    <a:gd name="T4" fmla="*/ 0 w 1588"/>
                    <a:gd name="T5" fmla="*/ 9525 h 12"/>
                    <a:gd name="T6" fmla="*/ 0 w 1588"/>
                    <a:gd name="T7" fmla="*/ 19050 h 12"/>
                    <a:gd name="T8" fmla="*/ 0 w 1588"/>
                    <a:gd name="T9" fmla="*/ 19050 h 12"/>
                    <a:gd name="T10" fmla="*/ 0 w 1588"/>
                    <a:gd name="T11" fmla="*/ 9525 h 12"/>
                    <a:gd name="T12" fmla="*/ 0 w 1588"/>
                    <a:gd name="T13" fmla="*/ 0 h 12"/>
                    <a:gd name="T14" fmla="*/ 0 w 1588"/>
                    <a:gd name="T15" fmla="*/ 0 h 12"/>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12"/>
                    <a:gd name="T26" fmla="*/ 1588 w 1588"/>
                    <a:gd name="T27" fmla="*/ 12 h 1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12">
                      <a:moveTo>
                        <a:pt x="0" y="0"/>
                      </a:moveTo>
                      <a:lnTo>
                        <a:pt x="0" y="0"/>
                      </a:lnTo>
                      <a:lnTo>
                        <a:pt x="0" y="6"/>
                      </a:lnTo>
                      <a:lnTo>
                        <a:pt x="0" y="12"/>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4" name="Freeform 315"/>
                <p:cNvSpPr>
                  <a:spLocks/>
                </p:cNvSpPr>
                <p:nvPr/>
              </p:nvSpPr>
              <p:spPr bwMode="auto">
                <a:xfrm>
                  <a:off x="3568700" y="3965575"/>
                  <a:ext cx="9525" cy="19050"/>
                </a:xfrm>
                <a:custGeom>
                  <a:avLst/>
                  <a:gdLst>
                    <a:gd name="T0" fmla="*/ 9525 w 6"/>
                    <a:gd name="T1" fmla="*/ 19050 h 12"/>
                    <a:gd name="T2" fmla="*/ 9525 w 6"/>
                    <a:gd name="T3" fmla="*/ 19050 h 12"/>
                    <a:gd name="T4" fmla="*/ 0 w 6"/>
                    <a:gd name="T5" fmla="*/ 0 h 12"/>
                    <a:gd name="T6" fmla="*/ 0 w 6"/>
                    <a:gd name="T7" fmla="*/ 0 h 12"/>
                    <a:gd name="T8" fmla="*/ 9525 w 6"/>
                    <a:gd name="T9" fmla="*/ 19050 h 12"/>
                    <a:gd name="T10" fmla="*/ 9525 w 6"/>
                    <a:gd name="T11" fmla="*/ 19050 h 12"/>
                    <a:gd name="T12" fmla="*/ 0 60000 65536"/>
                    <a:gd name="T13" fmla="*/ 0 60000 65536"/>
                    <a:gd name="T14" fmla="*/ 0 60000 65536"/>
                    <a:gd name="T15" fmla="*/ 0 60000 65536"/>
                    <a:gd name="T16" fmla="*/ 0 60000 65536"/>
                    <a:gd name="T17" fmla="*/ 0 60000 65536"/>
                    <a:gd name="T18" fmla="*/ 0 w 6"/>
                    <a:gd name="T19" fmla="*/ 0 h 12"/>
                    <a:gd name="T20" fmla="*/ 6 w 6"/>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6" h="12">
                      <a:moveTo>
                        <a:pt x="6" y="12"/>
                      </a:moveTo>
                      <a:lnTo>
                        <a:pt x="6" y="12"/>
                      </a:lnTo>
                      <a:lnTo>
                        <a:pt x="0" y="0"/>
                      </a:lnTo>
                      <a:lnTo>
                        <a:pt x="6" y="12"/>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5" name="Freeform 316"/>
                <p:cNvSpPr>
                  <a:spLocks/>
                </p:cNvSpPr>
                <p:nvPr/>
              </p:nvSpPr>
              <p:spPr bwMode="auto">
                <a:xfrm>
                  <a:off x="3648075" y="39655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6" name="Freeform 317"/>
                <p:cNvSpPr>
                  <a:spLocks/>
                </p:cNvSpPr>
                <p:nvPr/>
              </p:nvSpPr>
              <p:spPr bwMode="auto">
                <a:xfrm>
                  <a:off x="3568700" y="3965575"/>
                  <a:ext cx="1588" cy="30163"/>
                </a:xfrm>
                <a:custGeom>
                  <a:avLst/>
                  <a:gdLst>
                    <a:gd name="T0" fmla="*/ 0 w 1588"/>
                    <a:gd name="T1" fmla="*/ 30163 h 19"/>
                    <a:gd name="T2" fmla="*/ 0 w 1588"/>
                    <a:gd name="T3" fmla="*/ 30163 h 19"/>
                    <a:gd name="T4" fmla="*/ 0 w 1588"/>
                    <a:gd name="T5" fmla="*/ 19050 h 19"/>
                    <a:gd name="T6" fmla="*/ 0 w 1588"/>
                    <a:gd name="T7" fmla="*/ 0 h 19"/>
                    <a:gd name="T8" fmla="*/ 0 w 1588"/>
                    <a:gd name="T9" fmla="*/ 0 h 19"/>
                    <a:gd name="T10" fmla="*/ 0 w 1588"/>
                    <a:gd name="T11" fmla="*/ 30163 h 19"/>
                    <a:gd name="T12" fmla="*/ 0 w 1588"/>
                    <a:gd name="T13" fmla="*/ 30163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12"/>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7" name="Freeform 318"/>
                <p:cNvSpPr>
                  <a:spLocks/>
                </p:cNvSpPr>
                <p:nvPr/>
              </p:nvSpPr>
              <p:spPr bwMode="auto">
                <a:xfrm>
                  <a:off x="3557588" y="3975100"/>
                  <a:ext cx="1587"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9525 h 13"/>
                    <a:gd name="T10" fmla="*/ 0 w 1588"/>
                    <a:gd name="T11" fmla="*/ 20638 h 13"/>
                    <a:gd name="T12" fmla="*/ 0 w 1588"/>
                    <a:gd name="T13" fmla="*/ 20638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8" name="Freeform 319"/>
                <p:cNvSpPr>
                  <a:spLocks/>
                </p:cNvSpPr>
                <p:nvPr/>
              </p:nvSpPr>
              <p:spPr bwMode="auto">
                <a:xfrm>
                  <a:off x="3659188" y="3984625"/>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9" name="Freeform 320"/>
                <p:cNvSpPr>
                  <a:spLocks/>
                </p:cNvSpPr>
                <p:nvPr/>
              </p:nvSpPr>
              <p:spPr bwMode="auto">
                <a:xfrm>
                  <a:off x="3729038" y="3984625"/>
                  <a:ext cx="1587"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20638 h 13"/>
                    <a:gd name="T10" fmla="*/ 0 w 1588"/>
                    <a:gd name="T11" fmla="*/ 20638 h 13"/>
                    <a:gd name="T12" fmla="*/ 0 60000 65536"/>
                    <a:gd name="T13" fmla="*/ 0 60000 65536"/>
                    <a:gd name="T14" fmla="*/ 0 60000 65536"/>
                    <a:gd name="T15" fmla="*/ 0 60000 65536"/>
                    <a:gd name="T16" fmla="*/ 0 60000 65536"/>
                    <a:gd name="T17" fmla="*/ 0 60000 65536"/>
                    <a:gd name="T18" fmla="*/ 0 w 1588"/>
                    <a:gd name="T19" fmla="*/ 0 h 13"/>
                    <a:gd name="T20" fmla="*/ 1588 w 1588"/>
                    <a:gd name="T21" fmla="*/ 13 h 13"/>
                  </a:gdLst>
                  <a:ahLst/>
                  <a:cxnLst>
                    <a:cxn ang="T12">
                      <a:pos x="T0" y="T1"/>
                    </a:cxn>
                    <a:cxn ang="T13">
                      <a:pos x="T2" y="T3"/>
                    </a:cxn>
                    <a:cxn ang="T14">
                      <a:pos x="T4" y="T5"/>
                    </a:cxn>
                    <a:cxn ang="T15">
                      <a:pos x="T6" y="T7"/>
                    </a:cxn>
                    <a:cxn ang="T16">
                      <a:pos x="T8" y="T9"/>
                    </a:cxn>
                    <a:cxn ang="T17">
                      <a:pos x="T10" y="T11"/>
                    </a:cxn>
                  </a:cxnLst>
                  <a:rect l="T18" t="T19" r="T20" b="T21"/>
                  <a:pathLst>
                    <a:path w="1588" h="13">
                      <a:moveTo>
                        <a:pt x="0" y="13"/>
                      </a:moveTo>
                      <a:lnTo>
                        <a:pt x="0" y="13"/>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0" name="Freeform 322"/>
                <p:cNvSpPr>
                  <a:spLocks/>
                </p:cNvSpPr>
                <p:nvPr/>
              </p:nvSpPr>
              <p:spPr bwMode="auto">
                <a:xfrm>
                  <a:off x="3659188" y="399573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1" name="Rectangle 323"/>
                <p:cNvSpPr>
                  <a:spLocks noChangeArrowheads="1"/>
                </p:cNvSpPr>
                <p:nvPr/>
              </p:nvSpPr>
              <p:spPr bwMode="auto">
                <a:xfrm>
                  <a:off x="3648075" y="3995738"/>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2" name="Freeform 324"/>
                <p:cNvSpPr>
                  <a:spLocks/>
                </p:cNvSpPr>
                <p:nvPr/>
              </p:nvSpPr>
              <p:spPr bwMode="auto">
                <a:xfrm>
                  <a:off x="3538538" y="399573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3" name="Freeform 325"/>
                <p:cNvSpPr>
                  <a:spLocks/>
                </p:cNvSpPr>
                <p:nvPr/>
              </p:nvSpPr>
              <p:spPr bwMode="auto">
                <a:xfrm>
                  <a:off x="3587750" y="3995738"/>
                  <a:ext cx="1588" cy="20637"/>
                </a:xfrm>
                <a:custGeom>
                  <a:avLst/>
                  <a:gdLst>
                    <a:gd name="T0" fmla="*/ 0 w 1588"/>
                    <a:gd name="T1" fmla="*/ 20637 h 13"/>
                    <a:gd name="T2" fmla="*/ 0 w 1588"/>
                    <a:gd name="T3" fmla="*/ 20637 h 13"/>
                    <a:gd name="T4" fmla="*/ 0 w 1588"/>
                    <a:gd name="T5" fmla="*/ 0 h 13"/>
                    <a:gd name="T6" fmla="*/ 0 w 1588"/>
                    <a:gd name="T7" fmla="*/ 0 h 13"/>
                    <a:gd name="T8" fmla="*/ 0 w 1588"/>
                    <a:gd name="T9" fmla="*/ 9525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4" name="Rectangle 326"/>
                <p:cNvSpPr>
                  <a:spLocks noChangeArrowheads="1"/>
                </p:cNvSpPr>
                <p:nvPr/>
              </p:nvSpPr>
              <p:spPr bwMode="auto">
                <a:xfrm>
                  <a:off x="3538538" y="3995738"/>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5" name="Freeform 327"/>
                <p:cNvSpPr>
                  <a:spLocks/>
                </p:cNvSpPr>
                <p:nvPr/>
              </p:nvSpPr>
              <p:spPr bwMode="auto">
                <a:xfrm>
                  <a:off x="3587750" y="4005263"/>
                  <a:ext cx="11113" cy="11112"/>
                </a:xfrm>
                <a:custGeom>
                  <a:avLst/>
                  <a:gdLst>
                    <a:gd name="T0" fmla="*/ 0 w 7"/>
                    <a:gd name="T1" fmla="*/ 11112 h 7"/>
                    <a:gd name="T2" fmla="*/ 0 w 7"/>
                    <a:gd name="T3" fmla="*/ 11112 h 7"/>
                    <a:gd name="T4" fmla="*/ 11113 w 7"/>
                    <a:gd name="T5" fmla="*/ 0 h 7"/>
                    <a:gd name="T6" fmla="*/ 0 w 7"/>
                    <a:gd name="T7" fmla="*/ 0 h 7"/>
                    <a:gd name="T8" fmla="*/ 0 w 7"/>
                    <a:gd name="T9" fmla="*/ 0 h 7"/>
                    <a:gd name="T10" fmla="*/ 0 w 7"/>
                    <a:gd name="T11" fmla="*/ 11112 h 7"/>
                    <a:gd name="T12" fmla="*/ 0 w 7"/>
                    <a:gd name="T13" fmla="*/ 11112 h 7"/>
                    <a:gd name="T14" fmla="*/ 0 60000 65536"/>
                    <a:gd name="T15" fmla="*/ 0 60000 65536"/>
                    <a:gd name="T16" fmla="*/ 0 60000 65536"/>
                    <a:gd name="T17" fmla="*/ 0 60000 65536"/>
                    <a:gd name="T18" fmla="*/ 0 60000 65536"/>
                    <a:gd name="T19" fmla="*/ 0 60000 65536"/>
                    <a:gd name="T20" fmla="*/ 0 60000 65536"/>
                    <a:gd name="T21" fmla="*/ 0 w 7"/>
                    <a:gd name="T22" fmla="*/ 0 h 7"/>
                    <a:gd name="T23" fmla="*/ 7 w 7"/>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7">
                      <a:moveTo>
                        <a:pt x="0" y="7"/>
                      </a:moveTo>
                      <a:lnTo>
                        <a:pt x="0" y="7"/>
                      </a:lnTo>
                      <a:lnTo>
                        <a:pt x="7" y="0"/>
                      </a:lnTo>
                      <a:lnTo>
                        <a:pt x="0" y="0"/>
                      </a:lnTo>
                      <a:lnTo>
                        <a:pt x="0"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6" name="Rectangle 328"/>
                <p:cNvSpPr>
                  <a:spLocks noChangeArrowheads="1"/>
                </p:cNvSpPr>
                <p:nvPr/>
              </p:nvSpPr>
              <p:spPr bwMode="auto">
                <a:xfrm>
                  <a:off x="3527425" y="400526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7" name="Freeform 329"/>
                <p:cNvSpPr>
                  <a:spLocks/>
                </p:cNvSpPr>
                <p:nvPr/>
              </p:nvSpPr>
              <p:spPr bwMode="auto">
                <a:xfrm>
                  <a:off x="3578225" y="4005263"/>
                  <a:ext cx="1588" cy="11112"/>
                </a:xfrm>
                <a:custGeom>
                  <a:avLst/>
                  <a:gdLst>
                    <a:gd name="T0" fmla="*/ 0 w 1588"/>
                    <a:gd name="T1" fmla="*/ 0 h 7"/>
                    <a:gd name="T2" fmla="*/ 0 w 1588"/>
                    <a:gd name="T3" fmla="*/ 0 h 7"/>
                    <a:gd name="T4" fmla="*/ 0 w 1588"/>
                    <a:gd name="T5" fmla="*/ 0 h 7"/>
                    <a:gd name="T6" fmla="*/ 0 w 1588"/>
                    <a:gd name="T7" fmla="*/ 11112 h 7"/>
                    <a:gd name="T8" fmla="*/ 0 w 1588"/>
                    <a:gd name="T9" fmla="*/ 11112 h 7"/>
                    <a:gd name="T10" fmla="*/ 0 w 1588"/>
                    <a:gd name="T11" fmla="*/ 0 h 7"/>
                    <a:gd name="T12" fmla="*/ 0 w 1588"/>
                    <a:gd name="T13" fmla="*/ 0 h 7"/>
                    <a:gd name="T14" fmla="*/ 0 60000 65536"/>
                    <a:gd name="T15" fmla="*/ 0 60000 65536"/>
                    <a:gd name="T16" fmla="*/ 0 60000 65536"/>
                    <a:gd name="T17" fmla="*/ 0 60000 65536"/>
                    <a:gd name="T18" fmla="*/ 0 60000 65536"/>
                    <a:gd name="T19" fmla="*/ 0 60000 65536"/>
                    <a:gd name="T20" fmla="*/ 0 60000 65536"/>
                    <a:gd name="T21" fmla="*/ 0 w 1588"/>
                    <a:gd name="T22" fmla="*/ 0 h 7"/>
                    <a:gd name="T23" fmla="*/ 1588 w 1588"/>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7">
                      <a:moveTo>
                        <a:pt x="0" y="0"/>
                      </a:moveTo>
                      <a:lnTo>
                        <a:pt x="0" y="0"/>
                      </a:lnTo>
                      <a:lnTo>
                        <a:pt x="0" y="7"/>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8" name="Freeform 330"/>
                <p:cNvSpPr>
                  <a:spLocks/>
                </p:cNvSpPr>
                <p:nvPr/>
              </p:nvSpPr>
              <p:spPr bwMode="auto">
                <a:xfrm>
                  <a:off x="3568700" y="4005263"/>
                  <a:ext cx="9525" cy="20637"/>
                </a:xfrm>
                <a:custGeom>
                  <a:avLst/>
                  <a:gdLst>
                    <a:gd name="T0" fmla="*/ 9525 w 6"/>
                    <a:gd name="T1" fmla="*/ 0 h 13"/>
                    <a:gd name="T2" fmla="*/ 9525 w 6"/>
                    <a:gd name="T3" fmla="*/ 0 h 13"/>
                    <a:gd name="T4" fmla="*/ 0 w 6"/>
                    <a:gd name="T5" fmla="*/ 0 h 13"/>
                    <a:gd name="T6" fmla="*/ 9525 w 6"/>
                    <a:gd name="T7" fmla="*/ 20637 h 13"/>
                    <a:gd name="T8" fmla="*/ 9525 w 6"/>
                    <a:gd name="T9" fmla="*/ 20637 h 13"/>
                    <a:gd name="T10" fmla="*/ 9525 w 6"/>
                    <a:gd name="T11" fmla="*/ 0 h 13"/>
                    <a:gd name="T12" fmla="*/ 9525 w 6"/>
                    <a:gd name="T13" fmla="*/ 0 h 13"/>
                    <a:gd name="T14" fmla="*/ 0 60000 65536"/>
                    <a:gd name="T15" fmla="*/ 0 60000 65536"/>
                    <a:gd name="T16" fmla="*/ 0 60000 65536"/>
                    <a:gd name="T17" fmla="*/ 0 60000 65536"/>
                    <a:gd name="T18" fmla="*/ 0 60000 65536"/>
                    <a:gd name="T19" fmla="*/ 0 60000 65536"/>
                    <a:gd name="T20" fmla="*/ 0 60000 65536"/>
                    <a:gd name="T21" fmla="*/ 0 w 6"/>
                    <a:gd name="T22" fmla="*/ 0 h 13"/>
                    <a:gd name="T23" fmla="*/ 6 w 6"/>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13">
                      <a:moveTo>
                        <a:pt x="6" y="0"/>
                      </a:moveTo>
                      <a:lnTo>
                        <a:pt x="6" y="0"/>
                      </a:lnTo>
                      <a:lnTo>
                        <a:pt x="0" y="0"/>
                      </a:lnTo>
                      <a:lnTo>
                        <a:pt x="6" y="13"/>
                      </a:lnTo>
                      <a:lnTo>
                        <a:pt x="6"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9" name="Freeform 331"/>
                <p:cNvSpPr>
                  <a:spLocks/>
                </p:cNvSpPr>
                <p:nvPr/>
              </p:nvSpPr>
              <p:spPr bwMode="auto">
                <a:xfrm>
                  <a:off x="3648075" y="4005263"/>
                  <a:ext cx="11113" cy="11112"/>
                </a:xfrm>
                <a:custGeom>
                  <a:avLst/>
                  <a:gdLst>
                    <a:gd name="T0" fmla="*/ 0 w 7"/>
                    <a:gd name="T1" fmla="*/ 0 h 7"/>
                    <a:gd name="T2" fmla="*/ 0 w 7"/>
                    <a:gd name="T3" fmla="*/ 0 h 7"/>
                    <a:gd name="T4" fmla="*/ 0 w 7"/>
                    <a:gd name="T5" fmla="*/ 11112 h 7"/>
                    <a:gd name="T6" fmla="*/ 0 w 7"/>
                    <a:gd name="T7" fmla="*/ 11112 h 7"/>
                    <a:gd name="T8" fmla="*/ 0 w 7"/>
                    <a:gd name="T9" fmla="*/ 0 h 7"/>
                    <a:gd name="T10" fmla="*/ 0 w 7"/>
                    <a:gd name="T11" fmla="*/ 0 h 7"/>
                    <a:gd name="T12" fmla="*/ 11113 w 7"/>
                    <a:gd name="T13" fmla="*/ 0 h 7"/>
                    <a:gd name="T14" fmla="*/ 11113 w 7"/>
                    <a:gd name="T15" fmla="*/ 0 h 7"/>
                    <a:gd name="T16" fmla="*/ 0 w 7"/>
                    <a:gd name="T17" fmla="*/ 0 h 7"/>
                    <a:gd name="T18" fmla="*/ 0 w 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
                    <a:gd name="T31" fmla="*/ 0 h 7"/>
                    <a:gd name="T32" fmla="*/ 7 w 7"/>
                    <a:gd name="T33" fmla="*/ 7 h 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 h="7">
                      <a:moveTo>
                        <a:pt x="0" y="0"/>
                      </a:moveTo>
                      <a:lnTo>
                        <a:pt x="0" y="0"/>
                      </a:lnTo>
                      <a:lnTo>
                        <a:pt x="0" y="7"/>
                      </a:lnTo>
                      <a:lnTo>
                        <a:pt x="0" y="0"/>
                      </a:lnTo>
                      <a:lnTo>
                        <a:pt x="7"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0" name="Rectangle 332"/>
                <p:cNvSpPr>
                  <a:spLocks noChangeArrowheads="1"/>
                </p:cNvSpPr>
                <p:nvPr/>
              </p:nvSpPr>
              <p:spPr bwMode="auto">
                <a:xfrm>
                  <a:off x="3648075" y="400526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1" name="Rectangle 333"/>
                <p:cNvSpPr>
                  <a:spLocks noChangeArrowheads="1"/>
                </p:cNvSpPr>
                <p:nvPr/>
              </p:nvSpPr>
              <p:spPr bwMode="auto">
                <a:xfrm>
                  <a:off x="3779838" y="4005263"/>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2" name="Freeform 334"/>
                <p:cNvSpPr>
                  <a:spLocks/>
                </p:cNvSpPr>
                <p:nvPr/>
              </p:nvSpPr>
              <p:spPr bwMode="auto">
                <a:xfrm>
                  <a:off x="3729038" y="4016375"/>
                  <a:ext cx="1587"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3" name="Rectangle 335"/>
                <p:cNvSpPr>
                  <a:spLocks noChangeArrowheads="1"/>
                </p:cNvSpPr>
                <p:nvPr/>
              </p:nvSpPr>
              <p:spPr bwMode="auto">
                <a:xfrm>
                  <a:off x="3648075" y="401637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4" name="Freeform 336"/>
                <p:cNvSpPr>
                  <a:spLocks/>
                </p:cNvSpPr>
                <p:nvPr/>
              </p:nvSpPr>
              <p:spPr bwMode="auto">
                <a:xfrm>
                  <a:off x="3729038" y="401637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5" name="Freeform 337"/>
                <p:cNvSpPr>
                  <a:spLocks/>
                </p:cNvSpPr>
                <p:nvPr/>
              </p:nvSpPr>
              <p:spPr bwMode="auto">
                <a:xfrm>
                  <a:off x="3648075" y="40163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w 1588"/>
                    <a:gd name="T19" fmla="*/ 0 h 15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88"/>
                    <a:gd name="T31" fmla="*/ 0 h 1588"/>
                    <a:gd name="T32" fmla="*/ 1588 w 1588"/>
                    <a:gd name="T33" fmla="*/ 1588 h 15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6" name="Freeform 338"/>
                <p:cNvSpPr>
                  <a:spLocks/>
                </p:cNvSpPr>
                <p:nvPr/>
              </p:nvSpPr>
              <p:spPr bwMode="auto">
                <a:xfrm>
                  <a:off x="3648075" y="4016375"/>
                  <a:ext cx="1588" cy="9525"/>
                </a:xfrm>
                <a:custGeom>
                  <a:avLst/>
                  <a:gdLst>
                    <a:gd name="T0" fmla="*/ 0 w 1588"/>
                    <a:gd name="T1" fmla="*/ 0 h 6"/>
                    <a:gd name="T2" fmla="*/ 0 w 1588"/>
                    <a:gd name="T3" fmla="*/ 0 h 6"/>
                    <a:gd name="T4" fmla="*/ 0 w 1588"/>
                    <a:gd name="T5" fmla="*/ 9525 h 6"/>
                    <a:gd name="T6" fmla="*/ 0 w 1588"/>
                    <a:gd name="T7" fmla="*/ 0 h 6"/>
                    <a:gd name="T8" fmla="*/ 0 w 1588"/>
                    <a:gd name="T9" fmla="*/ 0 h 6"/>
                    <a:gd name="T10" fmla="*/ 0 60000 65536"/>
                    <a:gd name="T11" fmla="*/ 0 60000 65536"/>
                    <a:gd name="T12" fmla="*/ 0 60000 65536"/>
                    <a:gd name="T13" fmla="*/ 0 60000 65536"/>
                    <a:gd name="T14" fmla="*/ 0 60000 65536"/>
                    <a:gd name="T15" fmla="*/ 0 w 1588"/>
                    <a:gd name="T16" fmla="*/ 0 h 6"/>
                    <a:gd name="T17" fmla="*/ 1588 w 1588"/>
                    <a:gd name="T18" fmla="*/ 6 h 6"/>
                  </a:gdLst>
                  <a:ahLst/>
                  <a:cxnLst>
                    <a:cxn ang="T10">
                      <a:pos x="T0" y="T1"/>
                    </a:cxn>
                    <a:cxn ang="T11">
                      <a:pos x="T2" y="T3"/>
                    </a:cxn>
                    <a:cxn ang="T12">
                      <a:pos x="T4" y="T5"/>
                    </a:cxn>
                    <a:cxn ang="T13">
                      <a:pos x="T6" y="T7"/>
                    </a:cxn>
                    <a:cxn ang="T14">
                      <a:pos x="T8" y="T9"/>
                    </a:cxn>
                  </a:cxnLst>
                  <a:rect l="T15" t="T16" r="T17" b="T18"/>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7" name="Rectangle 339"/>
                <p:cNvSpPr>
                  <a:spLocks noChangeArrowheads="1"/>
                </p:cNvSpPr>
                <p:nvPr/>
              </p:nvSpPr>
              <p:spPr bwMode="auto">
                <a:xfrm>
                  <a:off x="3587750" y="40259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8" name="Freeform 340"/>
                <p:cNvSpPr>
                  <a:spLocks/>
                </p:cNvSpPr>
                <p:nvPr/>
              </p:nvSpPr>
              <p:spPr bwMode="auto">
                <a:xfrm>
                  <a:off x="3587750" y="4025900"/>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9" name="Freeform 341"/>
                <p:cNvSpPr>
                  <a:spLocks/>
                </p:cNvSpPr>
                <p:nvPr/>
              </p:nvSpPr>
              <p:spPr bwMode="auto">
                <a:xfrm>
                  <a:off x="3587750" y="4025900"/>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0" name="Rectangle 342"/>
                <p:cNvSpPr>
                  <a:spLocks noChangeArrowheads="1"/>
                </p:cNvSpPr>
                <p:nvPr/>
              </p:nvSpPr>
              <p:spPr bwMode="auto">
                <a:xfrm>
                  <a:off x="3578225" y="40259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01" name="Freeform 343"/>
                <p:cNvSpPr>
                  <a:spLocks/>
                </p:cNvSpPr>
                <p:nvPr/>
              </p:nvSpPr>
              <p:spPr bwMode="auto">
                <a:xfrm>
                  <a:off x="3578225" y="4025900"/>
                  <a:ext cx="1588"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20638 h 13"/>
                    <a:gd name="T10" fmla="*/ 0 w 1588"/>
                    <a:gd name="T11" fmla="*/ 20638 h 13"/>
                    <a:gd name="T12" fmla="*/ 0 60000 65536"/>
                    <a:gd name="T13" fmla="*/ 0 60000 65536"/>
                    <a:gd name="T14" fmla="*/ 0 60000 65536"/>
                    <a:gd name="T15" fmla="*/ 0 60000 65536"/>
                    <a:gd name="T16" fmla="*/ 0 60000 65536"/>
                    <a:gd name="T17" fmla="*/ 0 60000 65536"/>
                    <a:gd name="T18" fmla="*/ 0 w 1588"/>
                    <a:gd name="T19" fmla="*/ 0 h 13"/>
                    <a:gd name="T20" fmla="*/ 1588 w 1588"/>
                    <a:gd name="T21" fmla="*/ 13 h 13"/>
                  </a:gdLst>
                  <a:ahLst/>
                  <a:cxnLst>
                    <a:cxn ang="T12">
                      <a:pos x="T0" y="T1"/>
                    </a:cxn>
                    <a:cxn ang="T13">
                      <a:pos x="T2" y="T3"/>
                    </a:cxn>
                    <a:cxn ang="T14">
                      <a:pos x="T4" y="T5"/>
                    </a:cxn>
                    <a:cxn ang="T15">
                      <a:pos x="T6" y="T7"/>
                    </a:cxn>
                    <a:cxn ang="T16">
                      <a:pos x="T8" y="T9"/>
                    </a:cxn>
                    <a:cxn ang="T17">
                      <a:pos x="T10" y="T11"/>
                    </a:cxn>
                  </a:cxnLst>
                  <a:rect l="T18" t="T19" r="T20" b="T21"/>
                  <a:pathLst>
                    <a:path w="1588" h="13">
                      <a:moveTo>
                        <a:pt x="0" y="13"/>
                      </a:moveTo>
                      <a:lnTo>
                        <a:pt x="0" y="13"/>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2" name="Freeform 344"/>
                <p:cNvSpPr>
                  <a:spLocks/>
                </p:cNvSpPr>
                <p:nvPr/>
              </p:nvSpPr>
              <p:spPr bwMode="auto">
                <a:xfrm>
                  <a:off x="3648075" y="40259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3" name="Freeform 345"/>
                <p:cNvSpPr>
                  <a:spLocks/>
                </p:cNvSpPr>
                <p:nvPr/>
              </p:nvSpPr>
              <p:spPr bwMode="auto">
                <a:xfrm>
                  <a:off x="3568700" y="4025900"/>
                  <a:ext cx="9525" cy="20638"/>
                </a:xfrm>
                <a:custGeom>
                  <a:avLst/>
                  <a:gdLst>
                    <a:gd name="T0" fmla="*/ 0 w 6"/>
                    <a:gd name="T1" fmla="*/ 0 h 13"/>
                    <a:gd name="T2" fmla="*/ 0 w 6"/>
                    <a:gd name="T3" fmla="*/ 0 h 13"/>
                    <a:gd name="T4" fmla="*/ 0 w 6"/>
                    <a:gd name="T5" fmla="*/ 9525 h 13"/>
                    <a:gd name="T6" fmla="*/ 9525 w 6"/>
                    <a:gd name="T7" fmla="*/ 20638 h 13"/>
                    <a:gd name="T8" fmla="*/ 9525 w 6"/>
                    <a:gd name="T9" fmla="*/ 20638 h 13"/>
                    <a:gd name="T10" fmla="*/ 9525 w 6"/>
                    <a:gd name="T11" fmla="*/ 9525 h 13"/>
                    <a:gd name="T12" fmla="*/ 0 w 6"/>
                    <a:gd name="T13" fmla="*/ 0 h 13"/>
                    <a:gd name="T14" fmla="*/ 0 w 6"/>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3"/>
                    <a:gd name="T26" fmla="*/ 6 w 6"/>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3">
                      <a:moveTo>
                        <a:pt x="0" y="0"/>
                      </a:moveTo>
                      <a:lnTo>
                        <a:pt x="0" y="0"/>
                      </a:lnTo>
                      <a:lnTo>
                        <a:pt x="0" y="6"/>
                      </a:lnTo>
                      <a:lnTo>
                        <a:pt x="6" y="13"/>
                      </a:lnTo>
                      <a:lnTo>
                        <a:pt x="6"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4" name="Freeform 346"/>
                <p:cNvSpPr>
                  <a:spLocks/>
                </p:cNvSpPr>
                <p:nvPr/>
              </p:nvSpPr>
              <p:spPr bwMode="auto">
                <a:xfrm>
                  <a:off x="3587750" y="40259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5" name="Freeform 347"/>
                <p:cNvSpPr>
                  <a:spLocks/>
                </p:cNvSpPr>
                <p:nvPr/>
              </p:nvSpPr>
              <p:spPr bwMode="auto">
                <a:xfrm>
                  <a:off x="3527425" y="4035425"/>
                  <a:ext cx="11113" cy="11113"/>
                </a:xfrm>
                <a:custGeom>
                  <a:avLst/>
                  <a:gdLst>
                    <a:gd name="T0" fmla="*/ 11113 w 7"/>
                    <a:gd name="T1" fmla="*/ 11113 h 7"/>
                    <a:gd name="T2" fmla="*/ 11113 w 7"/>
                    <a:gd name="T3" fmla="*/ 11113 h 7"/>
                    <a:gd name="T4" fmla="*/ 11113 w 7"/>
                    <a:gd name="T5" fmla="*/ 0 h 7"/>
                    <a:gd name="T6" fmla="*/ 11113 w 7"/>
                    <a:gd name="T7" fmla="*/ 0 h 7"/>
                    <a:gd name="T8" fmla="*/ 0 w 7"/>
                    <a:gd name="T9" fmla="*/ 0 h 7"/>
                    <a:gd name="T10" fmla="*/ 0 w 7"/>
                    <a:gd name="T11" fmla="*/ 0 h 7"/>
                    <a:gd name="T12" fmla="*/ 0 w 7"/>
                    <a:gd name="T13" fmla="*/ 11113 h 7"/>
                    <a:gd name="T14" fmla="*/ 0 w 7"/>
                    <a:gd name="T15" fmla="*/ 11113 h 7"/>
                    <a:gd name="T16" fmla="*/ 11113 w 7"/>
                    <a:gd name="T17" fmla="*/ 11113 h 7"/>
                    <a:gd name="T18" fmla="*/ 11113 w 7"/>
                    <a:gd name="T19" fmla="*/ 11113 h 7"/>
                    <a:gd name="T20" fmla="*/ 11113 w 7"/>
                    <a:gd name="T21" fmla="*/ 11113 h 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7"/>
                    <a:gd name="T35" fmla="*/ 7 w 7"/>
                    <a:gd name="T36" fmla="*/ 7 h 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7">
                      <a:moveTo>
                        <a:pt x="7" y="7"/>
                      </a:moveTo>
                      <a:lnTo>
                        <a:pt x="7" y="7"/>
                      </a:lnTo>
                      <a:lnTo>
                        <a:pt x="7" y="0"/>
                      </a:lnTo>
                      <a:lnTo>
                        <a:pt x="0" y="0"/>
                      </a:lnTo>
                      <a:lnTo>
                        <a:pt x="0" y="7"/>
                      </a:lnTo>
                      <a:lnTo>
                        <a:pt x="7"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6" name="Rectangle 348"/>
                <p:cNvSpPr>
                  <a:spLocks noChangeArrowheads="1"/>
                </p:cNvSpPr>
                <p:nvPr/>
              </p:nvSpPr>
              <p:spPr bwMode="auto">
                <a:xfrm>
                  <a:off x="3648075" y="403542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07" name="Freeform 349"/>
                <p:cNvSpPr>
                  <a:spLocks/>
                </p:cNvSpPr>
                <p:nvPr/>
              </p:nvSpPr>
              <p:spPr bwMode="auto">
                <a:xfrm>
                  <a:off x="3648075" y="40354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8" name="Freeform 350"/>
                <p:cNvSpPr>
                  <a:spLocks/>
                </p:cNvSpPr>
                <p:nvPr/>
              </p:nvSpPr>
              <p:spPr bwMode="auto">
                <a:xfrm>
                  <a:off x="3729038" y="4035425"/>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9" name="Freeform 351"/>
                <p:cNvSpPr>
                  <a:spLocks/>
                </p:cNvSpPr>
                <p:nvPr/>
              </p:nvSpPr>
              <p:spPr bwMode="auto">
                <a:xfrm>
                  <a:off x="3587750" y="4046538"/>
                  <a:ext cx="11113" cy="19050"/>
                </a:xfrm>
                <a:custGeom>
                  <a:avLst/>
                  <a:gdLst>
                    <a:gd name="T0" fmla="*/ 0 w 7"/>
                    <a:gd name="T1" fmla="*/ 0 h 12"/>
                    <a:gd name="T2" fmla="*/ 0 w 7"/>
                    <a:gd name="T3" fmla="*/ 0 h 12"/>
                    <a:gd name="T4" fmla="*/ 0 w 7"/>
                    <a:gd name="T5" fmla="*/ 9525 h 12"/>
                    <a:gd name="T6" fmla="*/ 11113 w 7"/>
                    <a:gd name="T7" fmla="*/ 19050 h 12"/>
                    <a:gd name="T8" fmla="*/ 11113 w 7"/>
                    <a:gd name="T9" fmla="*/ 19050 h 12"/>
                    <a:gd name="T10" fmla="*/ 0 w 7"/>
                    <a:gd name="T11" fmla="*/ 0 h 12"/>
                    <a:gd name="T12" fmla="*/ 0 w 7"/>
                    <a:gd name="T13" fmla="*/ 0 h 12"/>
                    <a:gd name="T14" fmla="*/ 0 60000 65536"/>
                    <a:gd name="T15" fmla="*/ 0 60000 65536"/>
                    <a:gd name="T16" fmla="*/ 0 60000 65536"/>
                    <a:gd name="T17" fmla="*/ 0 60000 65536"/>
                    <a:gd name="T18" fmla="*/ 0 60000 65536"/>
                    <a:gd name="T19" fmla="*/ 0 60000 65536"/>
                    <a:gd name="T20" fmla="*/ 0 60000 65536"/>
                    <a:gd name="T21" fmla="*/ 0 w 7"/>
                    <a:gd name="T22" fmla="*/ 0 h 12"/>
                    <a:gd name="T23" fmla="*/ 7 w 7"/>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12">
                      <a:moveTo>
                        <a:pt x="0" y="0"/>
                      </a:moveTo>
                      <a:lnTo>
                        <a:pt x="0" y="0"/>
                      </a:lnTo>
                      <a:lnTo>
                        <a:pt x="0" y="6"/>
                      </a:lnTo>
                      <a:lnTo>
                        <a:pt x="7" y="12"/>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0" name="Freeform 352"/>
                <p:cNvSpPr>
                  <a:spLocks/>
                </p:cNvSpPr>
                <p:nvPr/>
              </p:nvSpPr>
              <p:spPr bwMode="auto">
                <a:xfrm>
                  <a:off x="3729038" y="4046538"/>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1" name="Freeform 353"/>
                <p:cNvSpPr>
                  <a:spLocks/>
                </p:cNvSpPr>
                <p:nvPr/>
              </p:nvSpPr>
              <p:spPr bwMode="auto">
                <a:xfrm>
                  <a:off x="3729038" y="4046538"/>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2" name="Freeform 354"/>
                <p:cNvSpPr>
                  <a:spLocks/>
                </p:cNvSpPr>
                <p:nvPr/>
              </p:nvSpPr>
              <p:spPr bwMode="auto">
                <a:xfrm>
                  <a:off x="3578225" y="4056063"/>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3" name="Freeform 355"/>
                <p:cNvSpPr>
                  <a:spLocks/>
                </p:cNvSpPr>
                <p:nvPr/>
              </p:nvSpPr>
              <p:spPr bwMode="auto">
                <a:xfrm>
                  <a:off x="3587750" y="4056063"/>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4" name="Freeform 356"/>
                <p:cNvSpPr>
                  <a:spLocks/>
                </p:cNvSpPr>
                <p:nvPr/>
              </p:nvSpPr>
              <p:spPr bwMode="auto">
                <a:xfrm>
                  <a:off x="3568700" y="4056063"/>
                  <a:ext cx="9525" cy="9525"/>
                </a:xfrm>
                <a:custGeom>
                  <a:avLst/>
                  <a:gdLst>
                    <a:gd name="T0" fmla="*/ 0 w 6"/>
                    <a:gd name="T1" fmla="*/ 0 h 6"/>
                    <a:gd name="T2" fmla="*/ 0 w 6"/>
                    <a:gd name="T3" fmla="*/ 0 h 6"/>
                    <a:gd name="T4" fmla="*/ 0 w 6"/>
                    <a:gd name="T5" fmla="*/ 9525 h 6"/>
                    <a:gd name="T6" fmla="*/ 9525 w 6"/>
                    <a:gd name="T7" fmla="*/ 9525 h 6"/>
                    <a:gd name="T8" fmla="*/ 9525 w 6"/>
                    <a:gd name="T9" fmla="*/ 9525 h 6"/>
                    <a:gd name="T10" fmla="*/ 9525 w 6"/>
                    <a:gd name="T11" fmla="*/ 0 h 6"/>
                    <a:gd name="T12" fmla="*/ 0 w 6"/>
                    <a:gd name="T13" fmla="*/ 0 h 6"/>
                    <a:gd name="T14" fmla="*/ 0 w 6"/>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6"/>
                    <a:gd name="T26" fmla="*/ 6 w 6"/>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6">
                      <a:moveTo>
                        <a:pt x="0" y="0"/>
                      </a:moveTo>
                      <a:lnTo>
                        <a:pt x="0" y="0"/>
                      </a:lnTo>
                      <a:lnTo>
                        <a:pt x="0" y="6"/>
                      </a:lnTo>
                      <a:lnTo>
                        <a:pt x="6" y="6"/>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5" name="Freeform 357"/>
                <p:cNvSpPr>
                  <a:spLocks/>
                </p:cNvSpPr>
                <p:nvPr/>
              </p:nvSpPr>
              <p:spPr bwMode="auto">
                <a:xfrm>
                  <a:off x="3568700" y="4056063"/>
                  <a:ext cx="1588" cy="20637"/>
                </a:xfrm>
                <a:custGeom>
                  <a:avLst/>
                  <a:gdLst>
                    <a:gd name="T0" fmla="*/ 0 w 1588"/>
                    <a:gd name="T1" fmla="*/ 20637 h 13"/>
                    <a:gd name="T2" fmla="*/ 0 w 1588"/>
                    <a:gd name="T3" fmla="*/ 20637 h 13"/>
                    <a:gd name="T4" fmla="*/ 0 w 1588"/>
                    <a:gd name="T5" fmla="*/ 9525 h 13"/>
                    <a:gd name="T6" fmla="*/ 0 w 1588"/>
                    <a:gd name="T7" fmla="*/ 0 h 13"/>
                    <a:gd name="T8" fmla="*/ 0 w 1588"/>
                    <a:gd name="T9" fmla="*/ 0 h 13"/>
                    <a:gd name="T10" fmla="*/ 0 w 1588"/>
                    <a:gd name="T11" fmla="*/ 9525 h 13"/>
                    <a:gd name="T12" fmla="*/ 0 w 1588"/>
                    <a:gd name="T13" fmla="*/ 20637 h 13"/>
                    <a:gd name="T14" fmla="*/ 0 w 1588"/>
                    <a:gd name="T15" fmla="*/ 20637 h 13"/>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13"/>
                    <a:gd name="T26" fmla="*/ 1588 w 1588"/>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13">
                      <a:moveTo>
                        <a:pt x="0" y="13"/>
                      </a:moveTo>
                      <a:lnTo>
                        <a:pt x="0" y="13"/>
                      </a:lnTo>
                      <a:lnTo>
                        <a:pt x="0" y="6"/>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6" name="Freeform 358"/>
                <p:cNvSpPr>
                  <a:spLocks/>
                </p:cNvSpPr>
                <p:nvPr/>
              </p:nvSpPr>
              <p:spPr bwMode="auto">
                <a:xfrm>
                  <a:off x="3557588" y="4056063"/>
                  <a:ext cx="1587" cy="20637"/>
                </a:xfrm>
                <a:custGeom>
                  <a:avLst/>
                  <a:gdLst>
                    <a:gd name="T0" fmla="*/ 0 w 1588"/>
                    <a:gd name="T1" fmla="*/ 20637 h 13"/>
                    <a:gd name="T2" fmla="*/ 0 w 1588"/>
                    <a:gd name="T3" fmla="*/ 20637 h 13"/>
                    <a:gd name="T4" fmla="*/ 0 w 1588"/>
                    <a:gd name="T5" fmla="*/ 9525 h 13"/>
                    <a:gd name="T6" fmla="*/ 0 w 1588"/>
                    <a:gd name="T7" fmla="*/ 0 h 13"/>
                    <a:gd name="T8" fmla="*/ 0 w 1588"/>
                    <a:gd name="T9" fmla="*/ 0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6"/>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7" name="Rectangle 359"/>
                <p:cNvSpPr>
                  <a:spLocks noChangeArrowheads="1"/>
                </p:cNvSpPr>
                <p:nvPr/>
              </p:nvSpPr>
              <p:spPr bwMode="auto">
                <a:xfrm>
                  <a:off x="3729038" y="4065588"/>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18" name="Freeform 360"/>
                <p:cNvSpPr>
                  <a:spLocks/>
                </p:cNvSpPr>
                <p:nvPr/>
              </p:nvSpPr>
              <p:spPr bwMode="auto">
                <a:xfrm>
                  <a:off x="3729038" y="4065588"/>
                  <a:ext cx="1587" cy="11112"/>
                </a:xfrm>
                <a:custGeom>
                  <a:avLst/>
                  <a:gdLst>
                    <a:gd name="T0" fmla="*/ 0 w 1588"/>
                    <a:gd name="T1" fmla="*/ 0 h 7"/>
                    <a:gd name="T2" fmla="*/ 0 w 1588"/>
                    <a:gd name="T3" fmla="*/ 0 h 7"/>
                    <a:gd name="T4" fmla="*/ 0 w 1588"/>
                    <a:gd name="T5" fmla="*/ 11112 h 7"/>
                    <a:gd name="T6" fmla="*/ 0 w 1588"/>
                    <a:gd name="T7" fmla="*/ 11112 h 7"/>
                    <a:gd name="T8" fmla="*/ 0 w 1588"/>
                    <a:gd name="T9" fmla="*/ 0 h 7"/>
                    <a:gd name="T10" fmla="*/ 0 w 1588"/>
                    <a:gd name="T11" fmla="*/ 0 h 7"/>
                    <a:gd name="T12" fmla="*/ 0 60000 65536"/>
                    <a:gd name="T13" fmla="*/ 0 60000 65536"/>
                    <a:gd name="T14" fmla="*/ 0 60000 65536"/>
                    <a:gd name="T15" fmla="*/ 0 60000 65536"/>
                    <a:gd name="T16" fmla="*/ 0 60000 65536"/>
                    <a:gd name="T17" fmla="*/ 0 60000 65536"/>
                    <a:gd name="T18" fmla="*/ 0 w 1588"/>
                    <a:gd name="T19" fmla="*/ 0 h 7"/>
                    <a:gd name="T20" fmla="*/ 1588 w 1588"/>
                    <a:gd name="T21" fmla="*/ 7 h 7"/>
                  </a:gdLst>
                  <a:ahLst/>
                  <a:cxnLst>
                    <a:cxn ang="T12">
                      <a:pos x="T0" y="T1"/>
                    </a:cxn>
                    <a:cxn ang="T13">
                      <a:pos x="T2" y="T3"/>
                    </a:cxn>
                    <a:cxn ang="T14">
                      <a:pos x="T4" y="T5"/>
                    </a:cxn>
                    <a:cxn ang="T15">
                      <a:pos x="T6" y="T7"/>
                    </a:cxn>
                    <a:cxn ang="T16">
                      <a:pos x="T8" y="T9"/>
                    </a:cxn>
                    <a:cxn ang="T17">
                      <a:pos x="T10" y="T11"/>
                    </a:cxn>
                  </a:cxnLst>
                  <a:rect l="T18" t="T19" r="T20" b="T21"/>
                  <a:pathLst>
                    <a:path w="1588" h="7">
                      <a:moveTo>
                        <a:pt x="0" y="0"/>
                      </a:moveTo>
                      <a:lnTo>
                        <a:pt x="0" y="0"/>
                      </a:lnTo>
                      <a:lnTo>
                        <a:pt x="0" y="7"/>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9" name="Freeform 361"/>
                <p:cNvSpPr>
                  <a:spLocks/>
                </p:cNvSpPr>
                <p:nvPr/>
              </p:nvSpPr>
              <p:spPr bwMode="auto">
                <a:xfrm>
                  <a:off x="3729038" y="4076700"/>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0" name="Freeform 362"/>
                <p:cNvSpPr>
                  <a:spLocks/>
                </p:cNvSpPr>
                <p:nvPr/>
              </p:nvSpPr>
              <p:spPr bwMode="auto">
                <a:xfrm>
                  <a:off x="3578225" y="4076700"/>
                  <a:ext cx="1588" cy="19050"/>
                </a:xfrm>
                <a:custGeom>
                  <a:avLst/>
                  <a:gdLst>
                    <a:gd name="T0" fmla="*/ 0 w 1588"/>
                    <a:gd name="T1" fmla="*/ 0 h 12"/>
                    <a:gd name="T2" fmla="*/ 0 w 1588"/>
                    <a:gd name="T3" fmla="*/ 0 h 12"/>
                    <a:gd name="T4" fmla="*/ 0 w 1588"/>
                    <a:gd name="T5" fmla="*/ 19050 h 12"/>
                    <a:gd name="T6" fmla="*/ 0 w 1588"/>
                    <a:gd name="T7" fmla="*/ 19050 h 12"/>
                    <a:gd name="T8" fmla="*/ 0 w 1588"/>
                    <a:gd name="T9" fmla="*/ 9525 h 12"/>
                    <a:gd name="T10" fmla="*/ 0 w 1588"/>
                    <a:gd name="T11" fmla="*/ 0 h 12"/>
                    <a:gd name="T12" fmla="*/ 0 w 1588"/>
                    <a:gd name="T13" fmla="*/ 0 h 12"/>
                    <a:gd name="T14" fmla="*/ 0 60000 65536"/>
                    <a:gd name="T15" fmla="*/ 0 60000 65536"/>
                    <a:gd name="T16" fmla="*/ 0 60000 65536"/>
                    <a:gd name="T17" fmla="*/ 0 60000 65536"/>
                    <a:gd name="T18" fmla="*/ 0 60000 65536"/>
                    <a:gd name="T19" fmla="*/ 0 60000 65536"/>
                    <a:gd name="T20" fmla="*/ 0 60000 65536"/>
                    <a:gd name="T21" fmla="*/ 0 w 1588"/>
                    <a:gd name="T22" fmla="*/ 0 h 12"/>
                    <a:gd name="T23" fmla="*/ 1588 w 1588"/>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2">
                      <a:moveTo>
                        <a:pt x="0" y="0"/>
                      </a:moveTo>
                      <a:lnTo>
                        <a:pt x="0" y="0"/>
                      </a:lnTo>
                      <a:lnTo>
                        <a:pt x="0" y="12"/>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1" name="Rectangle 363"/>
                <p:cNvSpPr>
                  <a:spLocks noChangeArrowheads="1"/>
                </p:cNvSpPr>
                <p:nvPr/>
              </p:nvSpPr>
              <p:spPr bwMode="auto">
                <a:xfrm>
                  <a:off x="3568700" y="40767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22" name="Freeform 364"/>
                <p:cNvSpPr>
                  <a:spLocks/>
                </p:cNvSpPr>
                <p:nvPr/>
              </p:nvSpPr>
              <p:spPr bwMode="auto">
                <a:xfrm>
                  <a:off x="3578225" y="4076700"/>
                  <a:ext cx="1588" cy="19050"/>
                </a:xfrm>
                <a:custGeom>
                  <a:avLst/>
                  <a:gdLst>
                    <a:gd name="T0" fmla="*/ 0 w 1588"/>
                    <a:gd name="T1" fmla="*/ 0 h 12"/>
                    <a:gd name="T2" fmla="*/ 0 w 1588"/>
                    <a:gd name="T3" fmla="*/ 0 h 12"/>
                    <a:gd name="T4" fmla="*/ 0 w 1588"/>
                    <a:gd name="T5" fmla="*/ 19050 h 12"/>
                    <a:gd name="T6" fmla="*/ 0 w 1588"/>
                    <a:gd name="T7" fmla="*/ 19050 h 12"/>
                    <a:gd name="T8" fmla="*/ 0 w 1588"/>
                    <a:gd name="T9" fmla="*/ 19050 h 12"/>
                    <a:gd name="T10" fmla="*/ 0 w 1588"/>
                    <a:gd name="T11" fmla="*/ 0 h 12"/>
                    <a:gd name="T12" fmla="*/ 0 w 1588"/>
                    <a:gd name="T13" fmla="*/ 0 h 12"/>
                    <a:gd name="T14" fmla="*/ 0 60000 65536"/>
                    <a:gd name="T15" fmla="*/ 0 60000 65536"/>
                    <a:gd name="T16" fmla="*/ 0 60000 65536"/>
                    <a:gd name="T17" fmla="*/ 0 60000 65536"/>
                    <a:gd name="T18" fmla="*/ 0 60000 65536"/>
                    <a:gd name="T19" fmla="*/ 0 60000 65536"/>
                    <a:gd name="T20" fmla="*/ 0 60000 65536"/>
                    <a:gd name="T21" fmla="*/ 0 w 1588"/>
                    <a:gd name="T22" fmla="*/ 0 h 12"/>
                    <a:gd name="T23" fmla="*/ 1588 w 1588"/>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2">
                      <a:moveTo>
                        <a:pt x="0" y="0"/>
                      </a:moveTo>
                      <a:lnTo>
                        <a:pt x="0" y="0"/>
                      </a:lnTo>
                      <a:lnTo>
                        <a:pt x="0" y="12"/>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3" name="Freeform 365"/>
                <p:cNvSpPr>
                  <a:spLocks/>
                </p:cNvSpPr>
                <p:nvPr/>
              </p:nvSpPr>
              <p:spPr bwMode="auto">
                <a:xfrm>
                  <a:off x="3527425" y="4076700"/>
                  <a:ext cx="11113" cy="9525"/>
                </a:xfrm>
                <a:custGeom>
                  <a:avLst/>
                  <a:gdLst>
                    <a:gd name="T0" fmla="*/ 11113 w 7"/>
                    <a:gd name="T1" fmla="*/ 9525 h 6"/>
                    <a:gd name="T2" fmla="*/ 11113 w 7"/>
                    <a:gd name="T3" fmla="*/ 9525 h 6"/>
                    <a:gd name="T4" fmla="*/ 0 w 7"/>
                    <a:gd name="T5" fmla="*/ 9525 h 6"/>
                    <a:gd name="T6" fmla="*/ 0 w 7"/>
                    <a:gd name="T7" fmla="*/ 9525 h 6"/>
                    <a:gd name="T8" fmla="*/ 0 w 7"/>
                    <a:gd name="T9" fmla="*/ 9525 h 6"/>
                    <a:gd name="T10" fmla="*/ 0 w 7"/>
                    <a:gd name="T11" fmla="*/ 9525 h 6"/>
                    <a:gd name="T12" fmla="*/ 0 w 7"/>
                    <a:gd name="T13" fmla="*/ 9525 h 6"/>
                    <a:gd name="T14" fmla="*/ 11113 w 7"/>
                    <a:gd name="T15" fmla="*/ 9525 h 6"/>
                    <a:gd name="T16" fmla="*/ 11113 w 7"/>
                    <a:gd name="T17" fmla="*/ 9525 h 6"/>
                    <a:gd name="T18" fmla="*/ 11113 w 7"/>
                    <a:gd name="T19" fmla="*/ 0 h 6"/>
                    <a:gd name="T20" fmla="*/ 11113 w 7"/>
                    <a:gd name="T21" fmla="*/ 0 h 6"/>
                    <a:gd name="T22" fmla="*/ 11113 w 7"/>
                    <a:gd name="T23" fmla="*/ 9525 h 6"/>
                    <a:gd name="T24" fmla="*/ 11113 w 7"/>
                    <a:gd name="T25" fmla="*/ 9525 h 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
                    <a:gd name="T40" fmla="*/ 0 h 6"/>
                    <a:gd name="T41" fmla="*/ 7 w 7"/>
                    <a:gd name="T42" fmla="*/ 6 h 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 h="6">
                      <a:moveTo>
                        <a:pt x="7" y="6"/>
                      </a:moveTo>
                      <a:lnTo>
                        <a:pt x="7" y="6"/>
                      </a:lnTo>
                      <a:lnTo>
                        <a:pt x="0" y="6"/>
                      </a:lnTo>
                      <a:lnTo>
                        <a:pt x="7" y="6"/>
                      </a:lnTo>
                      <a:lnTo>
                        <a:pt x="7" y="0"/>
                      </a:lnTo>
                      <a:lnTo>
                        <a:pt x="7"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4" name="Freeform 366"/>
                <p:cNvSpPr>
                  <a:spLocks/>
                </p:cNvSpPr>
                <p:nvPr/>
              </p:nvSpPr>
              <p:spPr bwMode="auto">
                <a:xfrm>
                  <a:off x="3587750" y="40767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5" name="Freeform 367"/>
                <p:cNvSpPr>
                  <a:spLocks/>
                </p:cNvSpPr>
                <p:nvPr/>
              </p:nvSpPr>
              <p:spPr bwMode="auto">
                <a:xfrm>
                  <a:off x="3587750" y="4076700"/>
                  <a:ext cx="11113" cy="9525"/>
                </a:xfrm>
                <a:custGeom>
                  <a:avLst/>
                  <a:gdLst>
                    <a:gd name="T0" fmla="*/ 0 w 7"/>
                    <a:gd name="T1" fmla="*/ 0 h 6"/>
                    <a:gd name="T2" fmla="*/ 0 w 7"/>
                    <a:gd name="T3" fmla="*/ 0 h 6"/>
                    <a:gd name="T4" fmla="*/ 11113 w 7"/>
                    <a:gd name="T5" fmla="*/ 9525 h 6"/>
                    <a:gd name="T6" fmla="*/ 11113 w 7"/>
                    <a:gd name="T7" fmla="*/ 9525 h 6"/>
                    <a:gd name="T8" fmla="*/ 11113 w 7"/>
                    <a:gd name="T9" fmla="*/ 9525 h 6"/>
                    <a:gd name="T10" fmla="*/ 0 w 7"/>
                    <a:gd name="T11" fmla="*/ 0 h 6"/>
                    <a:gd name="T12" fmla="*/ 0 w 7"/>
                    <a:gd name="T13" fmla="*/ 0 h 6"/>
                    <a:gd name="T14" fmla="*/ 0 60000 65536"/>
                    <a:gd name="T15" fmla="*/ 0 60000 65536"/>
                    <a:gd name="T16" fmla="*/ 0 60000 65536"/>
                    <a:gd name="T17" fmla="*/ 0 60000 65536"/>
                    <a:gd name="T18" fmla="*/ 0 60000 65536"/>
                    <a:gd name="T19" fmla="*/ 0 60000 65536"/>
                    <a:gd name="T20" fmla="*/ 0 60000 65536"/>
                    <a:gd name="T21" fmla="*/ 0 w 7"/>
                    <a:gd name="T22" fmla="*/ 0 h 6"/>
                    <a:gd name="T23" fmla="*/ 7 w 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6">
                      <a:moveTo>
                        <a:pt x="0" y="0"/>
                      </a:moveTo>
                      <a:lnTo>
                        <a:pt x="0" y="0"/>
                      </a:lnTo>
                      <a:lnTo>
                        <a:pt x="7"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6" name="Freeform 368"/>
                <p:cNvSpPr>
                  <a:spLocks/>
                </p:cNvSpPr>
                <p:nvPr/>
              </p:nvSpPr>
              <p:spPr bwMode="auto">
                <a:xfrm>
                  <a:off x="3557588" y="408622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7" name="Freeform 369"/>
                <p:cNvSpPr>
                  <a:spLocks/>
                </p:cNvSpPr>
                <p:nvPr/>
              </p:nvSpPr>
              <p:spPr bwMode="auto">
                <a:xfrm>
                  <a:off x="3568700" y="408622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8" name="Freeform 370"/>
                <p:cNvSpPr>
                  <a:spLocks/>
                </p:cNvSpPr>
                <p:nvPr/>
              </p:nvSpPr>
              <p:spPr bwMode="auto">
                <a:xfrm>
                  <a:off x="3729038" y="408622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9" name="Oval 371"/>
                <p:cNvSpPr>
                  <a:spLocks noChangeArrowheads="1"/>
                </p:cNvSpPr>
                <p:nvPr/>
              </p:nvSpPr>
              <p:spPr bwMode="auto">
                <a:xfrm>
                  <a:off x="3538538" y="4086225"/>
                  <a:ext cx="1587" cy="9525"/>
                </a:xfrm>
                <a:prstGeom prst="ellipse">
                  <a:avLst/>
                </a:pr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0" name="Freeform 372"/>
                <p:cNvSpPr>
                  <a:spLocks/>
                </p:cNvSpPr>
                <p:nvPr/>
              </p:nvSpPr>
              <p:spPr bwMode="auto">
                <a:xfrm>
                  <a:off x="3729038" y="4095750"/>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1" name="Rectangle 373"/>
                <p:cNvSpPr>
                  <a:spLocks noChangeArrowheads="1"/>
                </p:cNvSpPr>
                <p:nvPr/>
              </p:nvSpPr>
              <p:spPr bwMode="auto">
                <a:xfrm>
                  <a:off x="3598863" y="4095750"/>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32" name="Freeform 380"/>
                <p:cNvSpPr>
                  <a:spLocks/>
                </p:cNvSpPr>
                <p:nvPr/>
              </p:nvSpPr>
              <p:spPr bwMode="auto">
                <a:xfrm>
                  <a:off x="4264025" y="3824288"/>
                  <a:ext cx="261938" cy="331787"/>
                </a:xfrm>
                <a:custGeom>
                  <a:avLst/>
                  <a:gdLst>
                    <a:gd name="T0" fmla="*/ 141288 w 165"/>
                    <a:gd name="T1" fmla="*/ 9525 h 209"/>
                    <a:gd name="T2" fmla="*/ 141288 w 165"/>
                    <a:gd name="T3" fmla="*/ 9525 h 209"/>
                    <a:gd name="T4" fmla="*/ 100013 w 165"/>
                    <a:gd name="T5" fmla="*/ 0 h 209"/>
                    <a:gd name="T6" fmla="*/ 100013 w 165"/>
                    <a:gd name="T7" fmla="*/ 0 h 209"/>
                    <a:gd name="T8" fmla="*/ 90488 w 165"/>
                    <a:gd name="T9" fmla="*/ 9525 h 209"/>
                    <a:gd name="T10" fmla="*/ 80963 w 165"/>
                    <a:gd name="T11" fmla="*/ 20637 h 209"/>
                    <a:gd name="T12" fmla="*/ 80963 w 165"/>
                    <a:gd name="T13" fmla="*/ 20637 h 209"/>
                    <a:gd name="T14" fmla="*/ 50800 w 165"/>
                    <a:gd name="T15" fmla="*/ 60325 h 209"/>
                    <a:gd name="T16" fmla="*/ 39688 w 165"/>
                    <a:gd name="T17" fmla="*/ 111125 h 209"/>
                    <a:gd name="T18" fmla="*/ 39688 w 165"/>
                    <a:gd name="T19" fmla="*/ 111125 h 209"/>
                    <a:gd name="T20" fmla="*/ 39688 w 165"/>
                    <a:gd name="T21" fmla="*/ 160337 h 209"/>
                    <a:gd name="T22" fmla="*/ 30163 w 165"/>
                    <a:gd name="T23" fmla="*/ 211137 h 209"/>
                    <a:gd name="T24" fmla="*/ 30163 w 165"/>
                    <a:gd name="T25" fmla="*/ 211137 h 209"/>
                    <a:gd name="T26" fmla="*/ 9525 w 165"/>
                    <a:gd name="T27" fmla="*/ 252412 h 209"/>
                    <a:gd name="T28" fmla="*/ 0 w 165"/>
                    <a:gd name="T29" fmla="*/ 282575 h 209"/>
                    <a:gd name="T30" fmla="*/ 9525 w 165"/>
                    <a:gd name="T31" fmla="*/ 312737 h 209"/>
                    <a:gd name="T32" fmla="*/ 9525 w 165"/>
                    <a:gd name="T33" fmla="*/ 312737 h 209"/>
                    <a:gd name="T34" fmla="*/ 39688 w 165"/>
                    <a:gd name="T35" fmla="*/ 331787 h 209"/>
                    <a:gd name="T36" fmla="*/ 39688 w 165"/>
                    <a:gd name="T37" fmla="*/ 331787 h 209"/>
                    <a:gd name="T38" fmla="*/ 60325 w 165"/>
                    <a:gd name="T39" fmla="*/ 331787 h 209"/>
                    <a:gd name="T40" fmla="*/ 80963 w 165"/>
                    <a:gd name="T41" fmla="*/ 322262 h 209"/>
                    <a:gd name="T42" fmla="*/ 80963 w 165"/>
                    <a:gd name="T43" fmla="*/ 322262 h 209"/>
                    <a:gd name="T44" fmla="*/ 160338 w 165"/>
                    <a:gd name="T45" fmla="*/ 322262 h 209"/>
                    <a:gd name="T46" fmla="*/ 241300 w 165"/>
                    <a:gd name="T47" fmla="*/ 322262 h 209"/>
                    <a:gd name="T48" fmla="*/ 241300 w 165"/>
                    <a:gd name="T49" fmla="*/ 322262 h 209"/>
                    <a:gd name="T50" fmla="*/ 261938 w 165"/>
                    <a:gd name="T51" fmla="*/ 312737 h 209"/>
                    <a:gd name="T52" fmla="*/ 261938 w 165"/>
                    <a:gd name="T53" fmla="*/ 312737 h 209"/>
                    <a:gd name="T54" fmla="*/ 261938 w 165"/>
                    <a:gd name="T55" fmla="*/ 282575 h 209"/>
                    <a:gd name="T56" fmla="*/ 261938 w 165"/>
                    <a:gd name="T57" fmla="*/ 282575 h 209"/>
                    <a:gd name="T58" fmla="*/ 252413 w 165"/>
                    <a:gd name="T59" fmla="*/ 252412 h 209"/>
                    <a:gd name="T60" fmla="*/ 241300 w 165"/>
                    <a:gd name="T61" fmla="*/ 222250 h 209"/>
                    <a:gd name="T62" fmla="*/ 241300 w 165"/>
                    <a:gd name="T63" fmla="*/ 222250 h 209"/>
                    <a:gd name="T64" fmla="*/ 231775 w 165"/>
                    <a:gd name="T65" fmla="*/ 201612 h 209"/>
                    <a:gd name="T66" fmla="*/ 222250 w 165"/>
                    <a:gd name="T67" fmla="*/ 171450 h 209"/>
                    <a:gd name="T68" fmla="*/ 222250 w 165"/>
                    <a:gd name="T69" fmla="*/ 120650 h 209"/>
                    <a:gd name="T70" fmla="*/ 222250 w 165"/>
                    <a:gd name="T71" fmla="*/ 120650 h 209"/>
                    <a:gd name="T72" fmla="*/ 211138 w 165"/>
                    <a:gd name="T73" fmla="*/ 60325 h 209"/>
                    <a:gd name="T74" fmla="*/ 211138 w 165"/>
                    <a:gd name="T75" fmla="*/ 60325 h 209"/>
                    <a:gd name="T76" fmla="*/ 211138 w 165"/>
                    <a:gd name="T77" fmla="*/ 39687 h 209"/>
                    <a:gd name="T78" fmla="*/ 201613 w 165"/>
                    <a:gd name="T79" fmla="*/ 20637 h 209"/>
                    <a:gd name="T80" fmla="*/ 201613 w 165"/>
                    <a:gd name="T81" fmla="*/ 20637 h 209"/>
                    <a:gd name="T82" fmla="*/ 171450 w 165"/>
                    <a:gd name="T83" fmla="*/ 9525 h 209"/>
                    <a:gd name="T84" fmla="*/ 171450 w 165"/>
                    <a:gd name="T85" fmla="*/ 9525 h 209"/>
                    <a:gd name="T86" fmla="*/ 150813 w 165"/>
                    <a:gd name="T87" fmla="*/ 0 h 209"/>
                    <a:gd name="T88" fmla="*/ 141288 w 165"/>
                    <a:gd name="T89" fmla="*/ 0 h 209"/>
                    <a:gd name="T90" fmla="*/ 141288 w 165"/>
                    <a:gd name="T91" fmla="*/ 9525 h 20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65"/>
                    <a:gd name="T139" fmla="*/ 0 h 209"/>
                    <a:gd name="T140" fmla="*/ 165 w 165"/>
                    <a:gd name="T141" fmla="*/ 209 h 20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65" h="209">
                      <a:moveTo>
                        <a:pt x="89" y="6"/>
                      </a:moveTo>
                      <a:lnTo>
                        <a:pt x="89" y="6"/>
                      </a:lnTo>
                      <a:lnTo>
                        <a:pt x="63" y="0"/>
                      </a:lnTo>
                      <a:lnTo>
                        <a:pt x="57" y="6"/>
                      </a:lnTo>
                      <a:lnTo>
                        <a:pt x="51" y="13"/>
                      </a:lnTo>
                      <a:lnTo>
                        <a:pt x="32" y="38"/>
                      </a:lnTo>
                      <a:lnTo>
                        <a:pt x="25" y="70"/>
                      </a:lnTo>
                      <a:lnTo>
                        <a:pt x="25" y="101"/>
                      </a:lnTo>
                      <a:lnTo>
                        <a:pt x="19" y="133"/>
                      </a:lnTo>
                      <a:lnTo>
                        <a:pt x="6" y="159"/>
                      </a:lnTo>
                      <a:lnTo>
                        <a:pt x="0" y="178"/>
                      </a:lnTo>
                      <a:lnTo>
                        <a:pt x="6" y="197"/>
                      </a:lnTo>
                      <a:lnTo>
                        <a:pt x="25" y="209"/>
                      </a:lnTo>
                      <a:lnTo>
                        <a:pt x="38" y="209"/>
                      </a:lnTo>
                      <a:lnTo>
                        <a:pt x="51" y="203"/>
                      </a:lnTo>
                      <a:lnTo>
                        <a:pt x="101" y="203"/>
                      </a:lnTo>
                      <a:lnTo>
                        <a:pt x="152" y="203"/>
                      </a:lnTo>
                      <a:lnTo>
                        <a:pt x="165" y="197"/>
                      </a:lnTo>
                      <a:lnTo>
                        <a:pt x="165" y="178"/>
                      </a:lnTo>
                      <a:lnTo>
                        <a:pt x="159" y="159"/>
                      </a:lnTo>
                      <a:lnTo>
                        <a:pt x="152" y="140"/>
                      </a:lnTo>
                      <a:lnTo>
                        <a:pt x="146" y="127"/>
                      </a:lnTo>
                      <a:lnTo>
                        <a:pt x="140" y="108"/>
                      </a:lnTo>
                      <a:lnTo>
                        <a:pt x="140" y="76"/>
                      </a:lnTo>
                      <a:lnTo>
                        <a:pt x="133" y="38"/>
                      </a:lnTo>
                      <a:lnTo>
                        <a:pt x="133" y="25"/>
                      </a:lnTo>
                      <a:lnTo>
                        <a:pt x="127" y="13"/>
                      </a:lnTo>
                      <a:lnTo>
                        <a:pt x="108" y="6"/>
                      </a:lnTo>
                      <a:lnTo>
                        <a:pt x="95" y="0"/>
                      </a:lnTo>
                      <a:lnTo>
                        <a:pt x="89" y="0"/>
                      </a:lnTo>
                      <a:lnTo>
                        <a:pt x="89"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3" name="Freeform 381"/>
                <p:cNvSpPr>
                  <a:spLocks/>
                </p:cNvSpPr>
                <p:nvPr/>
              </p:nvSpPr>
              <p:spPr bwMode="auto">
                <a:xfrm>
                  <a:off x="3295650" y="3733800"/>
                  <a:ext cx="1392238" cy="2287588"/>
                </a:xfrm>
                <a:custGeom>
                  <a:avLst/>
                  <a:gdLst>
                    <a:gd name="T0" fmla="*/ 161925 w 877"/>
                    <a:gd name="T1" fmla="*/ 211138 h 1441"/>
                    <a:gd name="T2" fmla="*/ 242888 w 877"/>
                    <a:gd name="T3" fmla="*/ 90488 h 1441"/>
                    <a:gd name="T4" fmla="*/ 333375 w 877"/>
                    <a:gd name="T5" fmla="*/ 201613 h 1441"/>
                    <a:gd name="T6" fmla="*/ 342900 w 877"/>
                    <a:gd name="T7" fmla="*/ 271463 h 1441"/>
                    <a:gd name="T8" fmla="*/ 463550 w 877"/>
                    <a:gd name="T9" fmla="*/ 422275 h 1441"/>
                    <a:gd name="T10" fmla="*/ 685800 w 877"/>
                    <a:gd name="T11" fmla="*/ 292100 h 1441"/>
                    <a:gd name="T12" fmla="*/ 685800 w 877"/>
                    <a:gd name="T13" fmla="*/ 141288 h 1441"/>
                    <a:gd name="T14" fmla="*/ 736600 w 877"/>
                    <a:gd name="T15" fmla="*/ 19050 h 1441"/>
                    <a:gd name="T16" fmla="*/ 847725 w 877"/>
                    <a:gd name="T17" fmla="*/ 19050 h 1441"/>
                    <a:gd name="T18" fmla="*/ 887413 w 877"/>
                    <a:gd name="T19" fmla="*/ 171450 h 1441"/>
                    <a:gd name="T20" fmla="*/ 836613 w 877"/>
                    <a:gd name="T21" fmla="*/ 301625 h 1441"/>
                    <a:gd name="T22" fmla="*/ 1049338 w 877"/>
                    <a:gd name="T23" fmla="*/ 331788 h 1441"/>
                    <a:gd name="T24" fmla="*/ 1028700 w 877"/>
                    <a:gd name="T25" fmla="*/ 282575 h 1441"/>
                    <a:gd name="T26" fmla="*/ 1049338 w 877"/>
                    <a:gd name="T27" fmla="*/ 120650 h 1441"/>
                    <a:gd name="T28" fmla="*/ 1179513 w 877"/>
                    <a:gd name="T29" fmla="*/ 211138 h 1441"/>
                    <a:gd name="T30" fmla="*/ 1169988 w 877"/>
                    <a:gd name="T31" fmla="*/ 312738 h 1441"/>
                    <a:gd name="T32" fmla="*/ 1160463 w 877"/>
                    <a:gd name="T33" fmla="*/ 342900 h 1441"/>
                    <a:gd name="T34" fmla="*/ 1320800 w 877"/>
                    <a:gd name="T35" fmla="*/ 433388 h 1441"/>
                    <a:gd name="T36" fmla="*/ 1290638 w 877"/>
                    <a:gd name="T37" fmla="*/ 584200 h 1441"/>
                    <a:gd name="T38" fmla="*/ 1281113 w 877"/>
                    <a:gd name="T39" fmla="*/ 1411288 h 1441"/>
                    <a:gd name="T40" fmla="*/ 1270000 w 877"/>
                    <a:gd name="T41" fmla="*/ 1522413 h 1441"/>
                    <a:gd name="T42" fmla="*/ 1350963 w 877"/>
                    <a:gd name="T43" fmla="*/ 1944688 h 1441"/>
                    <a:gd name="T44" fmla="*/ 1239838 w 877"/>
                    <a:gd name="T45" fmla="*/ 1955801 h 1441"/>
                    <a:gd name="T46" fmla="*/ 1160463 w 877"/>
                    <a:gd name="T47" fmla="*/ 1874838 h 1441"/>
                    <a:gd name="T48" fmla="*/ 1160463 w 877"/>
                    <a:gd name="T49" fmla="*/ 1511300 h 1441"/>
                    <a:gd name="T50" fmla="*/ 1058863 w 877"/>
                    <a:gd name="T51" fmla="*/ 1077913 h 1441"/>
                    <a:gd name="T52" fmla="*/ 1068388 w 877"/>
                    <a:gd name="T53" fmla="*/ 1450975 h 1441"/>
                    <a:gd name="T54" fmla="*/ 1139825 w 877"/>
                    <a:gd name="T55" fmla="*/ 1814513 h 1441"/>
                    <a:gd name="T56" fmla="*/ 1089025 w 877"/>
                    <a:gd name="T57" fmla="*/ 1865313 h 1441"/>
                    <a:gd name="T58" fmla="*/ 989013 w 877"/>
                    <a:gd name="T59" fmla="*/ 1874838 h 1441"/>
                    <a:gd name="T60" fmla="*/ 977900 w 877"/>
                    <a:gd name="T61" fmla="*/ 1592263 h 1441"/>
                    <a:gd name="T62" fmla="*/ 908050 w 877"/>
                    <a:gd name="T63" fmla="*/ 1784351 h 1441"/>
                    <a:gd name="T64" fmla="*/ 817563 w 877"/>
                    <a:gd name="T65" fmla="*/ 2046288 h 1441"/>
                    <a:gd name="T66" fmla="*/ 787400 w 877"/>
                    <a:gd name="T67" fmla="*/ 1965326 h 1441"/>
                    <a:gd name="T68" fmla="*/ 787400 w 877"/>
                    <a:gd name="T69" fmla="*/ 1712913 h 1441"/>
                    <a:gd name="T70" fmla="*/ 766763 w 877"/>
                    <a:gd name="T71" fmla="*/ 1279525 h 1441"/>
                    <a:gd name="T72" fmla="*/ 715963 w 877"/>
                    <a:gd name="T73" fmla="*/ 1481138 h 1441"/>
                    <a:gd name="T74" fmla="*/ 695325 w 877"/>
                    <a:gd name="T75" fmla="*/ 2016126 h 1441"/>
                    <a:gd name="T76" fmla="*/ 685800 w 877"/>
                    <a:gd name="T77" fmla="*/ 2097088 h 1441"/>
                    <a:gd name="T78" fmla="*/ 646113 w 877"/>
                    <a:gd name="T79" fmla="*/ 2206626 h 1441"/>
                    <a:gd name="T80" fmla="*/ 514350 w 877"/>
                    <a:gd name="T81" fmla="*/ 2278063 h 1441"/>
                    <a:gd name="T82" fmla="*/ 554038 w 877"/>
                    <a:gd name="T83" fmla="*/ 1925638 h 1441"/>
                    <a:gd name="T84" fmla="*/ 554038 w 877"/>
                    <a:gd name="T85" fmla="*/ 1370013 h 1441"/>
                    <a:gd name="T86" fmla="*/ 544513 w 877"/>
                    <a:gd name="T87" fmla="*/ 1089025 h 1441"/>
                    <a:gd name="T88" fmla="*/ 463550 w 877"/>
                    <a:gd name="T89" fmla="*/ 1179513 h 1441"/>
                    <a:gd name="T90" fmla="*/ 523875 w 877"/>
                    <a:gd name="T91" fmla="*/ 1733551 h 1441"/>
                    <a:gd name="T92" fmla="*/ 514350 w 877"/>
                    <a:gd name="T93" fmla="*/ 2025651 h 1441"/>
                    <a:gd name="T94" fmla="*/ 423863 w 877"/>
                    <a:gd name="T95" fmla="*/ 2076451 h 1441"/>
                    <a:gd name="T96" fmla="*/ 403225 w 877"/>
                    <a:gd name="T97" fmla="*/ 1884363 h 1441"/>
                    <a:gd name="T98" fmla="*/ 292100 w 877"/>
                    <a:gd name="T99" fmla="*/ 1309688 h 1441"/>
                    <a:gd name="T100" fmla="*/ 292100 w 877"/>
                    <a:gd name="T101" fmla="*/ 1582738 h 1441"/>
                    <a:gd name="T102" fmla="*/ 303213 w 877"/>
                    <a:gd name="T103" fmla="*/ 1895476 h 1441"/>
                    <a:gd name="T104" fmla="*/ 212725 w 877"/>
                    <a:gd name="T105" fmla="*/ 1974851 h 1441"/>
                    <a:gd name="T106" fmla="*/ 171450 w 877"/>
                    <a:gd name="T107" fmla="*/ 1874838 h 1441"/>
                    <a:gd name="T108" fmla="*/ 141288 w 877"/>
                    <a:gd name="T109" fmla="*/ 1622425 h 1441"/>
                    <a:gd name="T110" fmla="*/ 11113 w 877"/>
                    <a:gd name="T111" fmla="*/ 1098550 h 1441"/>
                    <a:gd name="T112" fmla="*/ 50800 w 877"/>
                    <a:gd name="T113" fmla="*/ 533400 h 144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877"/>
                    <a:gd name="T172" fmla="*/ 0 h 1441"/>
                    <a:gd name="T173" fmla="*/ 877 w 877"/>
                    <a:gd name="T174" fmla="*/ 1441 h 144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877" h="1441">
                      <a:moveTo>
                        <a:pt x="57" y="279"/>
                      </a:moveTo>
                      <a:lnTo>
                        <a:pt x="127" y="247"/>
                      </a:lnTo>
                      <a:lnTo>
                        <a:pt x="134" y="222"/>
                      </a:lnTo>
                      <a:lnTo>
                        <a:pt x="121" y="216"/>
                      </a:lnTo>
                      <a:lnTo>
                        <a:pt x="108" y="184"/>
                      </a:lnTo>
                      <a:lnTo>
                        <a:pt x="102" y="133"/>
                      </a:lnTo>
                      <a:lnTo>
                        <a:pt x="102" y="101"/>
                      </a:lnTo>
                      <a:lnTo>
                        <a:pt x="108" y="89"/>
                      </a:lnTo>
                      <a:lnTo>
                        <a:pt x="121" y="70"/>
                      </a:lnTo>
                      <a:lnTo>
                        <a:pt x="134" y="63"/>
                      </a:lnTo>
                      <a:lnTo>
                        <a:pt x="153" y="57"/>
                      </a:lnTo>
                      <a:lnTo>
                        <a:pt x="172" y="70"/>
                      </a:lnTo>
                      <a:lnTo>
                        <a:pt x="197" y="89"/>
                      </a:lnTo>
                      <a:lnTo>
                        <a:pt x="203" y="101"/>
                      </a:lnTo>
                      <a:lnTo>
                        <a:pt x="210" y="127"/>
                      </a:lnTo>
                      <a:lnTo>
                        <a:pt x="216" y="127"/>
                      </a:lnTo>
                      <a:lnTo>
                        <a:pt x="216" y="133"/>
                      </a:lnTo>
                      <a:lnTo>
                        <a:pt x="216" y="146"/>
                      </a:lnTo>
                      <a:lnTo>
                        <a:pt x="216" y="165"/>
                      </a:lnTo>
                      <a:lnTo>
                        <a:pt x="216" y="171"/>
                      </a:lnTo>
                      <a:lnTo>
                        <a:pt x="210" y="165"/>
                      </a:lnTo>
                      <a:lnTo>
                        <a:pt x="210" y="197"/>
                      </a:lnTo>
                      <a:lnTo>
                        <a:pt x="216" y="216"/>
                      </a:lnTo>
                      <a:lnTo>
                        <a:pt x="222" y="228"/>
                      </a:lnTo>
                      <a:lnTo>
                        <a:pt x="248" y="247"/>
                      </a:lnTo>
                      <a:lnTo>
                        <a:pt x="292" y="266"/>
                      </a:lnTo>
                      <a:lnTo>
                        <a:pt x="343" y="235"/>
                      </a:lnTo>
                      <a:lnTo>
                        <a:pt x="381" y="216"/>
                      </a:lnTo>
                      <a:lnTo>
                        <a:pt x="419" y="209"/>
                      </a:lnTo>
                      <a:lnTo>
                        <a:pt x="426" y="190"/>
                      </a:lnTo>
                      <a:lnTo>
                        <a:pt x="432" y="184"/>
                      </a:lnTo>
                      <a:lnTo>
                        <a:pt x="432" y="133"/>
                      </a:lnTo>
                      <a:lnTo>
                        <a:pt x="426" y="114"/>
                      </a:lnTo>
                      <a:lnTo>
                        <a:pt x="419" y="95"/>
                      </a:lnTo>
                      <a:lnTo>
                        <a:pt x="426" y="89"/>
                      </a:lnTo>
                      <a:lnTo>
                        <a:pt x="432" y="89"/>
                      </a:lnTo>
                      <a:lnTo>
                        <a:pt x="438" y="57"/>
                      </a:lnTo>
                      <a:lnTo>
                        <a:pt x="445" y="31"/>
                      </a:lnTo>
                      <a:lnTo>
                        <a:pt x="451" y="19"/>
                      </a:lnTo>
                      <a:lnTo>
                        <a:pt x="464" y="12"/>
                      </a:lnTo>
                      <a:lnTo>
                        <a:pt x="470" y="12"/>
                      </a:lnTo>
                      <a:lnTo>
                        <a:pt x="489" y="6"/>
                      </a:lnTo>
                      <a:lnTo>
                        <a:pt x="508" y="0"/>
                      </a:lnTo>
                      <a:lnTo>
                        <a:pt x="521" y="6"/>
                      </a:lnTo>
                      <a:lnTo>
                        <a:pt x="534" y="12"/>
                      </a:lnTo>
                      <a:lnTo>
                        <a:pt x="546" y="25"/>
                      </a:lnTo>
                      <a:lnTo>
                        <a:pt x="559" y="44"/>
                      </a:lnTo>
                      <a:lnTo>
                        <a:pt x="559" y="57"/>
                      </a:lnTo>
                      <a:lnTo>
                        <a:pt x="559" y="70"/>
                      </a:lnTo>
                      <a:lnTo>
                        <a:pt x="559" y="108"/>
                      </a:lnTo>
                      <a:lnTo>
                        <a:pt x="559" y="127"/>
                      </a:lnTo>
                      <a:lnTo>
                        <a:pt x="553" y="146"/>
                      </a:lnTo>
                      <a:lnTo>
                        <a:pt x="546" y="152"/>
                      </a:lnTo>
                      <a:lnTo>
                        <a:pt x="527" y="190"/>
                      </a:lnTo>
                      <a:lnTo>
                        <a:pt x="521" y="222"/>
                      </a:lnTo>
                      <a:lnTo>
                        <a:pt x="527" y="241"/>
                      </a:lnTo>
                      <a:lnTo>
                        <a:pt x="584" y="260"/>
                      </a:lnTo>
                      <a:lnTo>
                        <a:pt x="635" y="254"/>
                      </a:lnTo>
                      <a:lnTo>
                        <a:pt x="661" y="222"/>
                      </a:lnTo>
                      <a:lnTo>
                        <a:pt x="661" y="209"/>
                      </a:lnTo>
                      <a:lnTo>
                        <a:pt x="654" y="203"/>
                      </a:lnTo>
                      <a:lnTo>
                        <a:pt x="642" y="209"/>
                      </a:lnTo>
                      <a:lnTo>
                        <a:pt x="648" y="190"/>
                      </a:lnTo>
                      <a:lnTo>
                        <a:pt x="648" y="178"/>
                      </a:lnTo>
                      <a:lnTo>
                        <a:pt x="642" y="165"/>
                      </a:lnTo>
                      <a:lnTo>
                        <a:pt x="642" y="152"/>
                      </a:lnTo>
                      <a:lnTo>
                        <a:pt x="642" y="133"/>
                      </a:lnTo>
                      <a:lnTo>
                        <a:pt x="642" y="108"/>
                      </a:lnTo>
                      <a:lnTo>
                        <a:pt x="661" y="76"/>
                      </a:lnTo>
                      <a:lnTo>
                        <a:pt x="667" y="63"/>
                      </a:lnTo>
                      <a:lnTo>
                        <a:pt x="686" y="63"/>
                      </a:lnTo>
                      <a:lnTo>
                        <a:pt x="699" y="63"/>
                      </a:lnTo>
                      <a:lnTo>
                        <a:pt x="724" y="70"/>
                      </a:lnTo>
                      <a:lnTo>
                        <a:pt x="743" y="101"/>
                      </a:lnTo>
                      <a:lnTo>
                        <a:pt x="743" y="133"/>
                      </a:lnTo>
                      <a:lnTo>
                        <a:pt x="743" y="146"/>
                      </a:lnTo>
                      <a:lnTo>
                        <a:pt x="743" y="158"/>
                      </a:lnTo>
                      <a:lnTo>
                        <a:pt x="737" y="171"/>
                      </a:lnTo>
                      <a:lnTo>
                        <a:pt x="737" y="197"/>
                      </a:lnTo>
                      <a:lnTo>
                        <a:pt x="731" y="197"/>
                      </a:lnTo>
                      <a:lnTo>
                        <a:pt x="724" y="197"/>
                      </a:lnTo>
                      <a:lnTo>
                        <a:pt x="724" y="209"/>
                      </a:lnTo>
                      <a:lnTo>
                        <a:pt x="731" y="216"/>
                      </a:lnTo>
                      <a:lnTo>
                        <a:pt x="756" y="235"/>
                      </a:lnTo>
                      <a:lnTo>
                        <a:pt x="800" y="235"/>
                      </a:lnTo>
                      <a:lnTo>
                        <a:pt x="819" y="247"/>
                      </a:lnTo>
                      <a:lnTo>
                        <a:pt x="832" y="260"/>
                      </a:lnTo>
                      <a:lnTo>
                        <a:pt x="832" y="273"/>
                      </a:lnTo>
                      <a:lnTo>
                        <a:pt x="832" y="279"/>
                      </a:lnTo>
                      <a:lnTo>
                        <a:pt x="832" y="292"/>
                      </a:lnTo>
                      <a:lnTo>
                        <a:pt x="819" y="324"/>
                      </a:lnTo>
                      <a:lnTo>
                        <a:pt x="813" y="368"/>
                      </a:lnTo>
                      <a:lnTo>
                        <a:pt x="800" y="406"/>
                      </a:lnTo>
                      <a:lnTo>
                        <a:pt x="788" y="444"/>
                      </a:lnTo>
                      <a:lnTo>
                        <a:pt x="826" y="597"/>
                      </a:lnTo>
                      <a:lnTo>
                        <a:pt x="794" y="609"/>
                      </a:lnTo>
                      <a:lnTo>
                        <a:pt x="807" y="889"/>
                      </a:lnTo>
                      <a:lnTo>
                        <a:pt x="807" y="895"/>
                      </a:lnTo>
                      <a:lnTo>
                        <a:pt x="807" y="901"/>
                      </a:lnTo>
                      <a:lnTo>
                        <a:pt x="807" y="914"/>
                      </a:lnTo>
                      <a:lnTo>
                        <a:pt x="800" y="940"/>
                      </a:lnTo>
                      <a:lnTo>
                        <a:pt x="800" y="959"/>
                      </a:lnTo>
                      <a:lnTo>
                        <a:pt x="800" y="1009"/>
                      </a:lnTo>
                      <a:lnTo>
                        <a:pt x="794" y="1048"/>
                      </a:lnTo>
                      <a:lnTo>
                        <a:pt x="800" y="1111"/>
                      </a:lnTo>
                      <a:lnTo>
                        <a:pt x="807" y="1187"/>
                      </a:lnTo>
                      <a:lnTo>
                        <a:pt x="826" y="1206"/>
                      </a:lnTo>
                      <a:lnTo>
                        <a:pt x="851" y="1225"/>
                      </a:lnTo>
                      <a:lnTo>
                        <a:pt x="870" y="1238"/>
                      </a:lnTo>
                      <a:lnTo>
                        <a:pt x="877" y="1251"/>
                      </a:lnTo>
                      <a:lnTo>
                        <a:pt x="794" y="1238"/>
                      </a:lnTo>
                      <a:lnTo>
                        <a:pt x="788" y="1238"/>
                      </a:lnTo>
                      <a:lnTo>
                        <a:pt x="781" y="1232"/>
                      </a:lnTo>
                      <a:lnTo>
                        <a:pt x="775" y="1219"/>
                      </a:lnTo>
                      <a:lnTo>
                        <a:pt x="762" y="1200"/>
                      </a:lnTo>
                      <a:lnTo>
                        <a:pt x="743" y="1187"/>
                      </a:lnTo>
                      <a:lnTo>
                        <a:pt x="737" y="1213"/>
                      </a:lnTo>
                      <a:lnTo>
                        <a:pt x="731" y="1213"/>
                      </a:lnTo>
                      <a:lnTo>
                        <a:pt x="731" y="1181"/>
                      </a:lnTo>
                      <a:lnTo>
                        <a:pt x="724" y="1175"/>
                      </a:lnTo>
                      <a:lnTo>
                        <a:pt x="724" y="1117"/>
                      </a:lnTo>
                      <a:lnTo>
                        <a:pt x="731" y="1073"/>
                      </a:lnTo>
                      <a:lnTo>
                        <a:pt x="731" y="990"/>
                      </a:lnTo>
                      <a:lnTo>
                        <a:pt x="731" y="971"/>
                      </a:lnTo>
                      <a:lnTo>
                        <a:pt x="731" y="952"/>
                      </a:lnTo>
                      <a:lnTo>
                        <a:pt x="718" y="921"/>
                      </a:lnTo>
                      <a:lnTo>
                        <a:pt x="718" y="876"/>
                      </a:lnTo>
                      <a:lnTo>
                        <a:pt x="711" y="800"/>
                      </a:lnTo>
                      <a:lnTo>
                        <a:pt x="692" y="724"/>
                      </a:lnTo>
                      <a:lnTo>
                        <a:pt x="673" y="673"/>
                      </a:lnTo>
                      <a:lnTo>
                        <a:pt x="667" y="679"/>
                      </a:lnTo>
                      <a:lnTo>
                        <a:pt x="667" y="705"/>
                      </a:lnTo>
                      <a:lnTo>
                        <a:pt x="667" y="774"/>
                      </a:lnTo>
                      <a:lnTo>
                        <a:pt x="667" y="844"/>
                      </a:lnTo>
                      <a:lnTo>
                        <a:pt x="667" y="870"/>
                      </a:lnTo>
                      <a:lnTo>
                        <a:pt x="673" y="889"/>
                      </a:lnTo>
                      <a:lnTo>
                        <a:pt x="673" y="914"/>
                      </a:lnTo>
                      <a:lnTo>
                        <a:pt x="680" y="952"/>
                      </a:lnTo>
                      <a:lnTo>
                        <a:pt x="686" y="990"/>
                      </a:lnTo>
                      <a:lnTo>
                        <a:pt x="699" y="1028"/>
                      </a:lnTo>
                      <a:lnTo>
                        <a:pt x="705" y="1060"/>
                      </a:lnTo>
                      <a:lnTo>
                        <a:pt x="718" y="1098"/>
                      </a:lnTo>
                      <a:lnTo>
                        <a:pt x="718" y="1143"/>
                      </a:lnTo>
                      <a:lnTo>
                        <a:pt x="711" y="1143"/>
                      </a:lnTo>
                      <a:lnTo>
                        <a:pt x="705" y="1168"/>
                      </a:lnTo>
                      <a:lnTo>
                        <a:pt x="699" y="1175"/>
                      </a:lnTo>
                      <a:lnTo>
                        <a:pt x="692" y="1149"/>
                      </a:lnTo>
                      <a:lnTo>
                        <a:pt x="686" y="1175"/>
                      </a:lnTo>
                      <a:lnTo>
                        <a:pt x="680" y="1181"/>
                      </a:lnTo>
                      <a:lnTo>
                        <a:pt x="673" y="1194"/>
                      </a:lnTo>
                      <a:lnTo>
                        <a:pt x="661" y="1200"/>
                      </a:lnTo>
                      <a:lnTo>
                        <a:pt x="610" y="1213"/>
                      </a:lnTo>
                      <a:lnTo>
                        <a:pt x="604" y="1200"/>
                      </a:lnTo>
                      <a:lnTo>
                        <a:pt x="623" y="1181"/>
                      </a:lnTo>
                      <a:lnTo>
                        <a:pt x="629" y="1162"/>
                      </a:lnTo>
                      <a:lnTo>
                        <a:pt x="642" y="1149"/>
                      </a:lnTo>
                      <a:lnTo>
                        <a:pt x="648" y="1124"/>
                      </a:lnTo>
                      <a:lnTo>
                        <a:pt x="635" y="1086"/>
                      </a:lnTo>
                      <a:lnTo>
                        <a:pt x="629" y="1048"/>
                      </a:lnTo>
                      <a:lnTo>
                        <a:pt x="616" y="1003"/>
                      </a:lnTo>
                      <a:lnTo>
                        <a:pt x="610" y="952"/>
                      </a:lnTo>
                      <a:lnTo>
                        <a:pt x="604" y="908"/>
                      </a:lnTo>
                      <a:lnTo>
                        <a:pt x="597" y="844"/>
                      </a:lnTo>
                      <a:lnTo>
                        <a:pt x="578" y="959"/>
                      </a:lnTo>
                      <a:lnTo>
                        <a:pt x="572" y="1022"/>
                      </a:lnTo>
                      <a:lnTo>
                        <a:pt x="572" y="1124"/>
                      </a:lnTo>
                      <a:lnTo>
                        <a:pt x="546" y="1200"/>
                      </a:lnTo>
                      <a:lnTo>
                        <a:pt x="559" y="1244"/>
                      </a:lnTo>
                      <a:lnTo>
                        <a:pt x="578" y="1263"/>
                      </a:lnTo>
                      <a:lnTo>
                        <a:pt x="578" y="1308"/>
                      </a:lnTo>
                      <a:lnTo>
                        <a:pt x="540" y="1314"/>
                      </a:lnTo>
                      <a:lnTo>
                        <a:pt x="515" y="1289"/>
                      </a:lnTo>
                      <a:lnTo>
                        <a:pt x="508" y="1282"/>
                      </a:lnTo>
                      <a:lnTo>
                        <a:pt x="502" y="1276"/>
                      </a:lnTo>
                      <a:lnTo>
                        <a:pt x="502" y="1257"/>
                      </a:lnTo>
                      <a:lnTo>
                        <a:pt x="496" y="1238"/>
                      </a:lnTo>
                      <a:lnTo>
                        <a:pt x="477" y="1225"/>
                      </a:lnTo>
                      <a:lnTo>
                        <a:pt x="477" y="1206"/>
                      </a:lnTo>
                      <a:lnTo>
                        <a:pt x="483" y="1181"/>
                      </a:lnTo>
                      <a:lnTo>
                        <a:pt x="483" y="1143"/>
                      </a:lnTo>
                      <a:lnTo>
                        <a:pt x="483" y="1117"/>
                      </a:lnTo>
                      <a:lnTo>
                        <a:pt x="496" y="1079"/>
                      </a:lnTo>
                      <a:lnTo>
                        <a:pt x="496" y="1022"/>
                      </a:lnTo>
                      <a:lnTo>
                        <a:pt x="496" y="952"/>
                      </a:lnTo>
                      <a:lnTo>
                        <a:pt x="489" y="895"/>
                      </a:lnTo>
                      <a:lnTo>
                        <a:pt x="489" y="844"/>
                      </a:lnTo>
                      <a:lnTo>
                        <a:pt x="483" y="819"/>
                      </a:lnTo>
                      <a:lnTo>
                        <a:pt x="483" y="806"/>
                      </a:lnTo>
                      <a:lnTo>
                        <a:pt x="477" y="819"/>
                      </a:lnTo>
                      <a:lnTo>
                        <a:pt x="457" y="889"/>
                      </a:lnTo>
                      <a:lnTo>
                        <a:pt x="451" y="927"/>
                      </a:lnTo>
                      <a:lnTo>
                        <a:pt x="451" y="933"/>
                      </a:lnTo>
                      <a:lnTo>
                        <a:pt x="451" y="1003"/>
                      </a:lnTo>
                      <a:lnTo>
                        <a:pt x="451" y="1086"/>
                      </a:lnTo>
                      <a:lnTo>
                        <a:pt x="451" y="1155"/>
                      </a:lnTo>
                      <a:lnTo>
                        <a:pt x="445" y="1238"/>
                      </a:lnTo>
                      <a:lnTo>
                        <a:pt x="438" y="1270"/>
                      </a:lnTo>
                      <a:lnTo>
                        <a:pt x="432" y="1282"/>
                      </a:lnTo>
                      <a:lnTo>
                        <a:pt x="426" y="1289"/>
                      </a:lnTo>
                      <a:lnTo>
                        <a:pt x="432" y="1295"/>
                      </a:lnTo>
                      <a:lnTo>
                        <a:pt x="432" y="1314"/>
                      </a:lnTo>
                      <a:lnTo>
                        <a:pt x="432" y="1321"/>
                      </a:lnTo>
                      <a:lnTo>
                        <a:pt x="432" y="1327"/>
                      </a:lnTo>
                      <a:lnTo>
                        <a:pt x="419" y="1352"/>
                      </a:lnTo>
                      <a:lnTo>
                        <a:pt x="407" y="1352"/>
                      </a:lnTo>
                      <a:lnTo>
                        <a:pt x="407" y="1378"/>
                      </a:lnTo>
                      <a:lnTo>
                        <a:pt x="407" y="1390"/>
                      </a:lnTo>
                      <a:lnTo>
                        <a:pt x="400" y="1403"/>
                      </a:lnTo>
                      <a:lnTo>
                        <a:pt x="394" y="1416"/>
                      </a:lnTo>
                      <a:lnTo>
                        <a:pt x="375" y="1435"/>
                      </a:lnTo>
                      <a:lnTo>
                        <a:pt x="369" y="1441"/>
                      </a:lnTo>
                      <a:lnTo>
                        <a:pt x="324" y="1435"/>
                      </a:lnTo>
                      <a:lnTo>
                        <a:pt x="324" y="1390"/>
                      </a:lnTo>
                      <a:lnTo>
                        <a:pt x="330" y="1378"/>
                      </a:lnTo>
                      <a:lnTo>
                        <a:pt x="349" y="1327"/>
                      </a:lnTo>
                      <a:lnTo>
                        <a:pt x="356" y="1308"/>
                      </a:lnTo>
                      <a:lnTo>
                        <a:pt x="349" y="1270"/>
                      </a:lnTo>
                      <a:lnTo>
                        <a:pt x="349" y="1213"/>
                      </a:lnTo>
                      <a:lnTo>
                        <a:pt x="343" y="1143"/>
                      </a:lnTo>
                      <a:lnTo>
                        <a:pt x="349" y="1079"/>
                      </a:lnTo>
                      <a:lnTo>
                        <a:pt x="349" y="1016"/>
                      </a:lnTo>
                      <a:lnTo>
                        <a:pt x="356" y="946"/>
                      </a:lnTo>
                      <a:lnTo>
                        <a:pt x="349" y="908"/>
                      </a:lnTo>
                      <a:lnTo>
                        <a:pt x="349" y="863"/>
                      </a:lnTo>
                      <a:lnTo>
                        <a:pt x="349" y="781"/>
                      </a:lnTo>
                      <a:lnTo>
                        <a:pt x="356" y="736"/>
                      </a:lnTo>
                      <a:lnTo>
                        <a:pt x="362" y="698"/>
                      </a:lnTo>
                      <a:lnTo>
                        <a:pt x="362" y="692"/>
                      </a:lnTo>
                      <a:lnTo>
                        <a:pt x="356" y="686"/>
                      </a:lnTo>
                      <a:lnTo>
                        <a:pt x="343" y="686"/>
                      </a:lnTo>
                      <a:lnTo>
                        <a:pt x="337" y="679"/>
                      </a:lnTo>
                      <a:lnTo>
                        <a:pt x="330" y="667"/>
                      </a:lnTo>
                      <a:lnTo>
                        <a:pt x="305" y="698"/>
                      </a:lnTo>
                      <a:lnTo>
                        <a:pt x="299" y="698"/>
                      </a:lnTo>
                      <a:lnTo>
                        <a:pt x="299" y="717"/>
                      </a:lnTo>
                      <a:lnTo>
                        <a:pt x="292" y="743"/>
                      </a:lnTo>
                      <a:lnTo>
                        <a:pt x="292" y="876"/>
                      </a:lnTo>
                      <a:lnTo>
                        <a:pt x="305" y="914"/>
                      </a:lnTo>
                      <a:lnTo>
                        <a:pt x="311" y="952"/>
                      </a:lnTo>
                      <a:lnTo>
                        <a:pt x="311" y="997"/>
                      </a:lnTo>
                      <a:lnTo>
                        <a:pt x="324" y="1048"/>
                      </a:lnTo>
                      <a:lnTo>
                        <a:pt x="330" y="1092"/>
                      </a:lnTo>
                      <a:lnTo>
                        <a:pt x="337" y="1149"/>
                      </a:lnTo>
                      <a:lnTo>
                        <a:pt x="330" y="1162"/>
                      </a:lnTo>
                      <a:lnTo>
                        <a:pt x="337" y="1181"/>
                      </a:lnTo>
                      <a:lnTo>
                        <a:pt x="324" y="1206"/>
                      </a:lnTo>
                      <a:lnTo>
                        <a:pt x="324" y="1276"/>
                      </a:lnTo>
                      <a:lnTo>
                        <a:pt x="324" y="1282"/>
                      </a:lnTo>
                      <a:lnTo>
                        <a:pt x="318" y="1295"/>
                      </a:lnTo>
                      <a:lnTo>
                        <a:pt x="305" y="1302"/>
                      </a:lnTo>
                      <a:lnTo>
                        <a:pt x="280" y="1308"/>
                      </a:lnTo>
                      <a:lnTo>
                        <a:pt x="267" y="1308"/>
                      </a:lnTo>
                      <a:lnTo>
                        <a:pt x="254" y="1302"/>
                      </a:lnTo>
                      <a:lnTo>
                        <a:pt x="248" y="1282"/>
                      </a:lnTo>
                      <a:lnTo>
                        <a:pt x="254" y="1257"/>
                      </a:lnTo>
                      <a:lnTo>
                        <a:pt x="261" y="1238"/>
                      </a:lnTo>
                      <a:lnTo>
                        <a:pt x="267" y="1213"/>
                      </a:lnTo>
                      <a:lnTo>
                        <a:pt x="254" y="1187"/>
                      </a:lnTo>
                      <a:lnTo>
                        <a:pt x="261" y="1168"/>
                      </a:lnTo>
                      <a:lnTo>
                        <a:pt x="242" y="1130"/>
                      </a:lnTo>
                      <a:lnTo>
                        <a:pt x="222" y="1041"/>
                      </a:lnTo>
                      <a:lnTo>
                        <a:pt x="203" y="940"/>
                      </a:lnTo>
                      <a:lnTo>
                        <a:pt x="191" y="876"/>
                      </a:lnTo>
                      <a:lnTo>
                        <a:pt x="184" y="825"/>
                      </a:lnTo>
                      <a:lnTo>
                        <a:pt x="172" y="838"/>
                      </a:lnTo>
                      <a:lnTo>
                        <a:pt x="172" y="882"/>
                      </a:lnTo>
                      <a:lnTo>
                        <a:pt x="172" y="908"/>
                      </a:lnTo>
                      <a:lnTo>
                        <a:pt x="178" y="933"/>
                      </a:lnTo>
                      <a:lnTo>
                        <a:pt x="178" y="959"/>
                      </a:lnTo>
                      <a:lnTo>
                        <a:pt x="184" y="997"/>
                      </a:lnTo>
                      <a:lnTo>
                        <a:pt x="184" y="1054"/>
                      </a:lnTo>
                      <a:lnTo>
                        <a:pt x="191" y="1098"/>
                      </a:lnTo>
                      <a:lnTo>
                        <a:pt x="197" y="1111"/>
                      </a:lnTo>
                      <a:lnTo>
                        <a:pt x="203" y="1136"/>
                      </a:lnTo>
                      <a:lnTo>
                        <a:pt x="191" y="1155"/>
                      </a:lnTo>
                      <a:lnTo>
                        <a:pt x="191" y="1194"/>
                      </a:lnTo>
                      <a:lnTo>
                        <a:pt x="172" y="1206"/>
                      </a:lnTo>
                      <a:lnTo>
                        <a:pt x="165" y="1200"/>
                      </a:lnTo>
                      <a:lnTo>
                        <a:pt x="146" y="1225"/>
                      </a:lnTo>
                      <a:lnTo>
                        <a:pt x="140" y="1238"/>
                      </a:lnTo>
                      <a:lnTo>
                        <a:pt x="134" y="1244"/>
                      </a:lnTo>
                      <a:lnTo>
                        <a:pt x="121" y="1251"/>
                      </a:lnTo>
                      <a:lnTo>
                        <a:pt x="102" y="1251"/>
                      </a:lnTo>
                      <a:lnTo>
                        <a:pt x="76" y="1238"/>
                      </a:lnTo>
                      <a:lnTo>
                        <a:pt x="70" y="1225"/>
                      </a:lnTo>
                      <a:lnTo>
                        <a:pt x="89" y="1206"/>
                      </a:lnTo>
                      <a:lnTo>
                        <a:pt x="108" y="1181"/>
                      </a:lnTo>
                      <a:lnTo>
                        <a:pt x="121" y="1162"/>
                      </a:lnTo>
                      <a:lnTo>
                        <a:pt x="121" y="1136"/>
                      </a:lnTo>
                      <a:lnTo>
                        <a:pt x="102" y="1124"/>
                      </a:lnTo>
                      <a:lnTo>
                        <a:pt x="102" y="1111"/>
                      </a:lnTo>
                      <a:lnTo>
                        <a:pt x="95" y="1060"/>
                      </a:lnTo>
                      <a:lnTo>
                        <a:pt x="89" y="1022"/>
                      </a:lnTo>
                      <a:lnTo>
                        <a:pt x="83" y="965"/>
                      </a:lnTo>
                      <a:lnTo>
                        <a:pt x="64" y="889"/>
                      </a:lnTo>
                      <a:lnTo>
                        <a:pt x="51" y="819"/>
                      </a:lnTo>
                      <a:lnTo>
                        <a:pt x="38" y="749"/>
                      </a:lnTo>
                      <a:lnTo>
                        <a:pt x="32" y="730"/>
                      </a:lnTo>
                      <a:lnTo>
                        <a:pt x="7" y="692"/>
                      </a:lnTo>
                      <a:lnTo>
                        <a:pt x="0" y="654"/>
                      </a:lnTo>
                      <a:lnTo>
                        <a:pt x="7" y="597"/>
                      </a:lnTo>
                      <a:lnTo>
                        <a:pt x="7" y="520"/>
                      </a:lnTo>
                      <a:lnTo>
                        <a:pt x="19" y="470"/>
                      </a:lnTo>
                      <a:lnTo>
                        <a:pt x="26" y="406"/>
                      </a:lnTo>
                      <a:lnTo>
                        <a:pt x="32" y="336"/>
                      </a:lnTo>
                      <a:lnTo>
                        <a:pt x="38" y="298"/>
                      </a:lnTo>
                      <a:lnTo>
                        <a:pt x="38" y="292"/>
                      </a:lnTo>
                      <a:lnTo>
                        <a:pt x="57" y="27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grpSp>
          <p:sp>
            <p:nvSpPr>
              <p:cNvPr id="24" name="Freeform 382"/>
              <p:cNvSpPr>
                <a:spLocks/>
              </p:cNvSpPr>
              <p:nvPr/>
            </p:nvSpPr>
            <p:spPr bwMode="auto">
              <a:xfrm>
                <a:off x="506018" y="1009391"/>
                <a:ext cx="759285" cy="2056630"/>
              </a:xfrm>
              <a:custGeom>
                <a:avLst/>
                <a:gdLst>
                  <a:gd name="T0" fmla="*/ 2147483647 w 133"/>
                  <a:gd name="T1" fmla="*/ 0 h 362"/>
                  <a:gd name="T2" fmla="*/ 2147483647 w 133"/>
                  <a:gd name="T3" fmla="*/ 2147483647 h 362"/>
                  <a:gd name="T4" fmla="*/ 2147483647 w 133"/>
                  <a:gd name="T5" fmla="*/ 2147483647 h 362"/>
                  <a:gd name="T6" fmla="*/ 2147483647 w 133"/>
                  <a:gd name="T7" fmla="*/ 2147483647 h 362"/>
                  <a:gd name="T8" fmla="*/ 2147483647 w 133"/>
                  <a:gd name="T9" fmla="*/ 2147483647 h 362"/>
                  <a:gd name="T10" fmla="*/ 2147483647 w 133"/>
                  <a:gd name="T11" fmla="*/ 2147483647 h 362"/>
                  <a:gd name="T12" fmla="*/ 2147483647 w 133"/>
                  <a:gd name="T13" fmla="*/ 2147483647 h 362"/>
                  <a:gd name="T14" fmla="*/ 2147483647 w 133"/>
                  <a:gd name="T15" fmla="*/ 2147483647 h 362"/>
                  <a:gd name="T16" fmla="*/ 2147483647 w 133"/>
                  <a:gd name="T17" fmla="*/ 2147483647 h 362"/>
                  <a:gd name="T18" fmla="*/ 2147483647 w 133"/>
                  <a:gd name="T19" fmla="*/ 2147483647 h 362"/>
                  <a:gd name="T20" fmla="*/ 0 w 133"/>
                  <a:gd name="T21" fmla="*/ 2147483647 h 362"/>
                  <a:gd name="T22" fmla="*/ 2147483647 w 133"/>
                  <a:gd name="T23" fmla="*/ 2147483647 h 362"/>
                  <a:gd name="T24" fmla="*/ 2147483647 w 133"/>
                  <a:gd name="T25" fmla="*/ 2147483647 h 362"/>
                  <a:gd name="T26" fmla="*/ 2147483647 w 133"/>
                  <a:gd name="T27" fmla="*/ 2147483647 h 362"/>
                  <a:gd name="T28" fmla="*/ 2147483647 w 133"/>
                  <a:gd name="T29" fmla="*/ 2147483647 h 362"/>
                  <a:gd name="T30" fmla="*/ 2147483647 w 133"/>
                  <a:gd name="T31" fmla="*/ 2147483647 h 362"/>
                  <a:gd name="T32" fmla="*/ 2147483647 w 133"/>
                  <a:gd name="T33" fmla="*/ 2147483647 h 362"/>
                  <a:gd name="T34" fmla="*/ 2147483647 w 133"/>
                  <a:gd name="T35" fmla="*/ 2147483647 h 362"/>
                  <a:gd name="T36" fmla="*/ 2147483647 w 133"/>
                  <a:gd name="T37" fmla="*/ 2147483647 h 362"/>
                  <a:gd name="T38" fmla="*/ 2147483647 w 133"/>
                  <a:gd name="T39" fmla="*/ 2147483647 h 362"/>
                  <a:gd name="T40" fmla="*/ 2147483647 w 133"/>
                  <a:gd name="T41" fmla="*/ 2147483647 h 362"/>
                  <a:gd name="T42" fmla="*/ 2147483647 w 133"/>
                  <a:gd name="T43" fmla="*/ 2147483647 h 362"/>
                  <a:gd name="T44" fmla="*/ 2147483647 w 133"/>
                  <a:gd name="T45" fmla="*/ 2147483647 h 362"/>
                  <a:gd name="T46" fmla="*/ 2147483647 w 133"/>
                  <a:gd name="T47" fmla="*/ 2147483647 h 362"/>
                  <a:gd name="T48" fmla="*/ 2147483647 w 133"/>
                  <a:gd name="T49" fmla="*/ 2147483647 h 362"/>
                  <a:gd name="T50" fmla="*/ 2147483647 w 133"/>
                  <a:gd name="T51" fmla="*/ 2147483647 h 362"/>
                  <a:gd name="T52" fmla="*/ 2147483647 w 133"/>
                  <a:gd name="T53" fmla="*/ 2147483647 h 362"/>
                  <a:gd name="T54" fmla="*/ 2147483647 w 133"/>
                  <a:gd name="T55" fmla="*/ 2147483647 h 362"/>
                  <a:gd name="T56" fmla="*/ 2147483647 w 133"/>
                  <a:gd name="T57" fmla="*/ 2147483647 h 362"/>
                  <a:gd name="T58" fmla="*/ 2147483647 w 133"/>
                  <a:gd name="T59" fmla="*/ 2147483647 h 362"/>
                  <a:gd name="T60" fmla="*/ 2147483647 w 133"/>
                  <a:gd name="T61" fmla="*/ 2147483647 h 362"/>
                  <a:gd name="T62" fmla="*/ 2147483647 w 133"/>
                  <a:gd name="T63" fmla="*/ 2147483647 h 362"/>
                  <a:gd name="T64" fmla="*/ 2147483647 w 133"/>
                  <a:gd name="T65" fmla="*/ 2147483647 h 362"/>
                  <a:gd name="T66" fmla="*/ 2147483647 w 133"/>
                  <a:gd name="T67" fmla="*/ 2147483647 h 362"/>
                  <a:gd name="T68" fmla="*/ 2147483647 w 133"/>
                  <a:gd name="T69" fmla="*/ 2147483647 h 362"/>
                  <a:gd name="T70" fmla="*/ 2147483647 w 133"/>
                  <a:gd name="T71" fmla="*/ 2147483647 h 362"/>
                  <a:gd name="T72" fmla="*/ 2147483647 w 133"/>
                  <a:gd name="T73" fmla="*/ 0 h 362"/>
                  <a:gd name="T74" fmla="*/ 2147483647 w 133"/>
                  <a:gd name="T75" fmla="*/ 0 h 36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33"/>
                  <a:gd name="T115" fmla="*/ 0 h 362"/>
                  <a:gd name="T116" fmla="*/ 133 w 133"/>
                  <a:gd name="T117" fmla="*/ 362 h 36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33" h="362">
                    <a:moveTo>
                      <a:pt x="127" y="0"/>
                    </a:moveTo>
                    <a:lnTo>
                      <a:pt x="133" y="12"/>
                    </a:lnTo>
                    <a:lnTo>
                      <a:pt x="102" y="165"/>
                    </a:lnTo>
                    <a:lnTo>
                      <a:pt x="83" y="279"/>
                    </a:lnTo>
                    <a:lnTo>
                      <a:pt x="83" y="330"/>
                    </a:lnTo>
                    <a:lnTo>
                      <a:pt x="89" y="355"/>
                    </a:lnTo>
                    <a:lnTo>
                      <a:pt x="57" y="362"/>
                    </a:lnTo>
                    <a:lnTo>
                      <a:pt x="25" y="362"/>
                    </a:lnTo>
                    <a:lnTo>
                      <a:pt x="0" y="355"/>
                    </a:lnTo>
                    <a:lnTo>
                      <a:pt x="6" y="304"/>
                    </a:lnTo>
                    <a:lnTo>
                      <a:pt x="13" y="298"/>
                    </a:lnTo>
                    <a:lnTo>
                      <a:pt x="38" y="317"/>
                    </a:lnTo>
                    <a:lnTo>
                      <a:pt x="76" y="292"/>
                    </a:lnTo>
                    <a:lnTo>
                      <a:pt x="76" y="228"/>
                    </a:lnTo>
                    <a:lnTo>
                      <a:pt x="83" y="165"/>
                    </a:lnTo>
                    <a:lnTo>
                      <a:pt x="76" y="108"/>
                    </a:lnTo>
                    <a:lnTo>
                      <a:pt x="76" y="63"/>
                    </a:lnTo>
                    <a:lnTo>
                      <a:pt x="83" y="44"/>
                    </a:lnTo>
                    <a:lnTo>
                      <a:pt x="57" y="44"/>
                    </a:lnTo>
                    <a:lnTo>
                      <a:pt x="45" y="57"/>
                    </a:lnTo>
                    <a:lnTo>
                      <a:pt x="57" y="69"/>
                    </a:lnTo>
                    <a:lnTo>
                      <a:pt x="45" y="146"/>
                    </a:lnTo>
                    <a:lnTo>
                      <a:pt x="25" y="216"/>
                    </a:lnTo>
                    <a:lnTo>
                      <a:pt x="32" y="165"/>
                    </a:lnTo>
                    <a:lnTo>
                      <a:pt x="32" y="101"/>
                    </a:lnTo>
                    <a:lnTo>
                      <a:pt x="38" y="63"/>
                    </a:lnTo>
                    <a:lnTo>
                      <a:pt x="38" y="31"/>
                    </a:lnTo>
                    <a:lnTo>
                      <a:pt x="45" y="25"/>
                    </a:lnTo>
                    <a:lnTo>
                      <a:pt x="64" y="38"/>
                    </a:lnTo>
                    <a:lnTo>
                      <a:pt x="76" y="38"/>
                    </a:lnTo>
                    <a:lnTo>
                      <a:pt x="102" y="19"/>
                    </a:lnTo>
                    <a:lnTo>
                      <a:pt x="121" y="6"/>
                    </a:lnTo>
                    <a:lnTo>
                      <a:pt x="127" y="0"/>
                    </a:lnTo>
                    <a:close/>
                  </a:path>
                </a:pathLst>
              </a:custGeom>
              <a:solidFill>
                <a:srgbClr val="FFFFFF"/>
              </a:solidFill>
              <a:ln w="9525">
                <a:noFill/>
                <a:round/>
                <a:headEnd/>
                <a:tailEnd/>
              </a:ln>
            </p:spPr>
            <p:txBody>
              <a:bodyPr/>
              <a:lstStyle/>
              <a:p>
                <a:pPr>
                  <a:defRPr/>
                </a:pPr>
                <a:endParaRPr lang="da-DK">
                  <a:cs typeface="+mn-cs"/>
                </a:endParaRPr>
              </a:p>
            </p:txBody>
          </p:sp>
          <p:sp>
            <p:nvSpPr>
              <p:cNvPr id="25" name="Freeform 383"/>
              <p:cNvSpPr>
                <a:spLocks/>
              </p:cNvSpPr>
              <p:nvPr/>
            </p:nvSpPr>
            <p:spPr bwMode="auto">
              <a:xfrm>
                <a:off x="2610053" y="1142410"/>
                <a:ext cx="466550" cy="1698508"/>
              </a:xfrm>
              <a:custGeom>
                <a:avLst/>
                <a:gdLst>
                  <a:gd name="T0" fmla="*/ 2147483647 w 83"/>
                  <a:gd name="T1" fmla="*/ 0 h 298"/>
                  <a:gd name="T2" fmla="*/ 2147483647 w 83"/>
                  <a:gd name="T3" fmla="*/ 2147483647 h 298"/>
                  <a:gd name="T4" fmla="*/ 2147483647 w 83"/>
                  <a:gd name="T5" fmla="*/ 2147483647 h 298"/>
                  <a:gd name="T6" fmla="*/ 2147483647 w 83"/>
                  <a:gd name="T7" fmla="*/ 2147483647 h 298"/>
                  <a:gd name="T8" fmla="*/ 2147483647 w 83"/>
                  <a:gd name="T9" fmla="*/ 2147483647 h 298"/>
                  <a:gd name="T10" fmla="*/ 2147483647 w 83"/>
                  <a:gd name="T11" fmla="*/ 2147483647 h 298"/>
                  <a:gd name="T12" fmla="*/ 2147483647 w 83"/>
                  <a:gd name="T13" fmla="*/ 2147483647 h 298"/>
                  <a:gd name="T14" fmla="*/ 2147483647 w 83"/>
                  <a:gd name="T15" fmla="*/ 2147483647 h 298"/>
                  <a:gd name="T16" fmla="*/ 2147483647 w 83"/>
                  <a:gd name="T17" fmla="*/ 2147483647 h 298"/>
                  <a:gd name="T18" fmla="*/ 2147483647 w 83"/>
                  <a:gd name="T19" fmla="*/ 2147483647 h 298"/>
                  <a:gd name="T20" fmla="*/ 2147483647 w 83"/>
                  <a:gd name="T21" fmla="*/ 2147483647 h 298"/>
                  <a:gd name="T22" fmla="*/ 2147483647 w 83"/>
                  <a:gd name="T23" fmla="*/ 2147483647 h 298"/>
                  <a:gd name="T24" fmla="*/ 2147483647 w 83"/>
                  <a:gd name="T25" fmla="*/ 2147483647 h 298"/>
                  <a:gd name="T26" fmla="*/ 2147483647 w 83"/>
                  <a:gd name="T27" fmla="*/ 2147483647 h 298"/>
                  <a:gd name="T28" fmla="*/ 2147483647 w 83"/>
                  <a:gd name="T29" fmla="*/ 2147483647 h 298"/>
                  <a:gd name="T30" fmla="*/ 2147483647 w 83"/>
                  <a:gd name="T31" fmla="*/ 2147483647 h 298"/>
                  <a:gd name="T32" fmla="*/ 0 w 83"/>
                  <a:gd name="T33" fmla="*/ 2147483647 h 298"/>
                  <a:gd name="T34" fmla="*/ 2147483647 w 83"/>
                  <a:gd name="T35" fmla="*/ 0 h 2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298"/>
                  <a:gd name="T56" fmla="*/ 83 w 83"/>
                  <a:gd name="T57" fmla="*/ 298 h 2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298">
                    <a:moveTo>
                      <a:pt x="13" y="0"/>
                    </a:moveTo>
                    <a:lnTo>
                      <a:pt x="32" y="6"/>
                    </a:lnTo>
                    <a:lnTo>
                      <a:pt x="45" y="25"/>
                    </a:lnTo>
                    <a:lnTo>
                      <a:pt x="39" y="44"/>
                    </a:lnTo>
                    <a:lnTo>
                      <a:pt x="64" y="95"/>
                    </a:lnTo>
                    <a:lnTo>
                      <a:pt x="64" y="114"/>
                    </a:lnTo>
                    <a:lnTo>
                      <a:pt x="70" y="146"/>
                    </a:lnTo>
                    <a:lnTo>
                      <a:pt x="83" y="241"/>
                    </a:lnTo>
                    <a:lnTo>
                      <a:pt x="83" y="267"/>
                    </a:lnTo>
                    <a:lnTo>
                      <a:pt x="58" y="298"/>
                    </a:lnTo>
                    <a:lnTo>
                      <a:pt x="20" y="273"/>
                    </a:lnTo>
                    <a:lnTo>
                      <a:pt x="7" y="133"/>
                    </a:lnTo>
                    <a:lnTo>
                      <a:pt x="7" y="70"/>
                    </a:lnTo>
                    <a:lnTo>
                      <a:pt x="20" y="38"/>
                    </a:lnTo>
                    <a:lnTo>
                      <a:pt x="0" y="19"/>
                    </a:lnTo>
                    <a:lnTo>
                      <a:pt x="13" y="0"/>
                    </a:lnTo>
                    <a:close/>
                  </a:path>
                </a:pathLst>
              </a:custGeom>
              <a:solidFill>
                <a:srgbClr val="FFFFFF"/>
              </a:solidFill>
              <a:ln w="9525">
                <a:noFill/>
                <a:round/>
                <a:headEnd/>
                <a:tailEnd/>
              </a:ln>
            </p:spPr>
            <p:txBody>
              <a:bodyPr/>
              <a:lstStyle/>
              <a:p>
                <a:pPr>
                  <a:defRPr/>
                </a:pPr>
                <a:endParaRPr lang="da-DK">
                  <a:cs typeface="+mn-cs"/>
                </a:endParaRPr>
              </a:p>
            </p:txBody>
          </p:sp>
          <p:sp>
            <p:nvSpPr>
              <p:cNvPr id="26" name="Freeform 384"/>
              <p:cNvSpPr>
                <a:spLocks/>
              </p:cNvSpPr>
              <p:nvPr/>
            </p:nvSpPr>
            <p:spPr bwMode="auto">
              <a:xfrm>
                <a:off x="3689514" y="1040091"/>
                <a:ext cx="475695" cy="644611"/>
              </a:xfrm>
              <a:custGeom>
                <a:avLst/>
                <a:gdLst>
                  <a:gd name="T0" fmla="*/ 2147483647 w 83"/>
                  <a:gd name="T1" fmla="*/ 2147483647 h 114"/>
                  <a:gd name="T2" fmla="*/ 2147483647 w 83"/>
                  <a:gd name="T3" fmla="*/ 2147483647 h 114"/>
                  <a:gd name="T4" fmla="*/ 2147483647 w 83"/>
                  <a:gd name="T5" fmla="*/ 2147483647 h 114"/>
                  <a:gd name="T6" fmla="*/ 0 w 83"/>
                  <a:gd name="T7" fmla="*/ 2147483647 h 114"/>
                  <a:gd name="T8" fmla="*/ 2147483647 w 83"/>
                  <a:gd name="T9" fmla="*/ 2147483647 h 114"/>
                  <a:gd name="T10" fmla="*/ 2147483647 w 83"/>
                  <a:gd name="T11" fmla="*/ 2147483647 h 114"/>
                  <a:gd name="T12" fmla="*/ 2147483647 w 83"/>
                  <a:gd name="T13" fmla="*/ 2147483647 h 114"/>
                  <a:gd name="T14" fmla="*/ 2147483647 w 83"/>
                  <a:gd name="T15" fmla="*/ 2147483647 h 114"/>
                  <a:gd name="T16" fmla="*/ 2147483647 w 83"/>
                  <a:gd name="T17" fmla="*/ 2147483647 h 114"/>
                  <a:gd name="T18" fmla="*/ 2147483647 w 83"/>
                  <a:gd name="T19" fmla="*/ 0 h 114"/>
                  <a:gd name="T20" fmla="*/ 2147483647 w 83"/>
                  <a:gd name="T21" fmla="*/ 2147483647 h 114"/>
                  <a:gd name="T22" fmla="*/ 2147483647 w 83"/>
                  <a:gd name="T23" fmla="*/ 2147483647 h 114"/>
                  <a:gd name="T24" fmla="*/ 2147483647 w 83"/>
                  <a:gd name="T25" fmla="*/ 2147483647 h 114"/>
                  <a:gd name="T26" fmla="*/ 2147483647 w 83"/>
                  <a:gd name="T27" fmla="*/ 2147483647 h 1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
                  <a:gd name="T43" fmla="*/ 0 h 114"/>
                  <a:gd name="T44" fmla="*/ 83 w 83"/>
                  <a:gd name="T45" fmla="*/ 114 h 1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 h="114">
                    <a:moveTo>
                      <a:pt x="25" y="114"/>
                    </a:moveTo>
                    <a:lnTo>
                      <a:pt x="19" y="114"/>
                    </a:lnTo>
                    <a:lnTo>
                      <a:pt x="13" y="76"/>
                    </a:lnTo>
                    <a:lnTo>
                      <a:pt x="0" y="57"/>
                    </a:lnTo>
                    <a:lnTo>
                      <a:pt x="6" y="32"/>
                    </a:lnTo>
                    <a:lnTo>
                      <a:pt x="13" y="13"/>
                    </a:lnTo>
                    <a:lnTo>
                      <a:pt x="25" y="32"/>
                    </a:lnTo>
                    <a:lnTo>
                      <a:pt x="44" y="32"/>
                    </a:lnTo>
                    <a:lnTo>
                      <a:pt x="70" y="19"/>
                    </a:lnTo>
                    <a:lnTo>
                      <a:pt x="83" y="0"/>
                    </a:lnTo>
                    <a:lnTo>
                      <a:pt x="83" y="32"/>
                    </a:lnTo>
                    <a:lnTo>
                      <a:pt x="57" y="57"/>
                    </a:lnTo>
                    <a:lnTo>
                      <a:pt x="44" y="76"/>
                    </a:lnTo>
                    <a:lnTo>
                      <a:pt x="25" y="114"/>
                    </a:lnTo>
                    <a:close/>
                  </a:path>
                </a:pathLst>
              </a:custGeom>
              <a:solidFill>
                <a:srgbClr val="FFFFFF"/>
              </a:solidFill>
              <a:ln w="9525">
                <a:noFill/>
                <a:round/>
                <a:headEnd/>
                <a:tailEnd/>
              </a:ln>
            </p:spPr>
            <p:txBody>
              <a:bodyPr/>
              <a:lstStyle/>
              <a:p>
                <a:pPr>
                  <a:defRPr/>
                </a:pPr>
                <a:endParaRPr lang="da-DK">
                  <a:cs typeface="+mn-cs"/>
                </a:endParaRPr>
              </a:p>
            </p:txBody>
          </p:sp>
        </p:grpSp>
        <p:cxnSp>
          <p:nvCxnSpPr>
            <p:cNvPr id="11" name="Straight Connector 11"/>
            <p:cNvCxnSpPr>
              <a:cxnSpLocks noChangeShapeType="1"/>
            </p:cNvCxnSpPr>
            <p:nvPr/>
          </p:nvCxnSpPr>
          <p:spPr bwMode="auto">
            <a:xfrm rot="5400000">
              <a:off x="3580606" y="3080550"/>
              <a:ext cx="225425" cy="1204912"/>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2" name="Straight Connector 12"/>
            <p:cNvCxnSpPr>
              <a:cxnSpLocks noChangeShapeType="1"/>
            </p:cNvCxnSpPr>
            <p:nvPr/>
          </p:nvCxnSpPr>
          <p:spPr bwMode="auto">
            <a:xfrm rot="16200000" flipV="1">
              <a:off x="4819650" y="3046418"/>
              <a:ext cx="225425" cy="1273175"/>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3" name="Straight Connector 13"/>
            <p:cNvCxnSpPr>
              <a:cxnSpLocks noChangeShapeType="1"/>
              <a:endCxn id="139" idx="0"/>
            </p:cNvCxnSpPr>
            <p:nvPr/>
          </p:nvCxnSpPr>
          <p:spPr bwMode="auto">
            <a:xfrm rot="5400000">
              <a:off x="2456657" y="4266408"/>
              <a:ext cx="222250" cy="1262063"/>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4" name="Straight Connector 14"/>
            <p:cNvCxnSpPr>
              <a:cxnSpLocks noChangeShapeType="1"/>
              <a:endCxn id="140" idx="0"/>
            </p:cNvCxnSpPr>
            <p:nvPr/>
          </p:nvCxnSpPr>
          <p:spPr bwMode="auto">
            <a:xfrm rot="16200000" flipH="1">
              <a:off x="3694907" y="4290221"/>
              <a:ext cx="222250" cy="1214437"/>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5" name="Straight Connector 15"/>
            <p:cNvCxnSpPr>
              <a:cxnSpLocks noChangeShapeType="1"/>
              <a:endCxn id="140" idx="0"/>
            </p:cNvCxnSpPr>
            <p:nvPr/>
          </p:nvCxnSpPr>
          <p:spPr bwMode="auto">
            <a:xfrm rot="5400000">
              <a:off x="4933950" y="4265615"/>
              <a:ext cx="222250" cy="1263650"/>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6" name="Straight Connector 16"/>
            <p:cNvCxnSpPr>
              <a:cxnSpLocks noChangeShapeType="1"/>
              <a:endCxn id="141" idx="0"/>
            </p:cNvCxnSpPr>
            <p:nvPr/>
          </p:nvCxnSpPr>
          <p:spPr bwMode="auto">
            <a:xfrm rot="16200000" flipH="1">
              <a:off x="6172994" y="4290221"/>
              <a:ext cx="222250" cy="1214438"/>
            </a:xfrm>
            <a:prstGeom prst="line">
              <a:avLst/>
            </a:prstGeom>
            <a:noFill/>
            <a:ln w="19050">
              <a:solidFill>
                <a:srgbClr val="595959"/>
              </a:solidFill>
              <a:round/>
              <a:headEnd/>
              <a:tailEnd/>
            </a:ln>
            <a:effectLst>
              <a:outerShdw dist="20000" dir="5400000" rotWithShape="0">
                <a:srgbClr val="808080">
                  <a:alpha val="37999"/>
                </a:srgbClr>
              </a:outerShdw>
            </a:effectLst>
          </p:spPr>
        </p:cxnSp>
        <p:sp>
          <p:nvSpPr>
            <p:cNvPr id="17" name="Text Box 17"/>
            <p:cNvSpPr txBox="1">
              <a:spLocks noChangeArrowheads="1"/>
            </p:cNvSpPr>
            <p:nvPr/>
          </p:nvSpPr>
          <p:spPr bwMode="auto">
            <a:xfrm>
              <a:off x="3457575" y="3062294"/>
              <a:ext cx="1662113" cy="254000"/>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sp>
          <p:nvSpPr>
            <p:cNvPr id="18" name="Text Box 17"/>
            <p:cNvSpPr txBox="1">
              <a:spLocks noChangeArrowheads="1"/>
            </p:cNvSpPr>
            <p:nvPr/>
          </p:nvSpPr>
          <p:spPr bwMode="auto">
            <a:xfrm>
              <a:off x="4837113" y="4275141"/>
              <a:ext cx="1663700" cy="254000"/>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sp>
          <p:nvSpPr>
            <p:cNvPr id="19" name="Text Box 17"/>
            <p:cNvSpPr txBox="1">
              <a:spLocks noChangeArrowheads="1"/>
            </p:cNvSpPr>
            <p:nvPr/>
          </p:nvSpPr>
          <p:spPr bwMode="auto">
            <a:xfrm>
              <a:off x="2359025" y="4275141"/>
              <a:ext cx="1663700" cy="254000"/>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sp>
          <p:nvSpPr>
            <p:cNvPr id="20" name="Text Box 17"/>
            <p:cNvSpPr txBox="1">
              <a:spLocks noChangeArrowheads="1"/>
            </p:cNvSpPr>
            <p:nvPr/>
          </p:nvSpPr>
          <p:spPr bwMode="auto">
            <a:xfrm>
              <a:off x="1196975" y="5454651"/>
              <a:ext cx="1662113" cy="252413"/>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sp>
          <p:nvSpPr>
            <p:cNvPr id="21" name="Text Box 17"/>
            <p:cNvSpPr txBox="1">
              <a:spLocks noChangeArrowheads="1"/>
            </p:cNvSpPr>
            <p:nvPr/>
          </p:nvSpPr>
          <p:spPr bwMode="auto">
            <a:xfrm>
              <a:off x="3683000" y="5446714"/>
              <a:ext cx="1663700" cy="252412"/>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sp>
          <p:nvSpPr>
            <p:cNvPr id="22" name="Text Box 17"/>
            <p:cNvSpPr txBox="1">
              <a:spLocks noChangeArrowheads="1"/>
            </p:cNvSpPr>
            <p:nvPr/>
          </p:nvSpPr>
          <p:spPr bwMode="auto">
            <a:xfrm>
              <a:off x="6161088" y="5446714"/>
              <a:ext cx="1663700" cy="252412"/>
            </a:xfrm>
            <a:prstGeom prst="rect">
              <a:avLst/>
            </a:prstGeom>
            <a:noFill/>
            <a:ln w="9525">
              <a:noFill/>
              <a:miter lim="800000"/>
              <a:headEnd/>
              <a:tailEnd/>
            </a:ln>
          </p:spPr>
          <p:txBody>
            <a:bodyPr/>
            <a:lstStyle/>
            <a:p>
              <a:pPr defTabSz="801688">
                <a:spcBef>
                  <a:spcPct val="20000"/>
                </a:spcBef>
                <a:defRPr/>
              </a:pPr>
              <a:r>
                <a:rPr lang="en-US" sz="1400" dirty="0">
                  <a:solidFill>
                    <a:srgbClr val="171717"/>
                  </a:solidFill>
                  <a:latin typeface="Palatino Linotype" pitchFamily="18" charset="0"/>
                </a:rPr>
                <a:t>This is an example text. </a:t>
              </a: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146" name="Slide Number Placeholder 2"/>
          <p:cNvSpPr>
            <a:spLocks noGrp="1"/>
          </p:cNvSpPr>
          <p:nvPr>
            <p:ph type="sldNum" sz="quarter" idx="10"/>
          </p:nvPr>
        </p:nvSpPr>
        <p:spPr/>
        <p:txBody>
          <a:bodyPr/>
          <a:lstStyle>
            <a:lvl1pPr>
              <a:defRPr/>
            </a:lvl1pPr>
          </a:lstStyle>
          <a:p>
            <a:pPr>
              <a:defRPr/>
            </a:pPr>
            <a:fld id="{D0F0BF99-A7E1-4CB7-9328-821DAE4CD42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grpSp>
        <p:nvGrpSpPr>
          <p:cNvPr id="3" name="Group 48"/>
          <p:cNvGrpSpPr>
            <a:grpSpLocks/>
          </p:cNvGrpSpPr>
          <p:nvPr userDrawn="1"/>
        </p:nvGrpSpPr>
        <p:grpSpPr bwMode="auto">
          <a:xfrm>
            <a:off x="1219200" y="1752600"/>
            <a:ext cx="7240588" cy="4643438"/>
            <a:chOff x="1135063" y="1719229"/>
            <a:chExt cx="7164757" cy="4491071"/>
          </a:xfrm>
        </p:grpSpPr>
        <p:sp>
          <p:nvSpPr>
            <p:cNvPr id="4" name="Rectangle 3"/>
            <p:cNvSpPr>
              <a:spLocks noChangeArrowheads="1"/>
            </p:cNvSpPr>
            <p:nvPr userDrawn="1"/>
          </p:nvSpPr>
          <p:spPr bwMode="auto">
            <a:xfrm>
              <a:off x="1135063" y="1725371"/>
              <a:ext cx="1135742" cy="4128715"/>
            </a:xfrm>
            <a:prstGeom prst="rect">
              <a:avLst/>
            </a:prstGeom>
            <a:solidFill>
              <a:srgbClr val="8989D7"/>
            </a:solidFill>
            <a:ln w="12700">
              <a:solidFill>
                <a:srgbClr val="000000"/>
              </a:solidFill>
              <a:miter lim="800000"/>
              <a:headEnd/>
              <a:tailEnd/>
            </a:ln>
            <a:effectLst/>
          </p:spPr>
          <p:txBody>
            <a:bodyPr lIns="136525" tIns="639763" rIns="136525" bIns="639763"/>
            <a:lstStyle/>
            <a:p>
              <a:pPr>
                <a:spcBef>
                  <a:spcPct val="125000"/>
                </a:spcBef>
                <a:defRPr/>
              </a:pPr>
              <a:r>
                <a:rPr lang="en-US" sz="1400" dirty="0">
                  <a:solidFill>
                    <a:srgbClr val="000000"/>
                  </a:solidFill>
                  <a:latin typeface="Trebuchet MS" pitchFamily="34" charset="0"/>
                  <a:cs typeface="+mn-cs"/>
                </a:rPr>
                <a:t>Line 1</a:t>
              </a:r>
            </a:p>
            <a:p>
              <a:pPr>
                <a:spcBef>
                  <a:spcPct val="125000"/>
                </a:spcBef>
                <a:defRPr/>
              </a:pPr>
              <a:r>
                <a:rPr lang="en-US" sz="1400" dirty="0">
                  <a:solidFill>
                    <a:srgbClr val="000000"/>
                  </a:solidFill>
                  <a:latin typeface="Trebuchet MS" pitchFamily="34" charset="0"/>
                  <a:cs typeface="+mn-cs"/>
                </a:rPr>
                <a:t>Line 2</a:t>
              </a:r>
            </a:p>
            <a:p>
              <a:pPr>
                <a:spcBef>
                  <a:spcPct val="125000"/>
                </a:spcBef>
                <a:defRPr/>
              </a:pPr>
              <a:r>
                <a:rPr lang="en-US" sz="1400" dirty="0">
                  <a:solidFill>
                    <a:srgbClr val="000000"/>
                  </a:solidFill>
                  <a:latin typeface="Trebuchet MS" pitchFamily="34" charset="0"/>
                  <a:cs typeface="+mn-cs"/>
                </a:rPr>
                <a:t>Line 3</a:t>
              </a:r>
            </a:p>
            <a:p>
              <a:pPr>
                <a:spcBef>
                  <a:spcPct val="125000"/>
                </a:spcBef>
                <a:defRPr/>
              </a:pPr>
              <a:r>
                <a:rPr lang="en-US" sz="1400" dirty="0">
                  <a:solidFill>
                    <a:srgbClr val="000000"/>
                  </a:solidFill>
                  <a:latin typeface="Trebuchet MS" pitchFamily="34" charset="0"/>
                  <a:cs typeface="+mn-cs"/>
                </a:rPr>
                <a:t>Line 4</a:t>
              </a:r>
            </a:p>
            <a:p>
              <a:pPr>
                <a:spcBef>
                  <a:spcPct val="125000"/>
                </a:spcBef>
                <a:defRPr/>
              </a:pPr>
              <a:r>
                <a:rPr lang="en-US" sz="1400" dirty="0">
                  <a:solidFill>
                    <a:srgbClr val="000000"/>
                  </a:solidFill>
                  <a:latin typeface="Trebuchet MS" pitchFamily="34" charset="0"/>
                  <a:cs typeface="+mn-cs"/>
                </a:rPr>
                <a:t>Line 5</a:t>
              </a:r>
            </a:p>
            <a:p>
              <a:pPr>
                <a:spcBef>
                  <a:spcPct val="125000"/>
                </a:spcBef>
                <a:defRPr/>
              </a:pPr>
              <a:r>
                <a:rPr lang="en-US" sz="1400" dirty="0">
                  <a:solidFill>
                    <a:srgbClr val="000000"/>
                  </a:solidFill>
                  <a:latin typeface="Trebuchet MS" pitchFamily="34" charset="0"/>
                  <a:cs typeface="+mn-cs"/>
                </a:rPr>
                <a:t>Line 6</a:t>
              </a:r>
            </a:p>
            <a:p>
              <a:pPr>
                <a:spcBef>
                  <a:spcPct val="125000"/>
                </a:spcBef>
                <a:defRPr/>
              </a:pPr>
              <a:r>
                <a:rPr lang="en-US" sz="1400" dirty="0">
                  <a:solidFill>
                    <a:srgbClr val="000000"/>
                  </a:solidFill>
                  <a:latin typeface="Trebuchet MS" pitchFamily="34" charset="0"/>
                  <a:cs typeface="+mn-cs"/>
                </a:rPr>
                <a:t>Line 7</a:t>
              </a:r>
            </a:p>
            <a:p>
              <a:pPr>
                <a:spcBef>
                  <a:spcPct val="125000"/>
                </a:spcBef>
                <a:defRPr/>
              </a:pPr>
              <a:r>
                <a:rPr lang="en-US" sz="1400" dirty="0">
                  <a:solidFill>
                    <a:srgbClr val="000000"/>
                  </a:solidFill>
                  <a:latin typeface="Trebuchet MS" pitchFamily="34" charset="0"/>
                  <a:cs typeface="+mn-cs"/>
                </a:rPr>
                <a:t>Line 8</a:t>
              </a:r>
            </a:p>
          </p:txBody>
        </p:sp>
        <p:sp>
          <p:nvSpPr>
            <p:cNvPr id="5" name="Rectangle 4"/>
            <p:cNvSpPr>
              <a:spLocks noChangeArrowheads="1"/>
            </p:cNvSpPr>
            <p:nvPr userDrawn="1"/>
          </p:nvSpPr>
          <p:spPr bwMode="auto">
            <a:xfrm>
              <a:off x="2283372" y="1725371"/>
              <a:ext cx="6016448" cy="4128715"/>
            </a:xfrm>
            <a:prstGeom prst="rect">
              <a:avLst/>
            </a:prstGeom>
            <a:solidFill>
              <a:srgbClr val="FFFFFF"/>
            </a:solidFill>
            <a:ln w="12700">
              <a:solidFill>
                <a:srgbClr val="000000"/>
              </a:solidFill>
              <a:miter lim="800000"/>
              <a:headEnd/>
              <a:tailEnd/>
            </a:ln>
            <a:effectLst/>
          </p:spPr>
          <p:txBody>
            <a:bodyPr wrap="none" anchor="ctr"/>
            <a:lstStyle/>
            <a:p>
              <a:pPr>
                <a:defRPr/>
              </a:pPr>
              <a:endParaRPr lang="en-US" dirty="0">
                <a:cs typeface="+mn-cs"/>
              </a:endParaRPr>
            </a:p>
          </p:txBody>
        </p:sp>
        <p:sp>
          <p:nvSpPr>
            <p:cNvPr id="6" name="Rectangle 5"/>
            <p:cNvSpPr>
              <a:spLocks noChangeArrowheads="1"/>
            </p:cNvSpPr>
            <p:nvPr userDrawn="1"/>
          </p:nvSpPr>
          <p:spPr bwMode="auto">
            <a:xfrm>
              <a:off x="2283372"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JAN</a:t>
              </a:r>
            </a:p>
          </p:txBody>
        </p:sp>
        <p:sp>
          <p:nvSpPr>
            <p:cNvPr id="7" name="Rectangle 6"/>
            <p:cNvSpPr>
              <a:spLocks noChangeArrowheads="1"/>
            </p:cNvSpPr>
            <p:nvPr userDrawn="1"/>
          </p:nvSpPr>
          <p:spPr bwMode="auto">
            <a:xfrm>
              <a:off x="2786052"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FEB</a:t>
              </a:r>
            </a:p>
          </p:txBody>
        </p:sp>
        <p:sp>
          <p:nvSpPr>
            <p:cNvPr id="8" name="Rectangle 7"/>
            <p:cNvSpPr>
              <a:spLocks noChangeArrowheads="1"/>
            </p:cNvSpPr>
            <p:nvPr userDrawn="1"/>
          </p:nvSpPr>
          <p:spPr bwMode="auto">
            <a:xfrm>
              <a:off x="3288732"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MAR</a:t>
              </a:r>
            </a:p>
          </p:txBody>
        </p:sp>
        <p:sp>
          <p:nvSpPr>
            <p:cNvPr id="9" name="Rectangle 8"/>
            <p:cNvSpPr>
              <a:spLocks noChangeArrowheads="1"/>
            </p:cNvSpPr>
            <p:nvPr userDrawn="1"/>
          </p:nvSpPr>
          <p:spPr bwMode="auto">
            <a:xfrm>
              <a:off x="3789840" y="1725371"/>
              <a:ext cx="491684"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APR</a:t>
              </a:r>
            </a:p>
          </p:txBody>
        </p:sp>
        <p:sp>
          <p:nvSpPr>
            <p:cNvPr id="10" name="Rectangle 9"/>
            <p:cNvSpPr>
              <a:spLocks noChangeArrowheads="1"/>
            </p:cNvSpPr>
            <p:nvPr userDrawn="1"/>
          </p:nvSpPr>
          <p:spPr bwMode="auto">
            <a:xfrm>
              <a:off x="4292520"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MAY</a:t>
              </a:r>
            </a:p>
          </p:txBody>
        </p:sp>
        <p:sp>
          <p:nvSpPr>
            <p:cNvPr id="11" name="Rectangle 10"/>
            <p:cNvSpPr>
              <a:spLocks noChangeArrowheads="1"/>
            </p:cNvSpPr>
            <p:nvPr userDrawn="1"/>
          </p:nvSpPr>
          <p:spPr bwMode="auto">
            <a:xfrm>
              <a:off x="4795200"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JUN</a:t>
              </a:r>
            </a:p>
          </p:txBody>
        </p:sp>
        <p:sp>
          <p:nvSpPr>
            <p:cNvPr id="12" name="Rectangle 11"/>
            <p:cNvSpPr>
              <a:spLocks noChangeArrowheads="1"/>
            </p:cNvSpPr>
            <p:nvPr userDrawn="1"/>
          </p:nvSpPr>
          <p:spPr bwMode="auto">
            <a:xfrm>
              <a:off x="5297879"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JUL</a:t>
              </a:r>
            </a:p>
          </p:txBody>
        </p:sp>
        <p:sp>
          <p:nvSpPr>
            <p:cNvPr id="13" name="Rectangle 12"/>
            <p:cNvSpPr>
              <a:spLocks noChangeArrowheads="1"/>
            </p:cNvSpPr>
            <p:nvPr userDrawn="1"/>
          </p:nvSpPr>
          <p:spPr bwMode="auto">
            <a:xfrm>
              <a:off x="5800559"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AUG</a:t>
              </a:r>
            </a:p>
          </p:txBody>
        </p:sp>
        <p:sp>
          <p:nvSpPr>
            <p:cNvPr id="14" name="Rectangle 13"/>
            <p:cNvSpPr>
              <a:spLocks noChangeArrowheads="1"/>
            </p:cNvSpPr>
            <p:nvPr userDrawn="1"/>
          </p:nvSpPr>
          <p:spPr bwMode="auto">
            <a:xfrm>
              <a:off x="6301668" y="1725371"/>
              <a:ext cx="49168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SEP</a:t>
              </a:r>
            </a:p>
          </p:txBody>
        </p:sp>
        <p:sp>
          <p:nvSpPr>
            <p:cNvPr id="15" name="Rectangle 14"/>
            <p:cNvSpPr>
              <a:spLocks noChangeArrowheads="1"/>
            </p:cNvSpPr>
            <p:nvPr userDrawn="1"/>
          </p:nvSpPr>
          <p:spPr bwMode="auto">
            <a:xfrm>
              <a:off x="6804348"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OCT</a:t>
              </a:r>
            </a:p>
          </p:txBody>
        </p:sp>
        <p:sp>
          <p:nvSpPr>
            <p:cNvPr id="16" name="Rectangle 15"/>
            <p:cNvSpPr>
              <a:spLocks noChangeArrowheads="1"/>
            </p:cNvSpPr>
            <p:nvPr userDrawn="1"/>
          </p:nvSpPr>
          <p:spPr bwMode="auto">
            <a:xfrm>
              <a:off x="7307028"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NOV</a:t>
              </a:r>
            </a:p>
          </p:txBody>
        </p:sp>
        <p:sp>
          <p:nvSpPr>
            <p:cNvPr id="17" name="Rectangle 16"/>
            <p:cNvSpPr>
              <a:spLocks noChangeArrowheads="1"/>
            </p:cNvSpPr>
            <p:nvPr userDrawn="1"/>
          </p:nvSpPr>
          <p:spPr bwMode="auto">
            <a:xfrm>
              <a:off x="7809707" y="1725371"/>
              <a:ext cx="490113" cy="339326"/>
            </a:xfrm>
            <a:prstGeom prst="rect">
              <a:avLst/>
            </a:prstGeom>
            <a:noFill/>
            <a:ln w="12700">
              <a:noFill/>
              <a:miter lim="800000"/>
              <a:headEnd/>
              <a:tailEnd/>
            </a:ln>
            <a:effectLst/>
          </p:spPr>
          <p:txBody>
            <a:bodyPr wrap="none" lIns="92075" tIns="46038" rIns="92075" bIns="46038" anchor="ctr"/>
            <a:lstStyle/>
            <a:p>
              <a:pPr algn="ctr">
                <a:defRPr/>
              </a:pPr>
              <a:r>
                <a:rPr lang="en-US" sz="1200" b="1" dirty="0">
                  <a:solidFill>
                    <a:srgbClr val="6B92B5"/>
                  </a:solidFill>
                  <a:latin typeface="Trebuchet MS" pitchFamily="34" charset="0"/>
                  <a:cs typeface="+mn-cs"/>
                </a:rPr>
                <a:t>DEC</a:t>
              </a:r>
            </a:p>
          </p:txBody>
        </p:sp>
        <p:sp>
          <p:nvSpPr>
            <p:cNvPr id="18" name="Line 18"/>
            <p:cNvSpPr>
              <a:spLocks noChangeShapeType="1"/>
            </p:cNvSpPr>
            <p:nvPr userDrawn="1"/>
          </p:nvSpPr>
          <p:spPr bwMode="auto">
            <a:xfrm>
              <a:off x="2779769"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19" name="Line 19"/>
            <p:cNvSpPr>
              <a:spLocks noChangeShapeType="1"/>
            </p:cNvSpPr>
            <p:nvPr userDrawn="1"/>
          </p:nvSpPr>
          <p:spPr bwMode="auto">
            <a:xfrm>
              <a:off x="3282448"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0" name="Line 20"/>
            <p:cNvSpPr>
              <a:spLocks noChangeShapeType="1"/>
            </p:cNvSpPr>
            <p:nvPr userDrawn="1"/>
          </p:nvSpPr>
          <p:spPr bwMode="auto">
            <a:xfrm>
              <a:off x="3785128"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1" name="Line 21"/>
            <p:cNvSpPr>
              <a:spLocks noChangeShapeType="1"/>
            </p:cNvSpPr>
            <p:nvPr userDrawn="1"/>
          </p:nvSpPr>
          <p:spPr bwMode="auto">
            <a:xfrm>
              <a:off x="4286236"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2" name="Line 22"/>
            <p:cNvSpPr>
              <a:spLocks noChangeShapeType="1"/>
            </p:cNvSpPr>
            <p:nvPr userDrawn="1"/>
          </p:nvSpPr>
          <p:spPr bwMode="auto">
            <a:xfrm>
              <a:off x="4788916"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3" name="Line 23"/>
            <p:cNvSpPr>
              <a:spLocks noChangeShapeType="1"/>
            </p:cNvSpPr>
            <p:nvPr userDrawn="1"/>
          </p:nvSpPr>
          <p:spPr bwMode="auto">
            <a:xfrm>
              <a:off x="5291596"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4" name="Line 24"/>
            <p:cNvSpPr>
              <a:spLocks noChangeShapeType="1"/>
            </p:cNvSpPr>
            <p:nvPr userDrawn="1"/>
          </p:nvSpPr>
          <p:spPr bwMode="auto">
            <a:xfrm>
              <a:off x="5794275"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5" name="Line 25"/>
            <p:cNvSpPr>
              <a:spLocks noChangeShapeType="1"/>
            </p:cNvSpPr>
            <p:nvPr userDrawn="1"/>
          </p:nvSpPr>
          <p:spPr bwMode="auto">
            <a:xfrm>
              <a:off x="6296955"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6" name="Line 26"/>
            <p:cNvSpPr>
              <a:spLocks noChangeShapeType="1"/>
            </p:cNvSpPr>
            <p:nvPr userDrawn="1"/>
          </p:nvSpPr>
          <p:spPr bwMode="auto">
            <a:xfrm>
              <a:off x="6798064"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7" name="Line 27"/>
            <p:cNvSpPr>
              <a:spLocks noChangeShapeType="1"/>
            </p:cNvSpPr>
            <p:nvPr userDrawn="1"/>
          </p:nvSpPr>
          <p:spPr bwMode="auto">
            <a:xfrm>
              <a:off x="7300744"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8" name="Line 28"/>
            <p:cNvSpPr>
              <a:spLocks noChangeShapeType="1"/>
            </p:cNvSpPr>
            <p:nvPr userDrawn="1"/>
          </p:nvSpPr>
          <p:spPr bwMode="auto">
            <a:xfrm>
              <a:off x="7803424" y="1719229"/>
              <a:ext cx="0" cy="4139462"/>
            </a:xfrm>
            <a:prstGeom prst="line">
              <a:avLst/>
            </a:prstGeom>
            <a:noFill/>
            <a:ln w="6350">
              <a:solidFill>
                <a:srgbClr val="C0C0C0"/>
              </a:solidFill>
              <a:round/>
              <a:headEnd type="none" w="sm" len="sm"/>
              <a:tailEnd type="none" w="sm" len="sm"/>
            </a:ln>
            <a:effectLst/>
          </p:spPr>
          <p:txBody>
            <a:bodyPr/>
            <a:lstStyle/>
            <a:p>
              <a:pPr>
                <a:defRPr/>
              </a:pPr>
              <a:endParaRPr lang="en-US" dirty="0">
                <a:cs typeface="+mn-cs"/>
              </a:endParaRPr>
            </a:p>
          </p:txBody>
        </p:sp>
        <p:sp>
          <p:nvSpPr>
            <p:cNvPr id="29" name="Rectangle 55"/>
            <p:cNvSpPr>
              <a:spLocks noChangeArrowheads="1"/>
            </p:cNvSpPr>
            <p:nvPr userDrawn="1"/>
          </p:nvSpPr>
          <p:spPr bwMode="auto">
            <a:xfrm>
              <a:off x="7457832" y="5929320"/>
              <a:ext cx="832563" cy="280980"/>
            </a:xfrm>
            <a:prstGeom prst="rect">
              <a:avLst/>
            </a:prstGeom>
            <a:noFill/>
            <a:ln w="12700">
              <a:noFill/>
              <a:miter lim="800000"/>
              <a:headEnd type="none" w="sm" len="sm"/>
              <a:tailEnd type="none" w="sm" len="sm"/>
            </a:ln>
            <a:effectLst/>
          </p:spPr>
          <p:txBody>
            <a:bodyPr wrap="none">
              <a:spAutoFit/>
            </a:bodyPr>
            <a:lstStyle/>
            <a:p>
              <a:pPr>
                <a:defRPr/>
              </a:pPr>
              <a:r>
                <a:rPr lang="en-US" sz="1400" dirty="0">
                  <a:solidFill>
                    <a:srgbClr val="000000"/>
                  </a:solidFill>
                  <a:latin typeface="Trebuchet MS" pitchFamily="34" charset="0"/>
                  <a:cs typeface="+mn-cs"/>
                </a:rPr>
                <a:t>On time!</a:t>
              </a:r>
            </a:p>
          </p:txBody>
        </p:sp>
        <p:sp>
          <p:nvSpPr>
            <p:cNvPr id="30" name="Oval 56"/>
            <p:cNvSpPr>
              <a:spLocks noChangeArrowheads="1"/>
            </p:cNvSpPr>
            <p:nvPr userDrawn="1"/>
          </p:nvSpPr>
          <p:spPr bwMode="auto">
            <a:xfrm>
              <a:off x="2453027" y="2342605"/>
              <a:ext cx="142949" cy="139723"/>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31" name="Oval 60"/>
            <p:cNvSpPr>
              <a:spLocks noChangeArrowheads="1"/>
            </p:cNvSpPr>
            <p:nvPr userDrawn="1"/>
          </p:nvSpPr>
          <p:spPr bwMode="auto">
            <a:xfrm>
              <a:off x="3466240" y="2342605"/>
              <a:ext cx="142950" cy="139723"/>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cxnSp>
          <p:nvCxnSpPr>
            <p:cNvPr id="32" name="AutoShape 61"/>
            <p:cNvCxnSpPr>
              <a:cxnSpLocks noChangeShapeType="1"/>
            </p:cNvCxnSpPr>
            <p:nvPr userDrawn="1"/>
          </p:nvCxnSpPr>
          <p:spPr bwMode="auto">
            <a:xfrm>
              <a:off x="2595824" y="2412187"/>
              <a:ext cx="870177" cy="0"/>
            </a:xfrm>
            <a:prstGeom prst="straightConnector1">
              <a:avLst/>
            </a:prstGeom>
            <a:noFill/>
            <a:ln w="6350">
              <a:solidFill>
                <a:srgbClr val="6B92B5"/>
              </a:solidFill>
              <a:round/>
              <a:headEnd type="none" w="sm" len="sm"/>
              <a:tailEnd type="none" w="sm" len="sm"/>
            </a:ln>
          </p:spPr>
        </p:cxnSp>
        <p:sp>
          <p:nvSpPr>
            <p:cNvPr id="33" name="Oval 63"/>
            <p:cNvSpPr>
              <a:spLocks noChangeArrowheads="1"/>
            </p:cNvSpPr>
            <p:nvPr userDrawn="1"/>
          </p:nvSpPr>
          <p:spPr bwMode="auto">
            <a:xfrm>
              <a:off x="3466240" y="2780197"/>
              <a:ext cx="142950" cy="141258"/>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34" name="Oval 66"/>
            <p:cNvSpPr>
              <a:spLocks noChangeArrowheads="1"/>
            </p:cNvSpPr>
            <p:nvPr userDrawn="1"/>
          </p:nvSpPr>
          <p:spPr bwMode="auto">
            <a:xfrm>
              <a:off x="3466240" y="3210111"/>
              <a:ext cx="142950" cy="141258"/>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35" name="Oval 67"/>
            <p:cNvSpPr>
              <a:spLocks noChangeArrowheads="1"/>
            </p:cNvSpPr>
            <p:nvPr userDrawn="1"/>
          </p:nvSpPr>
          <p:spPr bwMode="auto">
            <a:xfrm>
              <a:off x="4372635" y="3210111"/>
              <a:ext cx="142949" cy="141258"/>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cxnSp>
          <p:nvCxnSpPr>
            <p:cNvPr id="36" name="AutoShape 68"/>
            <p:cNvCxnSpPr>
              <a:cxnSpLocks noChangeShapeType="1"/>
            </p:cNvCxnSpPr>
            <p:nvPr userDrawn="1"/>
          </p:nvCxnSpPr>
          <p:spPr bwMode="auto">
            <a:xfrm>
              <a:off x="3609535" y="3280578"/>
              <a:ext cx="762526" cy="0"/>
            </a:xfrm>
            <a:prstGeom prst="straightConnector1">
              <a:avLst/>
            </a:prstGeom>
            <a:noFill/>
            <a:ln w="6350">
              <a:solidFill>
                <a:srgbClr val="6B92B5"/>
              </a:solidFill>
              <a:round/>
              <a:headEnd type="none" w="sm" len="sm"/>
              <a:tailEnd type="none" w="sm" len="sm"/>
            </a:ln>
          </p:spPr>
        </p:cxnSp>
        <p:sp>
          <p:nvSpPr>
            <p:cNvPr id="37" name="Oval 69"/>
            <p:cNvSpPr>
              <a:spLocks noChangeArrowheads="1"/>
            </p:cNvSpPr>
            <p:nvPr userDrawn="1"/>
          </p:nvSpPr>
          <p:spPr bwMode="auto">
            <a:xfrm>
              <a:off x="4372635" y="3658451"/>
              <a:ext cx="142949" cy="139722"/>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38" name="Oval 70"/>
            <p:cNvSpPr>
              <a:spLocks noChangeArrowheads="1"/>
            </p:cNvSpPr>
            <p:nvPr userDrawn="1"/>
          </p:nvSpPr>
          <p:spPr bwMode="auto">
            <a:xfrm>
              <a:off x="4372635" y="4096042"/>
              <a:ext cx="142949" cy="141258"/>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39" name="Oval 71"/>
            <p:cNvSpPr>
              <a:spLocks noChangeArrowheads="1"/>
            </p:cNvSpPr>
            <p:nvPr userDrawn="1"/>
          </p:nvSpPr>
          <p:spPr bwMode="auto">
            <a:xfrm>
              <a:off x="5726728" y="4096042"/>
              <a:ext cx="142949" cy="141258"/>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cxnSp>
          <p:nvCxnSpPr>
            <p:cNvPr id="40" name="AutoShape 72"/>
            <p:cNvCxnSpPr>
              <a:cxnSpLocks noChangeShapeType="1"/>
            </p:cNvCxnSpPr>
            <p:nvPr userDrawn="1"/>
          </p:nvCxnSpPr>
          <p:spPr bwMode="auto">
            <a:xfrm>
              <a:off x="4515596" y="4166512"/>
              <a:ext cx="1211071" cy="0"/>
            </a:xfrm>
            <a:prstGeom prst="straightConnector1">
              <a:avLst/>
            </a:prstGeom>
            <a:noFill/>
            <a:ln w="6350">
              <a:solidFill>
                <a:srgbClr val="6B92B5"/>
              </a:solidFill>
              <a:round/>
              <a:headEnd type="none" w="sm" len="sm"/>
              <a:tailEnd type="none" w="sm" len="sm"/>
            </a:ln>
          </p:spPr>
        </p:cxnSp>
        <p:sp>
          <p:nvSpPr>
            <p:cNvPr id="41" name="Oval 73"/>
            <p:cNvSpPr>
              <a:spLocks noChangeArrowheads="1"/>
            </p:cNvSpPr>
            <p:nvPr userDrawn="1"/>
          </p:nvSpPr>
          <p:spPr bwMode="auto">
            <a:xfrm>
              <a:off x="5951363" y="4544381"/>
              <a:ext cx="142950" cy="139723"/>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42" name="Oval 74"/>
            <p:cNvSpPr>
              <a:spLocks noChangeArrowheads="1"/>
            </p:cNvSpPr>
            <p:nvPr userDrawn="1"/>
          </p:nvSpPr>
          <p:spPr bwMode="auto">
            <a:xfrm>
              <a:off x="5951363" y="4991185"/>
              <a:ext cx="142950" cy="139722"/>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sp>
          <p:nvSpPr>
            <p:cNvPr id="43" name="Oval 75"/>
            <p:cNvSpPr>
              <a:spLocks noChangeArrowheads="1"/>
            </p:cNvSpPr>
            <p:nvPr userDrawn="1"/>
          </p:nvSpPr>
          <p:spPr bwMode="auto">
            <a:xfrm>
              <a:off x="6974002" y="4991185"/>
              <a:ext cx="142949" cy="139722"/>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cxnSp>
          <p:nvCxnSpPr>
            <p:cNvPr id="44" name="AutoShape 76"/>
            <p:cNvCxnSpPr>
              <a:cxnSpLocks noChangeShapeType="1"/>
            </p:cNvCxnSpPr>
            <p:nvPr userDrawn="1"/>
          </p:nvCxnSpPr>
          <p:spPr bwMode="auto">
            <a:xfrm>
              <a:off x="6094474" y="5061217"/>
              <a:ext cx="879148" cy="0"/>
            </a:xfrm>
            <a:prstGeom prst="straightConnector1">
              <a:avLst/>
            </a:prstGeom>
            <a:noFill/>
            <a:ln w="6350">
              <a:solidFill>
                <a:srgbClr val="6B92B5"/>
              </a:solidFill>
              <a:round/>
              <a:headEnd type="none" w="sm" len="sm"/>
              <a:tailEnd type="none" w="sm" len="sm"/>
            </a:ln>
          </p:spPr>
        </p:cxnSp>
        <p:sp>
          <p:nvSpPr>
            <p:cNvPr id="45" name="Oval 80"/>
            <p:cNvSpPr>
              <a:spLocks noChangeArrowheads="1"/>
            </p:cNvSpPr>
            <p:nvPr userDrawn="1"/>
          </p:nvSpPr>
          <p:spPr bwMode="auto">
            <a:xfrm>
              <a:off x="7655762" y="5350471"/>
              <a:ext cx="287469" cy="280979"/>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pPr>
                <a:defRPr/>
              </a:pPr>
              <a:endParaRPr lang="en-US" dirty="0">
                <a:cs typeface="+mn-cs"/>
              </a:endParaRPr>
            </a:p>
          </p:txBody>
        </p:sp>
      </p:grpSp>
      <p:sp>
        <p:nvSpPr>
          <p:cNvPr id="46" name="Rectangle 53"/>
          <p:cNvSpPr>
            <a:spLocks noChangeArrowheads="1"/>
          </p:cNvSpPr>
          <p:nvPr userDrawn="1"/>
        </p:nvSpPr>
        <p:spPr bwMode="auto">
          <a:xfrm>
            <a:off x="6400800" y="2438400"/>
            <a:ext cx="2081213" cy="769938"/>
          </a:xfrm>
          <a:prstGeom prst="rect">
            <a:avLst/>
          </a:prstGeom>
          <a:solidFill>
            <a:schemeClr val="accent1"/>
          </a:solidFill>
          <a:ln w="12700">
            <a:solidFill>
              <a:schemeClr val="tx1"/>
            </a:solidFill>
            <a:miter lim="800000"/>
            <a:headEnd type="none" w="sm" len="sm"/>
            <a:tailEnd type="none" w="sm" len="sm"/>
          </a:ln>
          <a:effectLst/>
        </p:spPr>
        <p:txBody>
          <a:bodyPr>
            <a:spAutoFit/>
          </a:bodyPr>
          <a:lstStyle/>
          <a:p>
            <a:pPr>
              <a:defRPr/>
            </a:pPr>
            <a:r>
              <a:rPr lang="en-US" sz="1100" dirty="0">
                <a:solidFill>
                  <a:srgbClr val="000000"/>
                </a:solidFill>
                <a:latin typeface="Trebuchet MS" pitchFamily="34" charset="0"/>
                <a:cs typeface="+mn-cs"/>
              </a:rPr>
              <a:t>To edit the timeline, select the timeline object, and then click </a:t>
            </a:r>
            <a:r>
              <a:rPr lang="en-US" sz="1100" b="1" dirty="0">
                <a:solidFill>
                  <a:srgbClr val="000000"/>
                </a:solidFill>
                <a:latin typeface="Trebuchet MS" pitchFamily="34" charset="0"/>
                <a:cs typeface="+mn-cs"/>
              </a:rPr>
              <a:t>Ungroup</a:t>
            </a:r>
            <a:r>
              <a:rPr lang="en-US" sz="1100" dirty="0">
                <a:solidFill>
                  <a:srgbClr val="000000"/>
                </a:solidFill>
                <a:latin typeface="Trebuchet MS" pitchFamily="34" charset="0"/>
                <a:cs typeface="+mn-cs"/>
              </a:rPr>
              <a:t> on the </a:t>
            </a:r>
            <a:r>
              <a:rPr lang="en-US" sz="1100" b="1" dirty="0">
                <a:solidFill>
                  <a:srgbClr val="000000"/>
                </a:solidFill>
                <a:latin typeface="Trebuchet MS" pitchFamily="34" charset="0"/>
                <a:cs typeface="+mn-cs"/>
              </a:rPr>
              <a:t>Draw</a:t>
            </a:r>
            <a:r>
              <a:rPr lang="en-US" sz="1100" dirty="0">
                <a:solidFill>
                  <a:srgbClr val="000000"/>
                </a:solidFill>
                <a:latin typeface="Trebuchet MS" pitchFamily="34" charset="0"/>
                <a:cs typeface="+mn-cs"/>
              </a:rPr>
              <a:t> menu.</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47" name="Slide Number Placeholder 2"/>
          <p:cNvSpPr>
            <a:spLocks noGrp="1"/>
          </p:cNvSpPr>
          <p:nvPr>
            <p:ph type="sldNum" sz="quarter" idx="10"/>
          </p:nvPr>
        </p:nvSpPr>
        <p:spPr/>
        <p:txBody>
          <a:bodyPr/>
          <a:lstStyle>
            <a:lvl1pPr>
              <a:defRPr/>
            </a:lvl1pPr>
          </a:lstStyle>
          <a:p>
            <a:pPr>
              <a:defRPr/>
            </a:pPr>
            <a:fld id="{B6944D17-1CFD-43E2-ACC5-4FB6FC5A490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74638"/>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10"/>
          <p:cNvSpPr>
            <a:spLocks noGrp="1" noChangeArrowheads="1"/>
          </p:cNvSpPr>
          <p:nvPr>
            <p:ph type="body" idx="1"/>
          </p:nvPr>
        </p:nvSpPr>
        <p:spPr bwMode="auto">
          <a:xfrm>
            <a:off x="457200" y="1676400"/>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5" name="Rectangle 11"/>
          <p:cNvSpPr>
            <a:spLocks noGrp="1" noChangeArrowheads="1"/>
          </p:cNvSpPr>
          <p:nvPr>
            <p:ph type="sldNum" sz="quarter" idx="4"/>
          </p:nvPr>
        </p:nvSpPr>
        <p:spPr bwMode="auto">
          <a:xfrm>
            <a:off x="228600" y="6477000"/>
            <a:ext cx="685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mn-lt"/>
                <a:cs typeface="+mn-cs"/>
              </a:defRPr>
            </a:lvl1pPr>
          </a:lstStyle>
          <a:p>
            <a:pPr>
              <a:defRPr/>
            </a:pPr>
            <a:fld id="{BB176245-A671-4125-9F1B-0F9CBE0CD6A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54" r:id="rId2"/>
    <p:sldLayoutId id="2147483655" r:id="rId3"/>
    <p:sldLayoutId id="2147483656" r:id="rId4"/>
    <p:sldLayoutId id="2147483657" r:id="rId5"/>
    <p:sldLayoutId id="2147483664" r:id="rId6"/>
    <p:sldLayoutId id="2147483665" r:id="rId7"/>
    <p:sldLayoutId id="2147483666" r:id="rId8"/>
    <p:sldLayoutId id="2147483667" r:id="rId9"/>
    <p:sldLayoutId id="2147483658" r:id="rId10"/>
    <p:sldLayoutId id="2147483659" r:id="rId11"/>
    <p:sldLayoutId id="2147483660" r:id="rId12"/>
    <p:sldLayoutId id="2147483661" r:id="rId13"/>
    <p:sldLayoutId id="2147483662" r:id="rId14"/>
  </p:sldLayoutIdLst>
  <p:hf hdr="0" ftr="0" dt="0"/>
  <p:txStyles>
    <p:titleStyle>
      <a:lvl1pPr algn="l" rtl="0" eaLnBrk="0" fontAlgn="base" hangingPunct="0">
        <a:spcBef>
          <a:spcPct val="0"/>
        </a:spcBef>
        <a:spcAft>
          <a:spcPct val="0"/>
        </a:spcAft>
        <a:defRPr sz="3600">
          <a:solidFill>
            <a:srgbClr val="000066"/>
          </a:solidFill>
          <a:latin typeface="+mj-lt"/>
          <a:ea typeface="+mj-ea"/>
          <a:cs typeface="+mj-cs"/>
        </a:defRPr>
      </a:lvl1pPr>
      <a:lvl2pPr algn="l" rtl="0" eaLnBrk="0" fontAlgn="base" hangingPunct="0">
        <a:spcBef>
          <a:spcPct val="0"/>
        </a:spcBef>
        <a:spcAft>
          <a:spcPct val="0"/>
        </a:spcAft>
        <a:defRPr sz="3600">
          <a:solidFill>
            <a:srgbClr val="000066"/>
          </a:solidFill>
          <a:latin typeface="Palatino Linotype" pitchFamily="18" charset="0"/>
        </a:defRPr>
      </a:lvl2pPr>
      <a:lvl3pPr algn="l" rtl="0" eaLnBrk="0" fontAlgn="base" hangingPunct="0">
        <a:spcBef>
          <a:spcPct val="0"/>
        </a:spcBef>
        <a:spcAft>
          <a:spcPct val="0"/>
        </a:spcAft>
        <a:defRPr sz="3600">
          <a:solidFill>
            <a:srgbClr val="000066"/>
          </a:solidFill>
          <a:latin typeface="Palatino Linotype" pitchFamily="18" charset="0"/>
        </a:defRPr>
      </a:lvl3pPr>
      <a:lvl4pPr algn="l" rtl="0" eaLnBrk="0" fontAlgn="base" hangingPunct="0">
        <a:spcBef>
          <a:spcPct val="0"/>
        </a:spcBef>
        <a:spcAft>
          <a:spcPct val="0"/>
        </a:spcAft>
        <a:defRPr sz="3600">
          <a:solidFill>
            <a:srgbClr val="000066"/>
          </a:solidFill>
          <a:latin typeface="Palatino Linotype" pitchFamily="18" charset="0"/>
        </a:defRPr>
      </a:lvl4pPr>
      <a:lvl5pPr algn="l" rtl="0" eaLnBrk="0" fontAlgn="base" hangingPunct="0">
        <a:spcBef>
          <a:spcPct val="0"/>
        </a:spcBef>
        <a:spcAft>
          <a:spcPct val="0"/>
        </a:spcAft>
        <a:defRPr sz="3600">
          <a:solidFill>
            <a:srgbClr val="000066"/>
          </a:solidFill>
          <a:latin typeface="Palatino Linotype" pitchFamily="18" charset="0"/>
        </a:defRPr>
      </a:lvl5pPr>
      <a:lvl6pPr marL="457200" algn="l" rtl="0" eaLnBrk="1" fontAlgn="base" hangingPunct="1">
        <a:spcBef>
          <a:spcPct val="0"/>
        </a:spcBef>
        <a:spcAft>
          <a:spcPct val="0"/>
        </a:spcAft>
        <a:defRPr sz="3600">
          <a:solidFill>
            <a:srgbClr val="000066"/>
          </a:solidFill>
          <a:latin typeface="Palatino Linotype" pitchFamily="18" charset="0"/>
        </a:defRPr>
      </a:lvl6pPr>
      <a:lvl7pPr marL="914400" algn="l" rtl="0" eaLnBrk="1" fontAlgn="base" hangingPunct="1">
        <a:spcBef>
          <a:spcPct val="0"/>
        </a:spcBef>
        <a:spcAft>
          <a:spcPct val="0"/>
        </a:spcAft>
        <a:defRPr sz="3600">
          <a:solidFill>
            <a:srgbClr val="000066"/>
          </a:solidFill>
          <a:latin typeface="Palatino Linotype" pitchFamily="18" charset="0"/>
        </a:defRPr>
      </a:lvl7pPr>
      <a:lvl8pPr marL="1371600" algn="l" rtl="0" eaLnBrk="1" fontAlgn="base" hangingPunct="1">
        <a:spcBef>
          <a:spcPct val="0"/>
        </a:spcBef>
        <a:spcAft>
          <a:spcPct val="0"/>
        </a:spcAft>
        <a:defRPr sz="3600">
          <a:solidFill>
            <a:srgbClr val="000066"/>
          </a:solidFill>
          <a:latin typeface="Palatino Linotype" pitchFamily="18" charset="0"/>
        </a:defRPr>
      </a:lvl8pPr>
      <a:lvl9pPr marL="1828800" algn="l" rtl="0" eaLnBrk="1" fontAlgn="base" hangingPunct="1">
        <a:spcBef>
          <a:spcPct val="0"/>
        </a:spcBef>
        <a:spcAft>
          <a:spcPct val="0"/>
        </a:spcAft>
        <a:defRPr sz="3600">
          <a:solidFill>
            <a:srgbClr val="000066"/>
          </a:solidFill>
          <a:latin typeface="Palatino Linotype" pitchFamily="18" charset="0"/>
        </a:defRPr>
      </a:lvl9pPr>
    </p:titleStyle>
    <p:bodyStyle>
      <a:lvl1pPr marL="342900" indent="-342900" algn="l" rtl="0" eaLnBrk="0" fontAlgn="base" hangingPunct="0">
        <a:spcBef>
          <a:spcPct val="20000"/>
        </a:spcBef>
        <a:spcAft>
          <a:spcPct val="0"/>
        </a:spcAft>
        <a:buClr>
          <a:srgbClr val="000066"/>
        </a:buClr>
        <a:buSzPct val="85000"/>
        <a:buFont typeface="Wingdings 2" pitchFamily="18" charset="2"/>
        <a:buChar char="Ã"/>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8D8A00"/>
        </a:buClr>
        <a:buSzPct val="85000"/>
        <a:buFont typeface="Times New Roman" pitchFamily="18" charset="0"/>
        <a:buChar char="►"/>
        <a:defRPr sz="2800">
          <a:solidFill>
            <a:schemeClr val="tx1"/>
          </a:solidFill>
          <a:latin typeface="+mn-lt"/>
        </a:defRPr>
      </a:lvl2pPr>
      <a:lvl3pPr marL="1143000" indent="-228600" algn="l" rtl="0" eaLnBrk="0" fontAlgn="base" hangingPunct="0">
        <a:spcBef>
          <a:spcPct val="20000"/>
        </a:spcBef>
        <a:spcAft>
          <a:spcPct val="0"/>
        </a:spcAft>
        <a:buClr>
          <a:srgbClr val="006699"/>
        </a:buClr>
        <a:buSzPct val="85000"/>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5"/>
          <p:cNvSpPr>
            <a:spLocks noGrp="1" noChangeArrowheads="1"/>
          </p:cNvSpPr>
          <p:nvPr>
            <p:ph type="ctrTitle"/>
          </p:nvPr>
        </p:nvSpPr>
        <p:spPr>
          <a:xfrm>
            <a:off x="3505200" y="1905000"/>
            <a:ext cx="5181600" cy="1622425"/>
          </a:xfrm>
        </p:spPr>
        <p:txBody>
          <a:bodyPr/>
          <a:lstStyle/>
          <a:p>
            <a:pPr eaLnBrk="1" hangingPunct="1"/>
            <a:r>
              <a:rPr lang="en-US" sz="3200" smtClean="0"/>
              <a:t>South Carolina </a:t>
            </a:r>
            <a:br>
              <a:rPr lang="en-US" sz="3200" smtClean="0"/>
            </a:br>
            <a:r>
              <a:rPr lang="en-US" sz="3200" smtClean="0"/>
              <a:t>Retirement System</a:t>
            </a:r>
          </a:p>
        </p:txBody>
      </p:sp>
      <p:sp>
        <p:nvSpPr>
          <p:cNvPr id="18434" name="Rectangle 6"/>
          <p:cNvSpPr>
            <a:spLocks noGrp="1" noChangeArrowheads="1"/>
          </p:cNvSpPr>
          <p:nvPr>
            <p:ph type="subTitle" idx="1"/>
          </p:nvPr>
        </p:nvSpPr>
        <p:spPr>
          <a:xfrm>
            <a:off x="4495800" y="5486400"/>
            <a:ext cx="4419600" cy="1219200"/>
          </a:xfrm>
        </p:spPr>
        <p:txBody>
          <a:bodyPr/>
          <a:lstStyle/>
          <a:p>
            <a:pPr algn="r" eaLnBrk="1" hangingPunct="1">
              <a:lnSpc>
                <a:spcPct val="80000"/>
              </a:lnSpc>
            </a:pPr>
            <a:r>
              <a:rPr lang="en-US" sz="2400" smtClean="0"/>
              <a:t>Danny White</a:t>
            </a:r>
            <a:endParaRPr lang="en-US" sz="2400" dirty="0" smtClean="0"/>
          </a:p>
          <a:p>
            <a:pPr algn="r" eaLnBrk="1" hangingPunct="1"/>
            <a:r>
              <a:rPr lang="en-US" sz="2400" dirty="0" smtClean="0"/>
              <a:t>October 18, 2011</a:t>
            </a:r>
          </a:p>
          <a:p>
            <a:pPr algn="r" eaLnBrk="1" hangingPunct="1"/>
            <a:endParaRPr lang="en-US" sz="2400" dirty="0" smtClean="0"/>
          </a:p>
        </p:txBody>
      </p:sp>
      <p:sp>
        <p:nvSpPr>
          <p:cNvPr id="18435" name="Rectangle 7"/>
          <p:cNvSpPr>
            <a:spLocks noChangeArrowheads="1"/>
          </p:cNvSpPr>
          <p:nvPr/>
        </p:nvSpPr>
        <p:spPr bwMode="auto">
          <a:xfrm>
            <a:off x="3200400" y="3810000"/>
            <a:ext cx="5943600" cy="1382430"/>
          </a:xfrm>
          <a:prstGeom prst="rect">
            <a:avLst/>
          </a:prstGeom>
          <a:noFill/>
          <a:ln w="12700">
            <a:noFill/>
            <a:miter lim="800000"/>
            <a:headEnd/>
            <a:tailEnd/>
          </a:ln>
        </p:spPr>
        <p:txBody>
          <a:bodyPr lIns="90488" tIns="44450" rIns="90488" bIns="44450">
            <a:spAutoFit/>
          </a:bodyPr>
          <a:lstStyle/>
          <a:p>
            <a:pPr eaLnBrk="0" hangingPunct="0"/>
            <a:r>
              <a:rPr lang="en-US" sz="2800" b="1" dirty="0" smtClean="0">
                <a:solidFill>
                  <a:schemeClr val="bg1"/>
                </a:solidFill>
                <a:latin typeface="Palatino Linotype" pitchFamily="18" charset="0"/>
              </a:rPr>
              <a:t>Discuss Current and Alternative Structures for Providing Retirement Benefits</a:t>
            </a:r>
            <a:endParaRPr lang="en-US" sz="2800" b="1" dirty="0">
              <a:solidFill>
                <a:schemeClr val="bg1"/>
              </a:solidFill>
              <a:latin typeface="Palatino Linotyp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FCA7C61-57B9-4F4F-8F97-B988663C5961}" type="slidenum">
              <a:rPr lang="en-US"/>
              <a:pPr>
                <a:defRPr/>
              </a:pPr>
              <a:t>10</a:t>
            </a:fld>
            <a:endParaRPr lang="en-US" dirty="0"/>
          </a:p>
        </p:txBody>
      </p:sp>
      <p:sp>
        <p:nvSpPr>
          <p:cNvPr id="33794"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800" dirty="0" smtClean="0"/>
              <a:t>The participating employers in SCRS currently assume all the investment and demographic risk</a:t>
            </a:r>
          </a:p>
          <a:p>
            <a:pPr marL="457200" indent="-457200" eaLnBrk="1" hangingPunct="1">
              <a:spcBef>
                <a:spcPct val="0"/>
              </a:spcBef>
            </a:pPr>
            <a:r>
              <a:rPr lang="en-US" sz="2800" dirty="0" smtClean="0"/>
              <a:t>There is political pressure to provide ad hoc COLAs when there is sufficient margin in contribution rates</a:t>
            </a:r>
          </a:p>
          <a:p>
            <a:pPr marL="857250" lvl="1" indent="-457200" eaLnBrk="1" hangingPunct="1">
              <a:spcBef>
                <a:spcPct val="0"/>
              </a:spcBef>
            </a:pPr>
            <a:r>
              <a:rPr lang="en-US" sz="2400" dirty="0" smtClean="0"/>
              <a:t>Leaves no margin in the contribution rates to manage adverse experience. </a:t>
            </a:r>
          </a:p>
          <a:p>
            <a:pPr marL="457200" indent="-457200" eaLnBrk="1" hangingPunct="1">
              <a:spcBef>
                <a:spcPct val="0"/>
              </a:spcBef>
            </a:pPr>
            <a:r>
              <a:rPr lang="en-US" sz="2800" dirty="0" smtClean="0"/>
              <a:t>The State Statutes provide some self-correcting mechanism if the investment return assumption is reduced below 8.00% and a portion of the automatic COLA is “undone”</a:t>
            </a:r>
          </a:p>
          <a:p>
            <a:pPr marL="457200" indent="-457200" eaLnBrk="1" hangingPunct="1">
              <a:spcBef>
                <a:spcPct val="0"/>
              </a:spcBef>
              <a:buFont typeface="Wingdings 2" pitchFamily="18" charset="2"/>
              <a:buNone/>
            </a:pPr>
            <a:endParaRPr lang="en-US" sz="2800" dirty="0" smtClean="0"/>
          </a:p>
        </p:txBody>
      </p:sp>
      <p:sp>
        <p:nvSpPr>
          <p:cNvPr id="33795" name="Rectangle 2"/>
          <p:cNvSpPr>
            <a:spLocks noGrp="1" noChangeArrowheads="1"/>
          </p:cNvSpPr>
          <p:nvPr>
            <p:ph type="title"/>
          </p:nvPr>
        </p:nvSpPr>
        <p:spPr/>
        <p:txBody>
          <a:bodyPr/>
          <a:lstStyle/>
          <a:p>
            <a:pPr eaLnBrk="1" hangingPunct="1"/>
            <a:r>
              <a:rPr lang="en-US" smtClean="0"/>
              <a:t>Cost / Risk Sharing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CCE5D876-6FAB-4416-B6CF-D5DEC78F4CB7}" type="slidenum">
              <a:rPr lang="en-US"/>
              <a:pPr>
                <a:defRPr/>
              </a:pPr>
              <a:t>11</a:t>
            </a:fld>
            <a:endParaRPr lang="en-US" dirty="0"/>
          </a:p>
        </p:txBody>
      </p:sp>
      <p:sp>
        <p:nvSpPr>
          <p:cNvPr id="39938"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400" smtClean="0"/>
              <a:t>Following are four strawman design alternatives that are each fundamentally different in structure</a:t>
            </a:r>
          </a:p>
          <a:p>
            <a:pPr marL="457200" indent="-457200" eaLnBrk="1" hangingPunct="1">
              <a:spcBef>
                <a:spcPct val="0"/>
              </a:spcBef>
            </a:pPr>
            <a:r>
              <a:rPr lang="en-US" sz="2400" smtClean="0"/>
              <a:t>The guiding principles were considered when developing each of the alternative structures</a:t>
            </a:r>
          </a:p>
          <a:p>
            <a:pPr marL="857250" lvl="1" indent="-457200" eaLnBrk="1" hangingPunct="1">
              <a:spcBef>
                <a:spcPct val="0"/>
              </a:spcBef>
            </a:pPr>
            <a:r>
              <a:rPr lang="en-US" sz="2000" smtClean="0"/>
              <a:t>Benefit adequacy</a:t>
            </a:r>
          </a:p>
          <a:p>
            <a:pPr marL="857250" lvl="1" indent="-457200" eaLnBrk="1" hangingPunct="1">
              <a:spcBef>
                <a:spcPct val="0"/>
              </a:spcBef>
            </a:pPr>
            <a:r>
              <a:rPr lang="en-US" sz="2000" smtClean="0"/>
              <a:t>Cost sharing between employee and employer</a:t>
            </a:r>
          </a:p>
          <a:p>
            <a:pPr marL="857250" lvl="1" indent="-457200" eaLnBrk="1" hangingPunct="1">
              <a:spcBef>
                <a:spcPct val="0"/>
              </a:spcBef>
            </a:pPr>
            <a:r>
              <a:rPr lang="en-US" sz="2000" smtClean="0"/>
              <a:t>Risk sharing between employee and employer</a:t>
            </a:r>
          </a:p>
          <a:p>
            <a:pPr marL="457200" indent="-457200" eaLnBrk="1" hangingPunct="1">
              <a:spcBef>
                <a:spcPct val="0"/>
              </a:spcBef>
            </a:pPr>
            <a:r>
              <a:rPr lang="en-US" sz="2400" smtClean="0"/>
              <a:t>Other Considerations</a:t>
            </a:r>
          </a:p>
          <a:p>
            <a:pPr marL="857250" lvl="1" indent="-457200" eaLnBrk="1" hangingPunct="1">
              <a:spcBef>
                <a:spcPct val="0"/>
              </a:spcBef>
            </a:pPr>
            <a:r>
              <a:rPr lang="en-US" sz="2000" smtClean="0"/>
              <a:t>It may also be possible to provide future benefits in a new program for current employees</a:t>
            </a:r>
            <a:r>
              <a:rPr lang="en-US" sz="2000" baseline="30000" smtClean="0"/>
              <a:t>1</a:t>
            </a:r>
            <a:endParaRPr lang="en-US" sz="2000" smtClean="0"/>
          </a:p>
          <a:p>
            <a:pPr marL="857250" lvl="1" indent="-457200" eaLnBrk="1" hangingPunct="1">
              <a:spcBef>
                <a:spcPct val="0"/>
              </a:spcBef>
            </a:pPr>
            <a:r>
              <a:rPr lang="en-US" sz="2000" smtClean="0"/>
              <a:t>Transitional cost to maintain funding to SCRS</a:t>
            </a:r>
          </a:p>
          <a:p>
            <a:pPr marL="857250" lvl="1" indent="-457200" eaLnBrk="1" hangingPunct="1">
              <a:spcBef>
                <a:spcPct val="0"/>
              </a:spcBef>
            </a:pPr>
            <a:r>
              <a:rPr lang="en-US" sz="2000" smtClean="0"/>
              <a:t>Modifications to the EIP to maintain appropriate alignment in the retiree health program</a:t>
            </a:r>
          </a:p>
        </p:txBody>
      </p:sp>
      <p:sp>
        <p:nvSpPr>
          <p:cNvPr id="39939" name="Rectangle 2"/>
          <p:cNvSpPr>
            <a:spLocks noGrp="1" noChangeArrowheads="1"/>
          </p:cNvSpPr>
          <p:nvPr>
            <p:ph type="title"/>
          </p:nvPr>
        </p:nvSpPr>
        <p:spPr/>
        <p:txBody>
          <a:bodyPr/>
          <a:lstStyle/>
          <a:p>
            <a:pPr eaLnBrk="1" hangingPunct="1"/>
            <a:r>
              <a:rPr lang="en-US" smtClean="0"/>
              <a:t>Strawman Design Alternatives</a:t>
            </a:r>
          </a:p>
        </p:txBody>
      </p:sp>
      <p:sp>
        <p:nvSpPr>
          <p:cNvPr id="39940" name="TextBox 4"/>
          <p:cNvSpPr txBox="1">
            <a:spLocks noChangeArrowheads="1"/>
          </p:cNvSpPr>
          <p:nvPr/>
        </p:nvSpPr>
        <p:spPr bwMode="auto">
          <a:xfrm>
            <a:off x="838200" y="6334125"/>
            <a:ext cx="7086600" cy="523875"/>
          </a:xfrm>
          <a:prstGeom prst="rect">
            <a:avLst/>
          </a:prstGeom>
          <a:noFill/>
          <a:ln w="9525">
            <a:noFill/>
            <a:miter lim="800000"/>
            <a:headEnd/>
            <a:tailEnd/>
          </a:ln>
        </p:spPr>
        <p:txBody>
          <a:bodyPr>
            <a:spAutoFit/>
          </a:bodyPr>
          <a:lstStyle/>
          <a:p>
            <a:r>
              <a:rPr lang="en-US" sz="1400" baseline="30000"/>
              <a:t>1</a:t>
            </a:r>
            <a:r>
              <a:rPr lang="en-US" sz="1400"/>
              <a:t> This is not a legal opinion.  South Carolina will need to seek legal counsel to obtain an opinion regarding the implications of changes in benefits for current employees.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2F16E9E1-2F65-49F3-A59D-F7B2F500A8EA}" type="slidenum">
              <a:rPr lang="en-US"/>
              <a:pPr>
                <a:defRPr/>
              </a:pPr>
              <a:t>12</a:t>
            </a:fld>
            <a:endParaRPr lang="en-US" dirty="0"/>
          </a:p>
        </p:txBody>
      </p:sp>
      <p:sp>
        <p:nvSpPr>
          <p:cNvPr id="35842" name="Rectangle 2"/>
          <p:cNvSpPr>
            <a:spLocks noGrp="1" noChangeArrowheads="1"/>
          </p:cNvSpPr>
          <p:nvPr>
            <p:ph type="title"/>
          </p:nvPr>
        </p:nvSpPr>
        <p:spPr/>
        <p:txBody>
          <a:bodyPr/>
          <a:lstStyle/>
          <a:p>
            <a:pPr eaLnBrk="1" hangingPunct="1"/>
            <a:r>
              <a:rPr lang="en-US" smtClean="0"/>
              <a:t>Characteristics of Alternative Benefit Structures</a:t>
            </a:r>
          </a:p>
        </p:txBody>
      </p:sp>
      <p:sp>
        <p:nvSpPr>
          <p:cNvPr id="19" name="Flowchart: Process 18"/>
          <p:cNvSpPr/>
          <p:nvPr/>
        </p:nvSpPr>
        <p:spPr>
          <a:xfrm>
            <a:off x="457200" y="4648200"/>
            <a:ext cx="8229600" cy="609600"/>
          </a:xfrm>
          <a:prstGeom prst="flowChartProcess">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Isosceles Triangle 19"/>
          <p:cNvSpPr/>
          <p:nvPr/>
        </p:nvSpPr>
        <p:spPr>
          <a:xfrm>
            <a:off x="3657600" y="5257800"/>
            <a:ext cx="1828800" cy="1371600"/>
          </a:xfrm>
          <a:prstGeom prst="triangl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845" name="TextBox 20"/>
          <p:cNvSpPr txBox="1">
            <a:spLocks noChangeArrowheads="1"/>
          </p:cNvSpPr>
          <p:nvPr/>
        </p:nvSpPr>
        <p:spPr bwMode="auto">
          <a:xfrm>
            <a:off x="533400" y="4648200"/>
            <a:ext cx="1981200" cy="584200"/>
          </a:xfrm>
          <a:prstGeom prst="rect">
            <a:avLst/>
          </a:prstGeom>
          <a:noFill/>
          <a:ln w="9525">
            <a:noFill/>
            <a:miter lim="800000"/>
            <a:headEnd/>
            <a:tailEnd/>
          </a:ln>
        </p:spPr>
        <p:txBody>
          <a:bodyPr>
            <a:spAutoFit/>
          </a:bodyPr>
          <a:lstStyle/>
          <a:p>
            <a:r>
              <a:rPr lang="en-US" sz="3200" b="1">
                <a:solidFill>
                  <a:schemeClr val="bg1"/>
                </a:solidFill>
              </a:rPr>
              <a:t>Member</a:t>
            </a:r>
          </a:p>
        </p:txBody>
      </p:sp>
      <p:sp>
        <p:nvSpPr>
          <p:cNvPr id="35846" name="TextBox 21"/>
          <p:cNvSpPr txBox="1">
            <a:spLocks noChangeArrowheads="1"/>
          </p:cNvSpPr>
          <p:nvPr/>
        </p:nvSpPr>
        <p:spPr bwMode="auto">
          <a:xfrm>
            <a:off x="6553200" y="4648200"/>
            <a:ext cx="2133600" cy="584200"/>
          </a:xfrm>
          <a:prstGeom prst="rect">
            <a:avLst/>
          </a:prstGeom>
          <a:noFill/>
          <a:ln w="9525">
            <a:noFill/>
            <a:miter lim="800000"/>
            <a:headEnd/>
            <a:tailEnd/>
          </a:ln>
        </p:spPr>
        <p:txBody>
          <a:bodyPr>
            <a:spAutoFit/>
          </a:bodyPr>
          <a:lstStyle/>
          <a:p>
            <a:r>
              <a:rPr lang="en-US" sz="3200" b="1">
                <a:solidFill>
                  <a:schemeClr val="bg1"/>
                </a:solidFill>
              </a:rPr>
              <a:t>Employer</a:t>
            </a:r>
          </a:p>
        </p:txBody>
      </p:sp>
      <p:sp>
        <p:nvSpPr>
          <p:cNvPr id="35847" name="TextBox 22"/>
          <p:cNvSpPr txBox="1">
            <a:spLocks noChangeArrowheads="1"/>
          </p:cNvSpPr>
          <p:nvPr/>
        </p:nvSpPr>
        <p:spPr bwMode="auto">
          <a:xfrm>
            <a:off x="0" y="1600200"/>
            <a:ext cx="9144000" cy="954107"/>
          </a:xfrm>
          <a:prstGeom prst="rect">
            <a:avLst/>
          </a:prstGeom>
          <a:noFill/>
          <a:ln w="9525">
            <a:noFill/>
            <a:miter lim="800000"/>
            <a:headEnd/>
            <a:tailEnd/>
          </a:ln>
        </p:spPr>
        <p:txBody>
          <a:bodyPr>
            <a:spAutoFit/>
          </a:bodyPr>
          <a:lstStyle/>
          <a:p>
            <a:pPr algn="ctr"/>
            <a:r>
              <a:rPr lang="en-US" sz="2800" b="1" dirty="0">
                <a:solidFill>
                  <a:srgbClr val="0000CC"/>
                </a:solidFill>
              </a:rPr>
              <a:t>What is the Appropriate Balance </a:t>
            </a:r>
            <a:endParaRPr lang="en-US" sz="2800" b="1" dirty="0" smtClean="0">
              <a:solidFill>
                <a:srgbClr val="0000CC"/>
              </a:solidFill>
            </a:endParaRPr>
          </a:p>
          <a:p>
            <a:pPr algn="ctr"/>
            <a:r>
              <a:rPr lang="en-US" sz="2800" b="1" dirty="0" smtClean="0">
                <a:solidFill>
                  <a:srgbClr val="0000CC"/>
                </a:solidFill>
              </a:rPr>
              <a:t>for Sharing the Risk?</a:t>
            </a:r>
            <a:endParaRPr lang="en-US" sz="2800" b="1" dirty="0">
              <a:solidFill>
                <a:srgbClr val="0000CC"/>
              </a:solidFill>
            </a:endParaRPr>
          </a:p>
        </p:txBody>
      </p:sp>
      <p:sp>
        <p:nvSpPr>
          <p:cNvPr id="35848" name="TextBox 24"/>
          <p:cNvSpPr txBox="1">
            <a:spLocks noChangeArrowheads="1"/>
          </p:cNvSpPr>
          <p:nvPr/>
        </p:nvSpPr>
        <p:spPr bwMode="auto">
          <a:xfrm>
            <a:off x="2743200" y="3505200"/>
            <a:ext cx="1676400" cy="954088"/>
          </a:xfrm>
          <a:prstGeom prst="rect">
            <a:avLst/>
          </a:prstGeom>
          <a:noFill/>
          <a:ln w="9525">
            <a:noFill/>
            <a:miter lim="800000"/>
            <a:headEnd/>
            <a:tailEnd/>
          </a:ln>
        </p:spPr>
        <p:txBody>
          <a:bodyPr>
            <a:spAutoFit/>
          </a:bodyPr>
          <a:lstStyle/>
          <a:p>
            <a:pPr algn="ctr"/>
            <a:r>
              <a:rPr lang="en-US" sz="2800" b="1" dirty="0">
                <a:solidFill>
                  <a:srgbClr val="6600CC"/>
                </a:solidFill>
              </a:rPr>
              <a:t>Cash Balance </a:t>
            </a:r>
          </a:p>
        </p:txBody>
      </p:sp>
      <p:sp>
        <p:nvSpPr>
          <p:cNvPr id="35849" name="TextBox 25"/>
          <p:cNvSpPr txBox="1">
            <a:spLocks noChangeArrowheads="1"/>
          </p:cNvSpPr>
          <p:nvPr/>
        </p:nvSpPr>
        <p:spPr bwMode="auto">
          <a:xfrm>
            <a:off x="4495800" y="3505200"/>
            <a:ext cx="2514600" cy="954088"/>
          </a:xfrm>
          <a:prstGeom prst="rect">
            <a:avLst/>
          </a:prstGeom>
          <a:noFill/>
          <a:ln w="9525">
            <a:noFill/>
            <a:miter lim="800000"/>
            <a:headEnd/>
            <a:tailEnd/>
          </a:ln>
        </p:spPr>
        <p:txBody>
          <a:bodyPr>
            <a:spAutoFit/>
          </a:bodyPr>
          <a:lstStyle/>
          <a:p>
            <a:pPr algn="ctr"/>
            <a:r>
              <a:rPr lang="en-US" sz="2800" b="1" dirty="0">
                <a:solidFill>
                  <a:srgbClr val="FF0000"/>
                </a:solidFill>
              </a:rPr>
              <a:t>Hybrid Plan</a:t>
            </a:r>
          </a:p>
          <a:p>
            <a:pPr algn="ctr"/>
            <a:r>
              <a:rPr lang="en-US" sz="2800" b="1" dirty="0">
                <a:solidFill>
                  <a:srgbClr val="FF0000"/>
                </a:solidFill>
              </a:rPr>
              <a:t>(DB and DC)</a:t>
            </a:r>
          </a:p>
        </p:txBody>
      </p:sp>
      <p:sp>
        <p:nvSpPr>
          <p:cNvPr id="35850" name="TextBox 26"/>
          <p:cNvSpPr txBox="1">
            <a:spLocks noChangeArrowheads="1"/>
          </p:cNvSpPr>
          <p:nvPr/>
        </p:nvSpPr>
        <p:spPr bwMode="auto">
          <a:xfrm>
            <a:off x="76200" y="3048000"/>
            <a:ext cx="2514600" cy="1384300"/>
          </a:xfrm>
          <a:prstGeom prst="rect">
            <a:avLst/>
          </a:prstGeom>
          <a:noFill/>
          <a:ln w="9525">
            <a:noFill/>
            <a:miter lim="800000"/>
            <a:headEnd/>
            <a:tailEnd/>
          </a:ln>
        </p:spPr>
        <p:txBody>
          <a:bodyPr>
            <a:spAutoFit/>
          </a:bodyPr>
          <a:lstStyle/>
          <a:p>
            <a:pPr algn="ctr"/>
            <a:r>
              <a:rPr lang="en-US" sz="2800" b="1">
                <a:solidFill>
                  <a:srgbClr val="FF9900"/>
                </a:solidFill>
              </a:rPr>
              <a:t>Defined Contribution</a:t>
            </a:r>
          </a:p>
          <a:p>
            <a:pPr algn="ctr"/>
            <a:r>
              <a:rPr lang="en-US" sz="2800" b="1">
                <a:solidFill>
                  <a:srgbClr val="FF9900"/>
                </a:solidFill>
              </a:rPr>
              <a:t>(State ORP)</a:t>
            </a:r>
          </a:p>
        </p:txBody>
      </p:sp>
      <p:sp>
        <p:nvSpPr>
          <p:cNvPr id="35851" name="TextBox 28"/>
          <p:cNvSpPr txBox="1">
            <a:spLocks noChangeArrowheads="1"/>
          </p:cNvSpPr>
          <p:nvPr/>
        </p:nvSpPr>
        <p:spPr bwMode="auto">
          <a:xfrm>
            <a:off x="6858000" y="2667000"/>
            <a:ext cx="2057400" cy="1816100"/>
          </a:xfrm>
          <a:prstGeom prst="rect">
            <a:avLst/>
          </a:prstGeom>
          <a:noFill/>
          <a:ln w="9525">
            <a:noFill/>
            <a:miter lim="800000"/>
            <a:headEnd/>
            <a:tailEnd/>
          </a:ln>
        </p:spPr>
        <p:txBody>
          <a:bodyPr>
            <a:spAutoFit/>
          </a:bodyPr>
          <a:lstStyle/>
          <a:p>
            <a:pPr algn="ctr"/>
            <a:r>
              <a:rPr lang="en-US" sz="2800" b="1">
                <a:solidFill>
                  <a:srgbClr val="006600"/>
                </a:solidFill>
              </a:rPr>
              <a:t>Traditional Defined Benefit</a:t>
            </a:r>
          </a:p>
          <a:p>
            <a:pPr algn="ctr"/>
            <a:r>
              <a:rPr lang="en-US" sz="2800" b="1">
                <a:solidFill>
                  <a:srgbClr val="006600"/>
                </a:solidFill>
              </a:rPr>
              <a:t>(SCRS)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BBDF8E5-16C6-498E-A550-52E7D3AD030D}" type="slidenum">
              <a:rPr lang="en-US"/>
              <a:pPr>
                <a:defRPr/>
              </a:pPr>
              <a:t>13</a:t>
            </a:fld>
            <a:endParaRPr lang="en-US" dirty="0"/>
          </a:p>
        </p:txBody>
      </p:sp>
      <p:sp>
        <p:nvSpPr>
          <p:cNvPr id="37890" name="Rectangle 2"/>
          <p:cNvSpPr>
            <a:spLocks noGrp="1" noChangeArrowheads="1"/>
          </p:cNvSpPr>
          <p:nvPr>
            <p:ph type="title"/>
          </p:nvPr>
        </p:nvSpPr>
        <p:spPr/>
        <p:txBody>
          <a:bodyPr/>
          <a:lstStyle/>
          <a:p>
            <a:pPr eaLnBrk="1" hangingPunct="1"/>
            <a:r>
              <a:rPr lang="en-US" smtClean="0"/>
              <a:t>Characteristics of Alternative Benefit Structures (cont’d)</a:t>
            </a:r>
          </a:p>
        </p:txBody>
      </p:sp>
      <p:graphicFrame>
        <p:nvGraphicFramePr>
          <p:cNvPr id="13" name="Table 12"/>
          <p:cNvGraphicFramePr>
            <a:graphicFrameLocks noGrp="1"/>
          </p:cNvGraphicFramePr>
          <p:nvPr/>
        </p:nvGraphicFramePr>
        <p:xfrm>
          <a:off x="381000" y="1752600"/>
          <a:ext cx="8305800" cy="4449287"/>
        </p:xfrm>
        <a:graphic>
          <a:graphicData uri="http://schemas.openxmlformats.org/drawingml/2006/table">
            <a:tbl>
              <a:tblPr firstRow="1" bandRow="1">
                <a:tableStyleId>{5C22544A-7EE6-4342-B048-85BDC9FD1C3A}</a:tableStyleId>
              </a:tblPr>
              <a:tblGrid>
                <a:gridCol w="1571784"/>
                <a:gridCol w="1648832"/>
                <a:gridCol w="1644430"/>
                <a:gridCol w="1644430"/>
                <a:gridCol w="1796324"/>
              </a:tblGrid>
              <a:tr h="856495">
                <a:tc>
                  <a:txBody>
                    <a:bodyPr/>
                    <a:lstStyle/>
                    <a:p>
                      <a:pPr algn="ctr"/>
                      <a:r>
                        <a:rPr lang="en-US" sz="1600" b="1" dirty="0" smtClean="0"/>
                        <a:t>Benefit Feature</a:t>
                      </a:r>
                      <a:endParaRPr lang="en-US" sz="1600" b="1" dirty="0"/>
                    </a:p>
                  </a:txBody>
                  <a:tcPr anchor="b">
                    <a:lnB w="12700" cap="flat" cmpd="sng" algn="ctr">
                      <a:solidFill>
                        <a:schemeClr val="tx1"/>
                      </a:solidFill>
                      <a:prstDash val="solid"/>
                      <a:round/>
                      <a:headEnd type="none" w="med" len="med"/>
                      <a:tailEnd type="none" w="med" len="med"/>
                    </a:lnB>
                    <a:solidFill>
                      <a:srgbClr val="006600"/>
                    </a:solidFill>
                  </a:tcPr>
                </a:tc>
                <a:tc>
                  <a:txBody>
                    <a:bodyPr/>
                    <a:lstStyle/>
                    <a:p>
                      <a:pPr algn="ctr"/>
                      <a:r>
                        <a:rPr lang="en-US" sz="1600" b="1" dirty="0" smtClean="0"/>
                        <a:t>Defined Contribution</a:t>
                      </a:r>
                    </a:p>
                    <a:p>
                      <a:pPr algn="ctr"/>
                      <a:r>
                        <a:rPr lang="en-US" sz="1600" b="1" dirty="0" smtClean="0"/>
                        <a:t>(State</a:t>
                      </a:r>
                      <a:r>
                        <a:rPr lang="en-US" sz="1600" b="1" baseline="0" dirty="0" smtClean="0"/>
                        <a:t> ORP)</a:t>
                      </a:r>
                      <a:endParaRPr lang="en-US" sz="1600" b="1" dirty="0"/>
                    </a:p>
                  </a:txBody>
                  <a:tcPr anchor="b">
                    <a:lnB w="12700" cap="flat" cmpd="sng" algn="ctr">
                      <a:solidFill>
                        <a:schemeClr val="tx1"/>
                      </a:solidFill>
                      <a:prstDash val="solid"/>
                      <a:round/>
                      <a:headEnd type="none" w="med" len="med"/>
                      <a:tailEnd type="none" w="med" len="med"/>
                    </a:lnB>
                    <a:solidFill>
                      <a:srgbClr val="006600"/>
                    </a:solidFill>
                  </a:tcPr>
                </a:tc>
                <a:tc>
                  <a:txBody>
                    <a:bodyPr/>
                    <a:lstStyle/>
                    <a:p>
                      <a:pPr algn="ctr"/>
                      <a:r>
                        <a:rPr lang="en-US" sz="1600" b="1" dirty="0" smtClean="0"/>
                        <a:t>Cash </a:t>
                      </a:r>
                    </a:p>
                    <a:p>
                      <a:pPr algn="ctr"/>
                      <a:r>
                        <a:rPr lang="en-US" sz="1600" b="1" dirty="0" smtClean="0"/>
                        <a:t>Balance</a:t>
                      </a:r>
                    </a:p>
                  </a:txBody>
                  <a:tcPr anchor="b">
                    <a:lnB w="12700" cap="flat" cmpd="sng" algn="ctr">
                      <a:solidFill>
                        <a:schemeClr val="tx1"/>
                      </a:solidFill>
                      <a:prstDash val="solid"/>
                      <a:round/>
                      <a:headEnd type="none" w="med" len="med"/>
                      <a:tailEnd type="none" w="med" len="med"/>
                    </a:lnB>
                    <a:solidFill>
                      <a:srgbClr val="006600"/>
                    </a:solidFill>
                  </a:tcPr>
                </a:tc>
                <a:tc>
                  <a:txBody>
                    <a:bodyPr/>
                    <a:lstStyle/>
                    <a:p>
                      <a:pPr algn="ctr"/>
                      <a:r>
                        <a:rPr lang="en-US" sz="1600" b="1" dirty="0" smtClean="0"/>
                        <a:t>Hybrid Plan (DB &amp; DC)</a:t>
                      </a:r>
                    </a:p>
                  </a:txBody>
                  <a:tcPr anchor="b">
                    <a:lnB w="12700" cap="flat" cmpd="sng" algn="ctr">
                      <a:solidFill>
                        <a:schemeClr val="tx1"/>
                      </a:solidFill>
                      <a:prstDash val="solid"/>
                      <a:round/>
                      <a:headEnd type="none" w="med" len="med"/>
                      <a:tailEnd type="none" w="med" len="med"/>
                    </a:lnB>
                    <a:solidFill>
                      <a:srgbClr val="006600"/>
                    </a:solidFill>
                  </a:tcPr>
                </a:tc>
                <a:tc>
                  <a:txBody>
                    <a:bodyPr/>
                    <a:lstStyle/>
                    <a:p>
                      <a:pPr algn="ctr"/>
                      <a:r>
                        <a:rPr lang="en-US" sz="1600" b="1" dirty="0" smtClean="0"/>
                        <a:t>Traditional Defined Benefit</a:t>
                      </a:r>
                    </a:p>
                    <a:p>
                      <a:pPr algn="ctr"/>
                      <a:r>
                        <a:rPr lang="en-US" sz="1600" b="1" dirty="0" smtClean="0"/>
                        <a:t>(SCRS)</a:t>
                      </a:r>
                      <a:endParaRPr lang="en-US" sz="1600" b="1" dirty="0"/>
                    </a:p>
                  </a:txBody>
                  <a:tcPr anchor="b">
                    <a:lnB w="12700" cap="flat" cmpd="sng" algn="ctr">
                      <a:solidFill>
                        <a:schemeClr val="tx1"/>
                      </a:solidFill>
                      <a:prstDash val="solid"/>
                      <a:round/>
                      <a:headEnd type="none" w="med" len="med"/>
                      <a:tailEnd type="none" w="med" len="med"/>
                    </a:lnB>
                    <a:solidFill>
                      <a:srgbClr val="006600"/>
                    </a:solidFill>
                  </a:tcPr>
                </a:tc>
              </a:tr>
              <a:tr h="1093432">
                <a:tc>
                  <a:txBody>
                    <a:bodyPr/>
                    <a:lstStyle/>
                    <a:p>
                      <a:r>
                        <a:rPr lang="en-US" sz="1600" b="1" i="0" dirty="0" smtClean="0"/>
                        <a:t>Cost Variability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Predictable </a:t>
                      </a:r>
                    </a:p>
                    <a:p>
                      <a:pPr algn="ctr"/>
                      <a:r>
                        <a:rPr lang="en-US" sz="1400" b="0" dirty="0" smtClean="0"/>
                        <a:t>and stable</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Uncertain, can be partially managed  with plan design</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smtClean="0"/>
                        <a:t>DB</a:t>
                      </a:r>
                      <a:r>
                        <a:rPr lang="en-US" sz="1400" b="0" baseline="0" dirty="0" smtClean="0"/>
                        <a:t> cost is uncertain but smaller in magnitude</a:t>
                      </a:r>
                      <a:endParaRPr lang="en-US" sz="1400" b="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smtClean="0"/>
                        <a:t>Uncertain</a:t>
                      </a:r>
                      <a:endParaRPr lang="en-US" sz="1400" b="0" baseline="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1400" b="0" baseline="0" dirty="0" smtClean="0"/>
                        <a:t>and can escalate</a:t>
                      </a:r>
                      <a:endParaRPr lang="en-US" sz="1400" b="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822960">
                <a:tc>
                  <a:txBody>
                    <a:bodyPr/>
                    <a:lstStyle/>
                    <a:p>
                      <a:r>
                        <a:rPr lang="en-US" sz="1600" b="1" i="0" dirty="0" smtClean="0"/>
                        <a:t>Investment Risk/Reward</a:t>
                      </a:r>
                      <a:endParaRPr lang="en-US" sz="1600" b="1" i="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Employee</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Can vary</a:t>
                      </a:r>
                      <a:r>
                        <a:rPr lang="en-US" sz="1400" b="0" baseline="0" dirty="0" smtClean="0"/>
                        <a:t> with plan design</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Shared by</a:t>
                      </a:r>
                      <a:r>
                        <a:rPr lang="en-US" sz="1400" b="0" baseline="0" dirty="0" smtClean="0"/>
                        <a:t> employee and the employer</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Employer</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72881">
                <a:tc>
                  <a:txBody>
                    <a:bodyPr/>
                    <a:lstStyle/>
                    <a:p>
                      <a:r>
                        <a:rPr lang="en-US" sz="1600" b="1" i="0" dirty="0" smtClean="0"/>
                        <a:t>Target</a:t>
                      </a:r>
                      <a:r>
                        <a:rPr lang="en-US" sz="1600" b="1" i="0" baseline="0" dirty="0" smtClean="0"/>
                        <a:t> Retirement Age</a:t>
                      </a:r>
                      <a:endParaRPr lang="en-US" sz="1600" b="1" i="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Uncertain, dependent on investment performance</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solidFill>
                            <a:schemeClr val="tx1"/>
                          </a:solidFill>
                        </a:rPr>
                        <a:t>Difficult</a:t>
                      </a:r>
                      <a:r>
                        <a:rPr lang="en-US" sz="1400" b="0" baseline="0" dirty="0" smtClean="0">
                          <a:solidFill>
                            <a:schemeClr val="tx1"/>
                          </a:solidFill>
                        </a:rPr>
                        <a:t> to design to target a retirement age</a:t>
                      </a:r>
                      <a:endParaRPr 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baseline="0" dirty="0" smtClean="0">
                          <a:solidFill>
                            <a:schemeClr val="tx1"/>
                          </a:solidFill>
                        </a:rPr>
                        <a:t>DB portion has a defined retirement age</a:t>
                      </a:r>
                      <a:endParaRPr 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Defined normal retirement age</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731520">
                <a:tc>
                  <a:txBody>
                    <a:bodyPr/>
                    <a:lstStyle/>
                    <a:p>
                      <a:r>
                        <a:rPr lang="en-US" sz="1600" b="1" i="0" dirty="0" smtClean="0"/>
                        <a:t>Payment Form</a:t>
                      </a:r>
                      <a:endParaRPr lang="en-US" sz="1600" b="1" i="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Lump</a:t>
                      </a:r>
                      <a:r>
                        <a:rPr lang="en-US" sz="1400" b="0" baseline="0" dirty="0" smtClean="0"/>
                        <a:t> </a:t>
                      </a:r>
                      <a:r>
                        <a:rPr lang="en-US" sz="1400" b="0" dirty="0" smtClean="0"/>
                        <a:t>Sum</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Lump</a:t>
                      </a:r>
                      <a:r>
                        <a:rPr lang="en-US" sz="1400" b="0" baseline="0" dirty="0" smtClean="0"/>
                        <a:t> s</a:t>
                      </a:r>
                      <a:r>
                        <a:rPr lang="en-US" sz="1400" b="0" dirty="0" smtClean="0"/>
                        <a:t>um</a:t>
                      </a:r>
                      <a:r>
                        <a:rPr lang="en-US" sz="1400" b="0" baseline="0" dirty="0" smtClean="0"/>
                        <a:t> / Monthly Annuity</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Lump sum / Monthly</a:t>
                      </a:r>
                      <a:r>
                        <a:rPr lang="en-US" sz="1400" b="0" baseline="0" dirty="0" smtClean="0"/>
                        <a:t> annuity</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400" b="0" dirty="0" smtClean="0"/>
                        <a:t>Monthly</a:t>
                      </a:r>
                      <a:r>
                        <a:rPr lang="en-US" sz="1400" b="0" baseline="0" dirty="0" smtClean="0"/>
                        <a:t> annuity</a:t>
                      </a:r>
                      <a:endParaRPr 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B5284D08-9C44-40B3-B9D3-50ADD939B0F5}" type="slidenum">
              <a:rPr lang="en-US"/>
              <a:pPr>
                <a:defRPr/>
              </a:pPr>
              <a:t>14</a:t>
            </a:fld>
            <a:endParaRPr lang="en-US" dirty="0"/>
          </a:p>
        </p:txBody>
      </p:sp>
      <p:sp>
        <p:nvSpPr>
          <p:cNvPr id="41986"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400" dirty="0" smtClean="0"/>
              <a:t>A defined contribution (DC) plan provides a fixed contribution to an individual account and the member is responsible for the investment earning and the utilization of those for funds for retirement</a:t>
            </a:r>
          </a:p>
          <a:p>
            <a:pPr marL="457200" indent="-457200" eaLnBrk="1" hangingPunct="1">
              <a:spcBef>
                <a:spcPct val="0"/>
              </a:spcBef>
            </a:pPr>
            <a:r>
              <a:rPr lang="en-US" sz="2400" dirty="0" smtClean="0"/>
              <a:t>Implications</a:t>
            </a:r>
          </a:p>
          <a:p>
            <a:pPr marL="857250" lvl="1" indent="-457200" eaLnBrk="1" hangingPunct="1">
              <a:spcBef>
                <a:spcPct val="0"/>
              </a:spcBef>
            </a:pPr>
            <a:r>
              <a:rPr lang="en-US" sz="2000" dirty="0" smtClean="0"/>
              <a:t>The employers cost are fixed and certain and there is no unfunded liability that will ever require financing</a:t>
            </a:r>
          </a:p>
          <a:p>
            <a:pPr marL="857250" lvl="1" indent="-457200" eaLnBrk="1" hangingPunct="1">
              <a:spcBef>
                <a:spcPct val="0"/>
              </a:spcBef>
            </a:pPr>
            <a:r>
              <a:rPr lang="en-US" sz="2000" dirty="0" smtClean="0"/>
              <a:t>The ultimate benefit provided by those contributions are uncertain and will depend on the investment performance</a:t>
            </a:r>
          </a:p>
          <a:p>
            <a:pPr marL="857250" lvl="1" indent="-457200" eaLnBrk="1" hangingPunct="1">
              <a:spcBef>
                <a:spcPct val="0"/>
              </a:spcBef>
            </a:pPr>
            <a:r>
              <a:rPr lang="en-US" sz="2000" dirty="0" smtClean="0"/>
              <a:t>Member is responsible for decisions to ensure those resources are sufficient for his/her retirement needs</a:t>
            </a:r>
          </a:p>
          <a:p>
            <a:pPr marL="857250" lvl="1" indent="-457200" eaLnBrk="1" hangingPunct="1">
              <a:spcBef>
                <a:spcPct val="0"/>
              </a:spcBef>
            </a:pPr>
            <a:r>
              <a:rPr lang="en-US" sz="2000" dirty="0" smtClean="0"/>
              <a:t>Uncertainty in retirement security can create workforce management challenges</a:t>
            </a:r>
          </a:p>
          <a:p>
            <a:pPr marL="857250" lvl="1" indent="-457200" eaLnBrk="1" hangingPunct="1">
              <a:spcBef>
                <a:spcPct val="0"/>
              </a:spcBef>
            </a:pPr>
            <a:r>
              <a:rPr lang="en-US" sz="2000" dirty="0" smtClean="0"/>
              <a:t>Disability benefits would need to be provided through another program</a:t>
            </a:r>
          </a:p>
        </p:txBody>
      </p:sp>
      <p:sp>
        <p:nvSpPr>
          <p:cNvPr id="41987" name="Rectangle 2"/>
          <p:cNvSpPr>
            <a:spLocks noGrp="1" noChangeArrowheads="1"/>
          </p:cNvSpPr>
          <p:nvPr>
            <p:ph type="title"/>
          </p:nvPr>
        </p:nvSpPr>
        <p:spPr/>
        <p:txBody>
          <a:bodyPr/>
          <a:lstStyle/>
          <a:p>
            <a:pPr eaLnBrk="1" hangingPunct="1"/>
            <a:r>
              <a:rPr lang="en-US" dirty="0" smtClean="0"/>
              <a:t>Structure Alternative 1 – </a:t>
            </a:r>
            <a:br>
              <a:rPr lang="en-US" dirty="0" smtClean="0"/>
            </a:br>
            <a:r>
              <a:rPr lang="en-US" dirty="0" smtClean="0"/>
              <a:t>Defined Contribution Plan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DD58FF9-5FD8-4F2C-ABD1-8061442B50A6}" type="slidenum">
              <a:rPr lang="en-US"/>
              <a:pPr>
                <a:defRPr/>
              </a:pPr>
              <a:t>15</a:t>
            </a:fld>
            <a:endParaRPr lang="en-US" dirty="0"/>
          </a:p>
        </p:txBody>
      </p:sp>
      <p:sp>
        <p:nvSpPr>
          <p:cNvPr id="46082"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400" dirty="0" smtClean="0"/>
              <a:t>A defined benefit plan that looks like a defined contribution plan</a:t>
            </a:r>
          </a:p>
          <a:p>
            <a:pPr marL="857250" lvl="1" indent="-457200" eaLnBrk="1" hangingPunct="1">
              <a:spcBef>
                <a:spcPct val="0"/>
              </a:spcBef>
            </a:pPr>
            <a:r>
              <a:rPr lang="en-US" sz="2000" dirty="0" smtClean="0"/>
              <a:t>Employees are communicated a notional account that receives pay  and interest credits each year</a:t>
            </a:r>
          </a:p>
          <a:p>
            <a:pPr marL="857250" lvl="1" indent="-457200" eaLnBrk="1" hangingPunct="1">
              <a:spcBef>
                <a:spcPct val="0"/>
              </a:spcBef>
            </a:pPr>
            <a:r>
              <a:rPr lang="en-US" sz="2000" dirty="0" smtClean="0"/>
              <a:t>The SCRS IC would remain in control of the assets</a:t>
            </a:r>
          </a:p>
          <a:p>
            <a:pPr marL="857250" lvl="1" indent="-457200" eaLnBrk="1" hangingPunct="1">
              <a:spcBef>
                <a:spcPct val="0"/>
              </a:spcBef>
            </a:pPr>
            <a:r>
              <a:rPr lang="en-US" sz="2000" dirty="0" smtClean="0"/>
              <a:t>Primarily communicated as an account balance; however monthly annuity options will be provided to the member upon retirement</a:t>
            </a:r>
          </a:p>
          <a:p>
            <a:pPr marL="457200" indent="-457200" eaLnBrk="1" hangingPunct="1">
              <a:spcBef>
                <a:spcPct val="0"/>
              </a:spcBef>
            </a:pPr>
            <a:r>
              <a:rPr lang="en-US" sz="2400" dirty="0" smtClean="0"/>
              <a:t>Implications</a:t>
            </a:r>
          </a:p>
          <a:p>
            <a:pPr marL="857250" lvl="1" indent="-457200" eaLnBrk="1" hangingPunct="1">
              <a:spcBef>
                <a:spcPct val="0"/>
              </a:spcBef>
            </a:pPr>
            <a:r>
              <a:rPr lang="en-US" sz="2000" dirty="0" smtClean="0"/>
              <a:t>Employees have increased certainty of interest credit on balance; not exposed to short-term investment volatility</a:t>
            </a:r>
          </a:p>
          <a:p>
            <a:pPr marL="857250" lvl="1" indent="-457200" eaLnBrk="1" hangingPunct="1">
              <a:spcBef>
                <a:spcPct val="0"/>
              </a:spcBef>
            </a:pPr>
            <a:r>
              <a:rPr lang="en-US" sz="2000" dirty="0" smtClean="0"/>
              <a:t>Designing a plan to provided variable interest credits provides a risk sharing mechanism between the employee and employer</a:t>
            </a:r>
          </a:p>
          <a:p>
            <a:pPr marL="857250" lvl="1" indent="-457200" eaLnBrk="1" hangingPunct="1">
              <a:spcBef>
                <a:spcPct val="0"/>
              </a:spcBef>
            </a:pPr>
            <a:r>
              <a:rPr lang="en-US" sz="2000" dirty="0" smtClean="0"/>
              <a:t>Less influence on the timing of an employee’s retirement than a the current plan (i.e. there is no 28 &amp; out in a cash balance plan)</a:t>
            </a:r>
          </a:p>
        </p:txBody>
      </p:sp>
      <p:sp>
        <p:nvSpPr>
          <p:cNvPr id="46083" name="Rectangle 2"/>
          <p:cNvSpPr>
            <a:spLocks noGrp="1" noChangeArrowheads="1"/>
          </p:cNvSpPr>
          <p:nvPr>
            <p:ph type="title"/>
          </p:nvPr>
        </p:nvSpPr>
        <p:spPr/>
        <p:txBody>
          <a:bodyPr/>
          <a:lstStyle/>
          <a:p>
            <a:pPr eaLnBrk="1" hangingPunct="1"/>
            <a:r>
              <a:rPr lang="en-US" dirty="0" smtClean="0"/>
              <a:t>Structure Alternative 2 – </a:t>
            </a:r>
            <a:br>
              <a:rPr lang="en-US" dirty="0" smtClean="0"/>
            </a:br>
            <a:r>
              <a:rPr lang="en-US" dirty="0" smtClean="0"/>
              <a:t>Cash Balance Plan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E47A0338-596C-4965-B5BC-331A8CC9CB64}" type="slidenum">
              <a:rPr lang="en-US"/>
              <a:pPr>
                <a:defRPr/>
              </a:pPr>
              <a:t>16</a:t>
            </a:fld>
            <a:endParaRPr lang="en-US" dirty="0"/>
          </a:p>
        </p:txBody>
      </p:sp>
      <p:sp>
        <p:nvSpPr>
          <p:cNvPr id="48130"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400" dirty="0" smtClean="0"/>
              <a:t>A hybrid retirement program plan provides a smaller a DB and DC benefit such that both benefits combined provide adequate retirement resources</a:t>
            </a:r>
          </a:p>
          <a:p>
            <a:pPr marL="457200" indent="-457200" eaLnBrk="1" hangingPunct="1">
              <a:spcBef>
                <a:spcPct val="0"/>
              </a:spcBef>
            </a:pPr>
            <a:r>
              <a:rPr lang="en-US" sz="2400" dirty="0" smtClean="0"/>
              <a:t>Implications</a:t>
            </a:r>
          </a:p>
          <a:p>
            <a:pPr marL="857250" lvl="1" indent="-457200" eaLnBrk="1" hangingPunct="1">
              <a:spcBef>
                <a:spcPct val="0"/>
              </a:spcBef>
            </a:pPr>
            <a:r>
              <a:rPr lang="en-US" sz="2000" dirty="0" smtClean="0"/>
              <a:t>The DB benefit provides a minimal guaranteed monthly benefit</a:t>
            </a:r>
          </a:p>
          <a:p>
            <a:pPr marL="857250" lvl="1" indent="-457200" eaLnBrk="1" hangingPunct="1">
              <a:spcBef>
                <a:spcPct val="0"/>
              </a:spcBef>
            </a:pPr>
            <a:r>
              <a:rPr lang="en-US" sz="2000" dirty="0" smtClean="0"/>
              <a:t>The benefit combination reduces the cost risk for the employers</a:t>
            </a:r>
          </a:p>
          <a:p>
            <a:pPr marL="857250" lvl="1" indent="-457200" eaLnBrk="1" hangingPunct="1">
              <a:spcBef>
                <a:spcPct val="0"/>
              </a:spcBef>
            </a:pPr>
            <a:r>
              <a:rPr lang="en-US" sz="2000" dirty="0" smtClean="0"/>
              <a:t>Investment and longevity risks are shared between the employee and employer</a:t>
            </a:r>
          </a:p>
          <a:p>
            <a:pPr marL="857250" lvl="1" indent="-457200" eaLnBrk="1" hangingPunct="1">
              <a:spcBef>
                <a:spcPct val="0"/>
              </a:spcBef>
            </a:pPr>
            <a:r>
              <a:rPr lang="en-US" sz="2000" dirty="0" smtClean="0"/>
              <a:t>Many members may appreciate the access to their retirement resources as a monthly annuity and an account balance</a:t>
            </a:r>
          </a:p>
        </p:txBody>
      </p:sp>
      <p:sp>
        <p:nvSpPr>
          <p:cNvPr id="48131" name="Rectangle 2"/>
          <p:cNvSpPr>
            <a:spLocks noGrp="1" noChangeArrowheads="1"/>
          </p:cNvSpPr>
          <p:nvPr>
            <p:ph type="title"/>
          </p:nvPr>
        </p:nvSpPr>
        <p:spPr/>
        <p:txBody>
          <a:bodyPr/>
          <a:lstStyle/>
          <a:p>
            <a:pPr eaLnBrk="1" hangingPunct="1"/>
            <a:r>
              <a:rPr lang="en-US" dirty="0" smtClean="0"/>
              <a:t>Structure Alternative 3 –</a:t>
            </a:r>
            <a:br>
              <a:rPr lang="en-US" dirty="0" smtClean="0"/>
            </a:br>
            <a:r>
              <a:rPr lang="en-US" dirty="0" smtClean="0"/>
              <a:t>Hybrid Plan (DB &amp; DC)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6CDEABF2-305D-4E23-83F8-CC16828AAC8B}" type="slidenum">
              <a:rPr lang="en-US" sz="1200">
                <a:latin typeface="+mn-lt"/>
                <a:cs typeface="+mn-cs"/>
              </a:rPr>
              <a:pPr>
                <a:defRPr/>
              </a:pPr>
              <a:t>17</a:t>
            </a:fld>
            <a:endParaRPr lang="en-US" sz="1200" dirty="0">
              <a:latin typeface="+mn-lt"/>
              <a:cs typeface="+mn-cs"/>
            </a:endParaRPr>
          </a:p>
        </p:txBody>
      </p:sp>
      <p:sp>
        <p:nvSpPr>
          <p:cNvPr id="50178" name="Rectangle 3"/>
          <p:cNvSpPr>
            <a:spLocks noGrp="1" noChangeArrowheads="1"/>
          </p:cNvSpPr>
          <p:nvPr>
            <p:ph type="body" idx="4294967295"/>
          </p:nvPr>
        </p:nvSpPr>
        <p:spPr>
          <a:xfrm>
            <a:off x="457200" y="1676400"/>
            <a:ext cx="8534400" cy="4572000"/>
          </a:xfrm>
        </p:spPr>
        <p:txBody>
          <a:bodyPr/>
          <a:lstStyle/>
          <a:p>
            <a:pPr marL="457200" indent="-457200" eaLnBrk="1" hangingPunct="1">
              <a:spcBef>
                <a:spcPct val="0"/>
              </a:spcBef>
            </a:pPr>
            <a:r>
              <a:rPr lang="en-US" sz="2400" dirty="0" smtClean="0"/>
              <a:t>Other hybrid type designs may also be viable for South Carolina</a:t>
            </a:r>
          </a:p>
          <a:p>
            <a:pPr marL="857250" lvl="1" indent="-457200" eaLnBrk="1" hangingPunct="1">
              <a:spcBef>
                <a:spcPct val="0"/>
              </a:spcBef>
            </a:pPr>
            <a:r>
              <a:rPr lang="en-US" sz="2000" dirty="0" smtClean="0"/>
              <a:t>A “stacked” hybrid plan provides a DB benefit up to a given earnings threshold (e.g. $40,000) and a DC benefit for earnings in excess of the threshold</a:t>
            </a:r>
          </a:p>
          <a:p>
            <a:pPr lvl="2" eaLnBrk="1" hangingPunct="1">
              <a:spcBef>
                <a:spcPct val="0"/>
              </a:spcBef>
            </a:pPr>
            <a:r>
              <a:rPr lang="en-US" sz="2000" dirty="0" smtClean="0"/>
              <a:t>Lower wage earners receive a greater portion of their benefit in the DB plan</a:t>
            </a:r>
          </a:p>
          <a:p>
            <a:pPr marL="457200" indent="-457200" eaLnBrk="1" hangingPunct="1">
              <a:spcBef>
                <a:spcPct val="0"/>
              </a:spcBef>
            </a:pPr>
            <a:endParaRPr lang="en-US" sz="2000" dirty="0" smtClean="0"/>
          </a:p>
        </p:txBody>
      </p:sp>
      <p:sp>
        <p:nvSpPr>
          <p:cNvPr id="50179" name="Rectangle 2"/>
          <p:cNvSpPr>
            <a:spLocks noGrp="1" noChangeArrowheads="1"/>
          </p:cNvSpPr>
          <p:nvPr>
            <p:ph type="title" idx="4294967295"/>
          </p:nvPr>
        </p:nvSpPr>
        <p:spPr/>
        <p:txBody>
          <a:bodyPr/>
          <a:lstStyle/>
          <a:p>
            <a:pPr eaLnBrk="1" hangingPunct="1"/>
            <a:r>
              <a:rPr lang="en-US" dirty="0" smtClean="0"/>
              <a:t>Structure Alternative 3 –</a:t>
            </a:r>
            <a:br>
              <a:rPr lang="en-US" dirty="0" smtClean="0"/>
            </a:br>
            <a:r>
              <a:rPr lang="en-US" dirty="0" smtClean="0"/>
              <a:t>Hybrid Plan (DB &amp; DC)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1193BF9B-C7CD-417E-8D87-9878A1EDFC4E}" type="slidenum">
              <a:rPr lang="en-US"/>
              <a:pPr>
                <a:defRPr/>
              </a:pPr>
              <a:t>18</a:t>
            </a:fld>
            <a:endParaRPr lang="en-US" dirty="0"/>
          </a:p>
        </p:txBody>
      </p:sp>
      <p:sp>
        <p:nvSpPr>
          <p:cNvPr id="52226"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400" dirty="0" smtClean="0"/>
              <a:t>The State’s culture and political views may be that continued use of a traditional defined benefit plan is appropriate</a:t>
            </a:r>
          </a:p>
          <a:p>
            <a:pPr marL="457200" indent="-457200" eaLnBrk="1" hangingPunct="1">
              <a:spcBef>
                <a:spcPct val="0"/>
              </a:spcBef>
            </a:pPr>
            <a:r>
              <a:rPr lang="en-US" sz="2400" dirty="0" smtClean="0"/>
              <a:t>Increasing cost pressures and the need to greatly improve financial security of the plan means significant changes are necessary</a:t>
            </a:r>
          </a:p>
          <a:p>
            <a:pPr lvl="1" eaLnBrk="1" hangingPunct="1">
              <a:spcBef>
                <a:spcPct val="0"/>
              </a:spcBef>
            </a:pPr>
            <a:r>
              <a:rPr lang="en-US" sz="2000" dirty="0" smtClean="0"/>
              <a:t>Benefit adequacy can be maintained after the changes</a:t>
            </a:r>
          </a:p>
          <a:p>
            <a:pPr lvl="1" eaLnBrk="1" hangingPunct="1">
              <a:spcBef>
                <a:spcPct val="0"/>
              </a:spcBef>
            </a:pPr>
            <a:r>
              <a:rPr lang="en-US" sz="2000" dirty="0" smtClean="0"/>
              <a:t>Prospective changes in benefits for current employees will have a significantly greater impact than enacting changes to new employees</a:t>
            </a:r>
          </a:p>
          <a:p>
            <a:pPr lvl="1" eaLnBrk="1" hangingPunct="1">
              <a:spcBef>
                <a:spcPct val="0"/>
              </a:spcBef>
            </a:pPr>
            <a:r>
              <a:rPr lang="en-US" sz="2000" dirty="0" smtClean="0"/>
              <a:t>We would recommend future ad hoc COLAs be funded with  stronger policies</a:t>
            </a:r>
          </a:p>
          <a:p>
            <a:pPr lvl="2" eaLnBrk="1" hangingPunct="1">
              <a:spcBef>
                <a:spcPct val="0"/>
              </a:spcBef>
            </a:pPr>
            <a:r>
              <a:rPr lang="en-US" sz="1600" dirty="0" smtClean="0"/>
              <a:t>Immediate funding</a:t>
            </a:r>
          </a:p>
          <a:p>
            <a:pPr lvl="2" eaLnBrk="1" hangingPunct="1">
              <a:spcBef>
                <a:spcPct val="0"/>
              </a:spcBef>
            </a:pPr>
            <a:r>
              <a:rPr lang="en-US" sz="1600" dirty="0" smtClean="0"/>
              <a:t>Very short amortization period</a:t>
            </a:r>
          </a:p>
          <a:p>
            <a:pPr lvl="2" eaLnBrk="1" hangingPunct="1">
              <a:spcBef>
                <a:spcPct val="0"/>
              </a:spcBef>
            </a:pPr>
            <a:r>
              <a:rPr lang="en-US" sz="1600" dirty="0" smtClean="0"/>
              <a:t>Advanced funded based on a higher targeted COLAs</a:t>
            </a:r>
          </a:p>
          <a:p>
            <a:pPr lvl="2" eaLnBrk="1" hangingPunct="1">
              <a:spcBef>
                <a:spcPct val="0"/>
              </a:spcBef>
            </a:pPr>
            <a:endParaRPr lang="en-US" sz="1600" dirty="0" smtClean="0"/>
          </a:p>
          <a:p>
            <a:pPr lvl="2" eaLnBrk="1" hangingPunct="1">
              <a:spcBef>
                <a:spcPct val="0"/>
              </a:spcBef>
            </a:pPr>
            <a:endParaRPr lang="en-US" sz="1600" dirty="0" smtClean="0"/>
          </a:p>
        </p:txBody>
      </p:sp>
      <p:sp>
        <p:nvSpPr>
          <p:cNvPr id="52227" name="Rectangle 2"/>
          <p:cNvSpPr>
            <a:spLocks noGrp="1" noChangeArrowheads="1"/>
          </p:cNvSpPr>
          <p:nvPr>
            <p:ph type="title"/>
          </p:nvPr>
        </p:nvSpPr>
        <p:spPr/>
        <p:txBody>
          <a:bodyPr/>
          <a:lstStyle/>
          <a:p>
            <a:pPr eaLnBrk="1" hangingPunct="1"/>
            <a:r>
              <a:rPr lang="en-US" smtClean="0"/>
              <a:t>Structure Alternative 4 –</a:t>
            </a:r>
            <a:br>
              <a:rPr lang="en-US" smtClean="0"/>
            </a:br>
            <a:r>
              <a:rPr lang="en-US" smtClean="0"/>
              <a:t>Reduced Defined Benefit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ECC25E2F-43E6-472C-99F1-092ED4BC65C4}" type="slidenum">
              <a:rPr lang="en-US" sz="1200">
                <a:latin typeface="+mn-lt"/>
                <a:cs typeface="+mn-cs"/>
              </a:rPr>
              <a:pPr>
                <a:defRPr/>
              </a:pPr>
              <a:t>19</a:t>
            </a:fld>
            <a:endParaRPr lang="en-US" sz="1200" dirty="0">
              <a:latin typeface="+mn-lt"/>
              <a:cs typeface="+mn-cs"/>
            </a:endParaRPr>
          </a:p>
        </p:txBody>
      </p:sp>
      <p:sp>
        <p:nvSpPr>
          <p:cNvPr id="54274" name="Rectangle 3"/>
          <p:cNvSpPr>
            <a:spLocks noGrp="1" noChangeArrowheads="1"/>
          </p:cNvSpPr>
          <p:nvPr>
            <p:ph type="body" idx="4294967295"/>
          </p:nvPr>
        </p:nvSpPr>
        <p:spPr>
          <a:xfrm>
            <a:off x="457200" y="1676400"/>
            <a:ext cx="8534400" cy="4876800"/>
          </a:xfrm>
        </p:spPr>
        <p:txBody>
          <a:bodyPr/>
          <a:lstStyle/>
          <a:p>
            <a:pPr marL="457200" indent="-457200" eaLnBrk="1" hangingPunct="1">
              <a:lnSpc>
                <a:spcPct val="90000"/>
              </a:lnSpc>
              <a:spcBef>
                <a:spcPct val="0"/>
              </a:spcBef>
            </a:pPr>
            <a:r>
              <a:rPr lang="en-US" sz="2400" dirty="0" smtClean="0"/>
              <a:t>Several modifications have been analyzed in the last few years</a:t>
            </a:r>
          </a:p>
          <a:p>
            <a:pPr marL="457200" indent="-457200" eaLnBrk="1" hangingPunct="1">
              <a:lnSpc>
                <a:spcPct val="90000"/>
              </a:lnSpc>
              <a:spcBef>
                <a:spcPct val="0"/>
              </a:spcBef>
            </a:pPr>
            <a:r>
              <a:rPr lang="en-US" sz="2400" dirty="0" smtClean="0"/>
              <a:t>Some of these changes include:</a:t>
            </a:r>
          </a:p>
          <a:p>
            <a:pPr lvl="1" eaLnBrk="1" hangingPunct="1">
              <a:lnSpc>
                <a:spcPct val="90000"/>
              </a:lnSpc>
              <a:spcBef>
                <a:spcPct val="0"/>
              </a:spcBef>
            </a:pPr>
            <a:r>
              <a:rPr lang="en-US" sz="2000" dirty="0" smtClean="0"/>
              <a:t>Reduce the benefit multiplier</a:t>
            </a:r>
          </a:p>
          <a:p>
            <a:pPr lvl="1" eaLnBrk="1" hangingPunct="1">
              <a:lnSpc>
                <a:spcPct val="90000"/>
              </a:lnSpc>
              <a:spcBef>
                <a:spcPct val="0"/>
              </a:spcBef>
            </a:pPr>
            <a:r>
              <a:rPr lang="en-US" sz="2000" dirty="0" smtClean="0"/>
              <a:t>Increase the normal and/or minimum retirement age</a:t>
            </a:r>
          </a:p>
          <a:p>
            <a:pPr lvl="1" eaLnBrk="1" hangingPunct="1">
              <a:lnSpc>
                <a:spcPct val="90000"/>
              </a:lnSpc>
              <a:spcBef>
                <a:spcPct val="0"/>
              </a:spcBef>
            </a:pPr>
            <a:r>
              <a:rPr lang="en-US" sz="2000" dirty="0" smtClean="0"/>
              <a:t>Change in definition of final average compensation</a:t>
            </a:r>
          </a:p>
          <a:p>
            <a:pPr lvl="1" eaLnBrk="1" hangingPunct="1">
              <a:lnSpc>
                <a:spcPct val="90000"/>
              </a:lnSpc>
              <a:spcBef>
                <a:spcPct val="0"/>
              </a:spcBef>
            </a:pPr>
            <a:r>
              <a:rPr lang="en-US" sz="2000" dirty="0" smtClean="0"/>
              <a:t>Increase in the member contribution rate</a:t>
            </a:r>
          </a:p>
          <a:p>
            <a:pPr lvl="1" eaLnBrk="1" hangingPunct="1">
              <a:lnSpc>
                <a:spcPct val="90000"/>
              </a:lnSpc>
              <a:spcBef>
                <a:spcPct val="0"/>
              </a:spcBef>
            </a:pPr>
            <a:r>
              <a:rPr lang="en-US" sz="2000" dirty="0" smtClean="0"/>
              <a:t>Elimination of TERI and Return to Work Provisions</a:t>
            </a:r>
          </a:p>
          <a:p>
            <a:pPr lvl="1" eaLnBrk="1" hangingPunct="1">
              <a:lnSpc>
                <a:spcPct val="90000"/>
              </a:lnSpc>
              <a:spcBef>
                <a:spcPct val="0"/>
              </a:spcBef>
            </a:pPr>
            <a:r>
              <a:rPr lang="en-US" sz="2000" dirty="0" smtClean="0"/>
              <a:t>Etc.</a:t>
            </a:r>
          </a:p>
          <a:p>
            <a:pPr marL="457200" indent="-457200" eaLnBrk="1" hangingPunct="1">
              <a:lnSpc>
                <a:spcPct val="90000"/>
              </a:lnSpc>
              <a:spcBef>
                <a:spcPct val="0"/>
              </a:spcBef>
            </a:pPr>
            <a:r>
              <a:rPr lang="en-US" sz="2400" dirty="0" smtClean="0"/>
              <a:t>Enacting several of these changes in combination have the potential to significantly impact the cost and increase the likelihood the plan is sustainable in the long-term</a:t>
            </a:r>
          </a:p>
          <a:p>
            <a:pPr marL="457200" indent="-457200" eaLnBrk="1" hangingPunct="1">
              <a:lnSpc>
                <a:spcPct val="90000"/>
              </a:lnSpc>
              <a:spcBef>
                <a:spcPct val="0"/>
              </a:spcBef>
            </a:pPr>
            <a:r>
              <a:rPr lang="en-US" sz="2400" dirty="0" smtClean="0"/>
              <a:t>Changes in the retiree health insurance provisions can influence employee behavior which will also reduce the cost of providing retirement income benefits in SCRS</a:t>
            </a:r>
          </a:p>
        </p:txBody>
      </p:sp>
      <p:sp>
        <p:nvSpPr>
          <p:cNvPr id="54275" name="Rectangle 2"/>
          <p:cNvSpPr>
            <a:spLocks noGrp="1" noChangeArrowheads="1"/>
          </p:cNvSpPr>
          <p:nvPr>
            <p:ph type="title" idx="4294967295"/>
          </p:nvPr>
        </p:nvSpPr>
        <p:spPr>
          <a:xfrm>
            <a:off x="1371600" y="304800"/>
            <a:ext cx="7315200" cy="1143000"/>
          </a:xfrm>
        </p:spPr>
        <p:txBody>
          <a:bodyPr/>
          <a:lstStyle/>
          <a:p>
            <a:pPr eaLnBrk="1" hangingPunct="1"/>
            <a:r>
              <a:rPr lang="en-US" smtClean="0"/>
              <a:t>Structure Alternative 4 –</a:t>
            </a:r>
            <a:br>
              <a:rPr lang="en-US" smtClean="0"/>
            </a:br>
            <a:r>
              <a:rPr lang="en-US" smtClean="0"/>
              <a:t>Reduced Defined Benefit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34D0C16E-D97F-4906-9EF1-A388109A6B84}" type="slidenum">
              <a:rPr lang="en-US"/>
              <a:pPr>
                <a:defRPr/>
              </a:pPr>
              <a:t>2</a:t>
            </a:fld>
            <a:endParaRPr lang="en-US" dirty="0"/>
          </a:p>
        </p:txBody>
      </p:sp>
      <p:sp>
        <p:nvSpPr>
          <p:cNvPr id="20482" name="Rectangle 2"/>
          <p:cNvSpPr>
            <a:spLocks noGrp="1" noChangeArrowheads="1"/>
          </p:cNvSpPr>
          <p:nvPr>
            <p:ph type="title"/>
          </p:nvPr>
        </p:nvSpPr>
        <p:spPr/>
        <p:txBody>
          <a:bodyPr/>
          <a:lstStyle/>
          <a:p>
            <a:pPr eaLnBrk="1" hangingPunct="1"/>
            <a:r>
              <a:rPr lang="en-US" smtClean="0"/>
              <a:t>Objective of Today’s Discussion</a:t>
            </a:r>
          </a:p>
        </p:txBody>
      </p:sp>
      <p:sp>
        <p:nvSpPr>
          <p:cNvPr id="20483" name="Rectangle 3"/>
          <p:cNvSpPr>
            <a:spLocks noGrp="1" noChangeArrowheads="1"/>
          </p:cNvSpPr>
          <p:nvPr>
            <p:ph type="body" idx="1"/>
          </p:nvPr>
        </p:nvSpPr>
        <p:spPr/>
        <p:txBody>
          <a:bodyPr/>
          <a:lstStyle/>
          <a:p>
            <a:pPr eaLnBrk="1" hangingPunct="1">
              <a:spcBef>
                <a:spcPct val="0"/>
              </a:spcBef>
            </a:pPr>
            <a:r>
              <a:rPr lang="en-US" sz="2800" smtClean="0"/>
              <a:t>Provide information regarding the current state of the program</a:t>
            </a:r>
          </a:p>
          <a:p>
            <a:pPr eaLnBrk="1" hangingPunct="1">
              <a:spcBef>
                <a:spcPct val="0"/>
              </a:spcBef>
            </a:pPr>
            <a:r>
              <a:rPr lang="en-US" sz="2800" smtClean="0"/>
              <a:t>Identify characteristics of a successful and sustainable retirement program</a:t>
            </a:r>
          </a:p>
          <a:p>
            <a:pPr eaLnBrk="1" hangingPunct="1">
              <a:spcBef>
                <a:spcPct val="0"/>
              </a:spcBef>
            </a:pPr>
            <a:r>
              <a:rPr lang="en-US" sz="2800" smtClean="0"/>
              <a:t>Present alternative benefit structures that have those key characteristics</a:t>
            </a:r>
          </a:p>
          <a:p>
            <a:pPr lvl="1" eaLnBrk="1" hangingPunct="1">
              <a:spcBef>
                <a:spcPct val="0"/>
              </a:spcBef>
            </a:pPr>
            <a:r>
              <a:rPr lang="en-US" sz="2400" smtClean="0"/>
              <a:t>Illustrate how the alternative programs impact the adequacy of retirement benefits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BDE7822D-E37F-4ECA-A89F-1C94D055688C}" type="slidenum">
              <a:rPr lang="en-US"/>
              <a:pPr>
                <a:defRPr/>
              </a:pPr>
              <a:t>20</a:t>
            </a:fld>
            <a:endParaRPr lang="en-US" dirty="0"/>
          </a:p>
        </p:txBody>
      </p:sp>
      <p:sp>
        <p:nvSpPr>
          <p:cNvPr id="56322" name="TextBox 4"/>
          <p:cNvSpPr txBox="1">
            <a:spLocks noChangeArrowheads="1"/>
          </p:cNvSpPr>
          <p:nvPr/>
        </p:nvSpPr>
        <p:spPr bwMode="auto">
          <a:xfrm>
            <a:off x="0" y="2667000"/>
            <a:ext cx="9144000" cy="1736725"/>
          </a:xfrm>
          <a:prstGeom prst="rect">
            <a:avLst/>
          </a:prstGeom>
          <a:noFill/>
          <a:ln w="9525">
            <a:noFill/>
            <a:miter lim="800000"/>
            <a:headEnd/>
            <a:tailEnd/>
          </a:ln>
        </p:spPr>
        <p:txBody>
          <a:bodyPr>
            <a:spAutoFit/>
          </a:bodyPr>
          <a:lstStyle/>
          <a:p>
            <a:pPr algn="ctr"/>
            <a:r>
              <a:rPr lang="en-US" sz="5400" b="1">
                <a:latin typeface="Palatino Linotype" pitchFamily="18" charset="0"/>
              </a:rPr>
              <a:t>Strawman Design</a:t>
            </a:r>
          </a:p>
          <a:p>
            <a:pPr algn="ctr"/>
            <a:r>
              <a:rPr lang="en-US" sz="5400" b="1">
                <a:latin typeface="Palatino Linotype" pitchFamily="18" charset="0"/>
              </a:rPr>
              <a:t>Analysis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0D275B3D-7B08-44E4-9615-A61E375A91F7}" type="slidenum">
              <a:rPr lang="en-US" sz="1200">
                <a:latin typeface="+mn-lt"/>
                <a:cs typeface="+mn-cs"/>
              </a:rPr>
              <a:pPr>
                <a:defRPr/>
              </a:pPr>
              <a:t>21</a:t>
            </a:fld>
            <a:endParaRPr lang="en-US" sz="1200" dirty="0">
              <a:latin typeface="+mn-lt"/>
              <a:cs typeface="+mn-cs"/>
            </a:endParaRPr>
          </a:p>
        </p:txBody>
      </p:sp>
      <p:sp>
        <p:nvSpPr>
          <p:cNvPr id="58370" name="Rectangle 3"/>
          <p:cNvSpPr>
            <a:spLocks noGrp="1" noChangeArrowheads="1"/>
          </p:cNvSpPr>
          <p:nvPr>
            <p:ph type="body" idx="4294967295"/>
          </p:nvPr>
        </p:nvSpPr>
        <p:spPr>
          <a:xfrm>
            <a:off x="457200" y="1676400"/>
            <a:ext cx="8534400" cy="4572000"/>
          </a:xfrm>
        </p:spPr>
        <p:txBody>
          <a:bodyPr/>
          <a:lstStyle/>
          <a:p>
            <a:pPr marL="457200" indent="-457200" eaLnBrk="1" hangingPunct="1">
              <a:spcBef>
                <a:spcPct val="0"/>
              </a:spcBef>
            </a:pPr>
            <a:r>
              <a:rPr lang="en-US" smtClean="0"/>
              <a:t>Illustrative Plan - State ORP</a:t>
            </a:r>
          </a:p>
          <a:p>
            <a:pPr marL="857250" lvl="1" indent="-457200" eaLnBrk="1" hangingPunct="1">
              <a:spcBef>
                <a:spcPct val="0"/>
              </a:spcBef>
            </a:pPr>
            <a:r>
              <a:rPr lang="en-US" smtClean="0"/>
              <a:t>Total 11.50% of pay contributed annually to the member’s account </a:t>
            </a:r>
          </a:p>
          <a:p>
            <a:pPr lvl="2" eaLnBrk="1" hangingPunct="1">
              <a:spcBef>
                <a:spcPct val="0"/>
              </a:spcBef>
            </a:pPr>
            <a:r>
              <a:rPr lang="en-US" smtClean="0"/>
              <a:t>Members contribute 6.50% </a:t>
            </a:r>
          </a:p>
          <a:p>
            <a:pPr lvl="2" eaLnBrk="1" hangingPunct="1">
              <a:spcBef>
                <a:spcPct val="0"/>
              </a:spcBef>
            </a:pPr>
            <a:r>
              <a:rPr lang="en-US" smtClean="0"/>
              <a:t>Employers contribute 5.00%</a:t>
            </a:r>
          </a:p>
          <a:p>
            <a:pPr marL="857250" lvl="1" indent="-457200" eaLnBrk="1" hangingPunct="1">
              <a:spcBef>
                <a:spcPct val="0"/>
              </a:spcBef>
            </a:pPr>
            <a:r>
              <a:rPr lang="en-US" smtClean="0"/>
              <a:t>Members continue to control on the account’s investments</a:t>
            </a:r>
          </a:p>
          <a:p>
            <a:pPr marL="857250" lvl="1" indent="-457200" eaLnBrk="1" hangingPunct="1">
              <a:spcBef>
                <a:spcPct val="0"/>
              </a:spcBef>
            </a:pPr>
            <a:endParaRPr lang="en-US" sz="3600" smtClean="0"/>
          </a:p>
        </p:txBody>
      </p:sp>
      <p:sp>
        <p:nvSpPr>
          <p:cNvPr id="58371" name="Rectangle 2"/>
          <p:cNvSpPr>
            <a:spLocks noGrp="1" noChangeArrowheads="1"/>
          </p:cNvSpPr>
          <p:nvPr>
            <p:ph type="title" idx="4294967295"/>
          </p:nvPr>
        </p:nvSpPr>
        <p:spPr/>
        <p:txBody>
          <a:bodyPr/>
          <a:lstStyle/>
          <a:p>
            <a:pPr eaLnBrk="1" hangingPunct="1"/>
            <a:r>
              <a:rPr lang="en-US" smtClean="0"/>
              <a:t>Structure Alternative 1 – </a:t>
            </a:r>
            <a:br>
              <a:rPr lang="en-US" smtClean="0"/>
            </a:br>
            <a:r>
              <a:rPr lang="en-US" smtClean="0"/>
              <a:t>DC Plan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9BD8ED5D-68ED-4ABE-931C-676C924917EA}" type="slidenum">
              <a:rPr lang="en-US" sz="1200">
                <a:latin typeface="+mn-lt"/>
                <a:cs typeface="+mn-cs"/>
              </a:rPr>
              <a:pPr>
                <a:defRPr/>
              </a:pPr>
              <a:t>22</a:t>
            </a:fld>
            <a:endParaRPr lang="en-US" sz="1200" dirty="0">
              <a:latin typeface="+mn-lt"/>
              <a:cs typeface="+mn-cs"/>
            </a:endParaRPr>
          </a:p>
        </p:txBody>
      </p:sp>
      <p:sp>
        <p:nvSpPr>
          <p:cNvPr id="60418" name="Rectangle 3"/>
          <p:cNvSpPr>
            <a:spLocks noGrp="1" noChangeArrowheads="1"/>
          </p:cNvSpPr>
          <p:nvPr>
            <p:ph type="body" idx="4294967295"/>
          </p:nvPr>
        </p:nvSpPr>
        <p:spPr>
          <a:xfrm>
            <a:off x="457200" y="1676400"/>
            <a:ext cx="8534400" cy="4572000"/>
          </a:xfrm>
        </p:spPr>
        <p:txBody>
          <a:bodyPr/>
          <a:lstStyle/>
          <a:p>
            <a:pPr marL="457200" indent="-457200" eaLnBrk="1" hangingPunct="1">
              <a:spcBef>
                <a:spcPct val="0"/>
              </a:spcBef>
            </a:pPr>
            <a:r>
              <a:rPr lang="en-US" sz="2800" dirty="0" smtClean="0"/>
              <a:t>Illustrative Plan</a:t>
            </a:r>
          </a:p>
          <a:p>
            <a:pPr marL="857250" lvl="1" indent="-457200" eaLnBrk="1" hangingPunct="1">
              <a:spcBef>
                <a:spcPct val="0"/>
              </a:spcBef>
            </a:pPr>
            <a:r>
              <a:rPr lang="en-US" sz="2400" dirty="0" smtClean="0"/>
              <a:t>Members receive pay credits equal to 12.0% of pay</a:t>
            </a:r>
          </a:p>
          <a:p>
            <a:pPr marL="857250" lvl="1" indent="-457200" eaLnBrk="1" hangingPunct="1">
              <a:spcBef>
                <a:spcPct val="0"/>
              </a:spcBef>
            </a:pPr>
            <a:r>
              <a:rPr lang="en-US" sz="2400" dirty="0" smtClean="0"/>
              <a:t>The notional accounts increase with interest equal to 75% of the fund’s actual investment performance, subject to a minimum interest credit of 2.0% and a maximum interest credit of 12.0%</a:t>
            </a:r>
          </a:p>
          <a:p>
            <a:pPr marL="1257300" lvl="2" indent="-457200" eaLnBrk="1" hangingPunct="1">
              <a:spcBef>
                <a:spcPct val="0"/>
              </a:spcBef>
            </a:pPr>
            <a:r>
              <a:rPr lang="en-US" sz="2000" dirty="0" smtClean="0"/>
              <a:t>Example:  If the fund returns 8.00% then the interest credit for the year will be 6.00%</a:t>
            </a:r>
          </a:p>
          <a:p>
            <a:pPr marL="857250" lvl="1" indent="-457200" eaLnBrk="1" hangingPunct="1">
              <a:spcBef>
                <a:spcPct val="0"/>
              </a:spcBef>
            </a:pPr>
            <a:r>
              <a:rPr lang="en-US" sz="2400" dirty="0" smtClean="0"/>
              <a:t>Members contribute 6.50% of pay </a:t>
            </a:r>
          </a:p>
          <a:p>
            <a:pPr marL="857250" lvl="1" indent="-457200" eaLnBrk="1" hangingPunct="1">
              <a:spcBef>
                <a:spcPct val="0"/>
              </a:spcBef>
            </a:pPr>
            <a:r>
              <a:rPr lang="en-US" sz="2400" dirty="0" smtClean="0"/>
              <a:t>The members notional account balance is converted to an life annuity at retirement</a:t>
            </a:r>
          </a:p>
        </p:txBody>
      </p:sp>
      <p:sp>
        <p:nvSpPr>
          <p:cNvPr id="60419" name="Rectangle 2"/>
          <p:cNvSpPr>
            <a:spLocks noGrp="1" noChangeArrowheads="1"/>
          </p:cNvSpPr>
          <p:nvPr>
            <p:ph type="title" idx="4294967295"/>
          </p:nvPr>
        </p:nvSpPr>
        <p:spPr/>
        <p:txBody>
          <a:bodyPr/>
          <a:lstStyle/>
          <a:p>
            <a:pPr eaLnBrk="1" hangingPunct="1"/>
            <a:r>
              <a:rPr lang="en-US" dirty="0" smtClean="0"/>
              <a:t>Structure Alternative 2 – </a:t>
            </a:r>
            <a:br>
              <a:rPr lang="en-US" dirty="0" smtClean="0"/>
            </a:br>
            <a:r>
              <a:rPr lang="en-US" dirty="0" smtClean="0"/>
              <a:t>Cash Balance Plan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79ECF4D0-F02D-4F46-A8B9-B5DF2A03FD57}" type="slidenum">
              <a:rPr lang="en-US" sz="1200">
                <a:latin typeface="+mn-lt"/>
                <a:cs typeface="+mn-cs"/>
              </a:rPr>
              <a:pPr>
                <a:defRPr/>
              </a:pPr>
              <a:t>23</a:t>
            </a:fld>
            <a:endParaRPr lang="en-US" sz="1200" dirty="0">
              <a:latin typeface="+mn-lt"/>
              <a:cs typeface="+mn-cs"/>
            </a:endParaRPr>
          </a:p>
        </p:txBody>
      </p:sp>
      <p:sp>
        <p:nvSpPr>
          <p:cNvPr id="69635" name="Rectangle 3"/>
          <p:cNvSpPr>
            <a:spLocks noGrp="1" noChangeArrowheads="1"/>
          </p:cNvSpPr>
          <p:nvPr>
            <p:ph type="body" idx="4294967295"/>
          </p:nvPr>
        </p:nvSpPr>
        <p:spPr>
          <a:xfrm>
            <a:off x="457200" y="1676400"/>
            <a:ext cx="8534400" cy="4572000"/>
          </a:xfrm>
        </p:spPr>
        <p:txBody>
          <a:bodyPr/>
          <a:lstStyle/>
          <a:p>
            <a:pPr marL="457200" indent="-457200" eaLnBrk="1" hangingPunct="1">
              <a:lnSpc>
                <a:spcPct val="90000"/>
              </a:lnSpc>
              <a:spcBef>
                <a:spcPct val="0"/>
              </a:spcBef>
            </a:pPr>
            <a:r>
              <a:rPr lang="en-US" sz="2800" dirty="0" smtClean="0"/>
              <a:t>Illustrative Plan</a:t>
            </a:r>
          </a:p>
          <a:p>
            <a:pPr marL="857250" lvl="1" indent="-457200" eaLnBrk="1" hangingPunct="1">
              <a:lnSpc>
                <a:spcPct val="90000"/>
              </a:lnSpc>
              <a:spcBef>
                <a:spcPct val="0"/>
              </a:spcBef>
            </a:pPr>
            <a:r>
              <a:rPr lang="en-US" sz="2400" dirty="0" smtClean="0"/>
              <a:t>Defined Benefit Plan</a:t>
            </a:r>
          </a:p>
          <a:p>
            <a:pPr marL="1257300" lvl="2" indent="-457200" eaLnBrk="1" hangingPunct="1">
              <a:lnSpc>
                <a:spcPct val="90000"/>
              </a:lnSpc>
              <a:spcBef>
                <a:spcPct val="0"/>
              </a:spcBef>
            </a:pPr>
            <a:r>
              <a:rPr lang="en-US" sz="2000" dirty="0" smtClean="0"/>
              <a:t>1.00% multiplier</a:t>
            </a:r>
          </a:p>
          <a:p>
            <a:pPr marL="1257300" lvl="2" indent="-457200" eaLnBrk="1" hangingPunct="1">
              <a:lnSpc>
                <a:spcPct val="90000"/>
              </a:lnSpc>
              <a:spcBef>
                <a:spcPct val="0"/>
              </a:spcBef>
            </a:pPr>
            <a:r>
              <a:rPr lang="en-US" sz="2000" dirty="0" smtClean="0"/>
              <a:t>3-Year final average pay</a:t>
            </a:r>
          </a:p>
          <a:p>
            <a:pPr marL="1257300" lvl="2" indent="-457200" eaLnBrk="1" hangingPunct="1">
              <a:lnSpc>
                <a:spcPct val="90000"/>
              </a:lnSpc>
              <a:spcBef>
                <a:spcPct val="0"/>
              </a:spcBef>
            </a:pPr>
            <a:r>
              <a:rPr lang="en-US" sz="2000" dirty="0" smtClean="0"/>
              <a:t>Removal of TERI and Return to Work Provisions</a:t>
            </a:r>
          </a:p>
          <a:p>
            <a:pPr marL="1257300" lvl="2" indent="-457200" eaLnBrk="1" hangingPunct="1">
              <a:lnSpc>
                <a:spcPct val="90000"/>
              </a:lnSpc>
              <a:spcBef>
                <a:spcPct val="0"/>
              </a:spcBef>
            </a:pPr>
            <a:r>
              <a:rPr lang="en-US" sz="2000" dirty="0" smtClean="0"/>
              <a:t>1% guaranteed COLA</a:t>
            </a:r>
          </a:p>
          <a:p>
            <a:pPr marL="1257300" lvl="2" indent="-457200" eaLnBrk="1" hangingPunct="1">
              <a:lnSpc>
                <a:spcPct val="90000"/>
              </a:lnSpc>
              <a:spcBef>
                <a:spcPct val="0"/>
              </a:spcBef>
            </a:pPr>
            <a:r>
              <a:rPr lang="en-US" sz="2000" dirty="0" smtClean="0"/>
              <a:t>Defined benefit is mostly employer financed</a:t>
            </a:r>
          </a:p>
          <a:p>
            <a:pPr marL="1257300" lvl="2" indent="-457200" eaLnBrk="1" hangingPunct="1">
              <a:lnSpc>
                <a:spcPct val="90000"/>
              </a:lnSpc>
              <a:spcBef>
                <a:spcPct val="0"/>
              </a:spcBef>
            </a:pPr>
            <a:r>
              <a:rPr lang="en-US" sz="2000" dirty="0" smtClean="0"/>
              <a:t>Normal retirement is the earlier of 28 years of service or age 65</a:t>
            </a:r>
          </a:p>
          <a:p>
            <a:pPr marL="1257300" lvl="2" indent="-457200" eaLnBrk="1" hangingPunct="1">
              <a:lnSpc>
                <a:spcPct val="90000"/>
              </a:lnSpc>
              <a:spcBef>
                <a:spcPct val="0"/>
              </a:spcBef>
            </a:pPr>
            <a:r>
              <a:rPr lang="en-US" sz="2000" dirty="0" smtClean="0"/>
              <a:t>Members contribute 2.50% to the DB plan</a:t>
            </a:r>
          </a:p>
          <a:p>
            <a:pPr marL="857250" lvl="1" indent="-457200" eaLnBrk="1" hangingPunct="1">
              <a:lnSpc>
                <a:spcPct val="90000"/>
              </a:lnSpc>
              <a:spcBef>
                <a:spcPct val="0"/>
              </a:spcBef>
            </a:pPr>
            <a:r>
              <a:rPr lang="en-US" sz="2400" dirty="0" smtClean="0"/>
              <a:t>Defined Contribution Plan</a:t>
            </a:r>
          </a:p>
          <a:p>
            <a:pPr marL="1257300" lvl="2" indent="-457200" eaLnBrk="1" hangingPunct="1">
              <a:lnSpc>
                <a:spcPct val="90000"/>
              </a:lnSpc>
              <a:spcBef>
                <a:spcPct val="0"/>
              </a:spcBef>
            </a:pPr>
            <a:r>
              <a:rPr lang="en-US" sz="2000" dirty="0" smtClean="0"/>
              <a:t>DC component is entirely funded by mandatory member contributions at the rate of 4.00% of pay </a:t>
            </a:r>
          </a:p>
          <a:p>
            <a:pPr marL="1257300" lvl="2" indent="-457200" eaLnBrk="1" hangingPunct="1">
              <a:lnSpc>
                <a:spcPct val="90000"/>
              </a:lnSpc>
              <a:spcBef>
                <a:spcPct val="0"/>
              </a:spcBef>
            </a:pPr>
            <a:r>
              <a:rPr lang="en-US" sz="2000" dirty="0" smtClean="0"/>
              <a:t>Members have control on the account’s investments</a:t>
            </a:r>
          </a:p>
        </p:txBody>
      </p:sp>
      <p:sp>
        <p:nvSpPr>
          <p:cNvPr id="69636" name="Rectangle 2"/>
          <p:cNvSpPr>
            <a:spLocks noGrp="1" noChangeArrowheads="1"/>
          </p:cNvSpPr>
          <p:nvPr>
            <p:ph type="title" idx="4294967295"/>
          </p:nvPr>
        </p:nvSpPr>
        <p:spPr/>
        <p:txBody>
          <a:bodyPr/>
          <a:lstStyle/>
          <a:p>
            <a:pPr eaLnBrk="1" hangingPunct="1"/>
            <a:r>
              <a:rPr lang="en-US" dirty="0" smtClean="0"/>
              <a:t>Structure Alternative 3 – </a:t>
            </a:r>
            <a:br>
              <a:rPr lang="en-US" dirty="0" smtClean="0"/>
            </a:br>
            <a:r>
              <a:rPr lang="en-US" dirty="0" smtClean="0"/>
              <a:t>Hybrid Plan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24</a:t>
            </a:fld>
            <a:endParaRPr lang="en-US" sz="1200" dirty="0">
              <a:latin typeface="+mn-lt"/>
              <a:cs typeface="+mn-cs"/>
            </a:endParaRPr>
          </a:p>
        </p:txBody>
      </p:sp>
      <p:sp>
        <p:nvSpPr>
          <p:cNvPr id="67587" name="Rectangle 3"/>
          <p:cNvSpPr>
            <a:spLocks noGrp="1" noChangeArrowheads="1"/>
          </p:cNvSpPr>
          <p:nvPr>
            <p:ph type="body" idx="4294967295"/>
          </p:nvPr>
        </p:nvSpPr>
        <p:spPr>
          <a:xfrm>
            <a:off x="457200" y="1524000"/>
            <a:ext cx="8534400" cy="4572000"/>
          </a:xfrm>
        </p:spPr>
        <p:txBody>
          <a:bodyPr/>
          <a:lstStyle/>
          <a:p>
            <a:pPr marL="457200" indent="-457200" eaLnBrk="1" hangingPunct="1">
              <a:spcBef>
                <a:spcPct val="0"/>
              </a:spcBef>
            </a:pPr>
            <a:r>
              <a:rPr lang="en-US" sz="2800" dirty="0" smtClean="0"/>
              <a:t>Illustrative Plan</a:t>
            </a:r>
          </a:p>
          <a:p>
            <a:pPr marL="857250" lvl="1" indent="-457200" eaLnBrk="1" hangingPunct="1">
              <a:spcBef>
                <a:spcPct val="0"/>
              </a:spcBef>
            </a:pPr>
            <a:r>
              <a:rPr lang="en-US" sz="2400" dirty="0" smtClean="0"/>
              <a:t>Current SCRS Plan with the following changes:</a:t>
            </a:r>
          </a:p>
          <a:p>
            <a:pPr marL="1257300" lvl="2" indent="-457200" eaLnBrk="1" hangingPunct="1">
              <a:spcBef>
                <a:spcPct val="0"/>
              </a:spcBef>
            </a:pPr>
            <a:r>
              <a:rPr lang="en-US" sz="2000" dirty="0" smtClean="0"/>
              <a:t>Member contribution rate increased to 7.50% of pay</a:t>
            </a:r>
          </a:p>
          <a:p>
            <a:pPr marL="1257300" lvl="2" indent="-457200" eaLnBrk="1" hangingPunct="1">
              <a:spcBef>
                <a:spcPct val="0"/>
              </a:spcBef>
            </a:pPr>
            <a:r>
              <a:rPr lang="en-US" sz="2000" dirty="0" smtClean="0"/>
              <a:t>Normal retirement eligibility is the lesser of age 60 with 30 years of service or age 65 with 5 years of service</a:t>
            </a:r>
          </a:p>
          <a:p>
            <a:pPr marL="1257300" lvl="2" indent="-457200" eaLnBrk="1" hangingPunct="1">
              <a:spcBef>
                <a:spcPct val="0"/>
              </a:spcBef>
            </a:pPr>
            <a:r>
              <a:rPr lang="en-US" sz="2000" dirty="0" smtClean="0"/>
              <a:t>Final average compensation is increased from a 3-year average to a 5-year average</a:t>
            </a:r>
          </a:p>
          <a:p>
            <a:pPr marL="1257300" lvl="2" indent="-457200" eaLnBrk="1" hangingPunct="1">
              <a:spcBef>
                <a:spcPct val="0"/>
              </a:spcBef>
            </a:pPr>
            <a:r>
              <a:rPr lang="en-US" sz="2000" dirty="0" smtClean="0"/>
              <a:t>1% guarantee COLA</a:t>
            </a:r>
          </a:p>
          <a:p>
            <a:pPr marL="1257300" lvl="2" indent="-457200" eaLnBrk="1" hangingPunct="1">
              <a:spcBef>
                <a:spcPct val="0"/>
              </a:spcBef>
            </a:pPr>
            <a:r>
              <a:rPr lang="en-US" sz="2000" dirty="0" smtClean="0"/>
              <a:t>Eliminate the inclusion of unused annual and sick leave in the benefit calculation</a:t>
            </a:r>
          </a:p>
          <a:p>
            <a:pPr marL="1257300" lvl="2" indent="-457200" eaLnBrk="1" hangingPunct="1">
              <a:spcBef>
                <a:spcPct val="0"/>
              </a:spcBef>
            </a:pPr>
            <a:r>
              <a:rPr lang="en-US" sz="2000" dirty="0" smtClean="0"/>
              <a:t>Elimination of the TERI program and significant changes the RTW provisions</a:t>
            </a:r>
          </a:p>
          <a:p>
            <a:pPr marL="1257300" lvl="2" indent="-457200" eaLnBrk="1" hangingPunct="1">
              <a:spcBef>
                <a:spcPct val="0"/>
              </a:spcBef>
            </a:pPr>
            <a:r>
              <a:rPr lang="en-US" sz="2000" dirty="0" smtClean="0"/>
              <a:t>The cost of purchasing service is actuarial cost neutral</a:t>
            </a:r>
          </a:p>
          <a:p>
            <a:pPr marL="1257300" lvl="2" indent="-457200" eaLnBrk="1" hangingPunct="1">
              <a:spcBef>
                <a:spcPct val="0"/>
              </a:spcBef>
            </a:pPr>
            <a:r>
              <a:rPr lang="en-US" sz="2000" dirty="0" smtClean="0"/>
              <a:t>Reduction for early retirement is 8.0% per year</a:t>
            </a:r>
          </a:p>
          <a:p>
            <a:pPr marL="857250" lvl="1" indent="-457200" eaLnBrk="1" hangingPunct="1">
              <a:spcBef>
                <a:spcPct val="0"/>
              </a:spcBef>
            </a:pPr>
            <a:r>
              <a:rPr lang="en-US" sz="2400" dirty="0" smtClean="0"/>
              <a:t>Benefit multiplier remains unchanged at 1.82%</a:t>
            </a:r>
          </a:p>
          <a:p>
            <a:pPr marL="1257300" lvl="2" indent="-457200" eaLnBrk="1" hangingPunct="1">
              <a:spcBef>
                <a:spcPct val="0"/>
              </a:spcBef>
            </a:pPr>
            <a:endParaRPr lang="en-US" sz="2000" dirty="0" smtClean="0"/>
          </a:p>
        </p:txBody>
      </p:sp>
      <p:sp>
        <p:nvSpPr>
          <p:cNvPr id="67588" name="Rectangle 2"/>
          <p:cNvSpPr>
            <a:spLocks noGrp="1" noChangeArrowheads="1"/>
          </p:cNvSpPr>
          <p:nvPr>
            <p:ph type="title" idx="4294967295"/>
          </p:nvPr>
        </p:nvSpPr>
        <p:spPr>
          <a:xfrm>
            <a:off x="1371600" y="304800"/>
            <a:ext cx="7315200" cy="1143000"/>
          </a:xfrm>
        </p:spPr>
        <p:txBody>
          <a:bodyPr/>
          <a:lstStyle/>
          <a:p>
            <a:pPr eaLnBrk="1" hangingPunct="1"/>
            <a:r>
              <a:rPr lang="en-US" dirty="0" smtClean="0"/>
              <a:t>Structure Alternative 4 – </a:t>
            </a:r>
            <a:br>
              <a:rPr lang="en-US" dirty="0" smtClean="0"/>
            </a:br>
            <a:r>
              <a:rPr lang="en-US" dirty="0" smtClean="0"/>
              <a:t>Modified Defined Benefit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25</a:t>
            </a:fld>
            <a:endParaRPr lang="en-US" sz="1200" dirty="0">
              <a:latin typeface="+mn-lt"/>
              <a:cs typeface="+mn-cs"/>
            </a:endParaRPr>
          </a:p>
        </p:txBody>
      </p:sp>
      <p:sp>
        <p:nvSpPr>
          <p:cNvPr id="67587" name="Rectangle 3"/>
          <p:cNvSpPr>
            <a:spLocks noGrp="1" noChangeArrowheads="1"/>
          </p:cNvSpPr>
          <p:nvPr>
            <p:ph type="body" idx="4294967295"/>
          </p:nvPr>
        </p:nvSpPr>
        <p:spPr>
          <a:xfrm>
            <a:off x="457200" y="1676400"/>
            <a:ext cx="8534400" cy="4572000"/>
          </a:xfrm>
        </p:spPr>
        <p:txBody>
          <a:bodyPr/>
          <a:lstStyle/>
          <a:p>
            <a:pPr marL="457200" indent="-457200" eaLnBrk="1" hangingPunct="1">
              <a:spcBef>
                <a:spcPct val="0"/>
              </a:spcBef>
            </a:pPr>
            <a:r>
              <a:rPr lang="en-US" sz="2400" dirty="0" smtClean="0"/>
              <a:t>The following analysis compares projected retirement income to projected income immediately prior to retirement for a new member in SCRS</a:t>
            </a:r>
          </a:p>
          <a:p>
            <a:pPr marL="857250" lvl="1" indent="-457200" eaLnBrk="1" hangingPunct="1">
              <a:spcBef>
                <a:spcPct val="0"/>
              </a:spcBef>
            </a:pPr>
            <a:r>
              <a:rPr lang="en-US" sz="2000" dirty="0" smtClean="0"/>
              <a:t>Analysis includes income from Social Security and retirement benefits from the current and </a:t>
            </a:r>
            <a:r>
              <a:rPr lang="en-US" sz="2000" dirty="0" err="1" smtClean="0"/>
              <a:t>strawman</a:t>
            </a:r>
            <a:r>
              <a:rPr lang="en-US" sz="2000" dirty="0" smtClean="0"/>
              <a:t> design alternatives</a:t>
            </a:r>
          </a:p>
          <a:p>
            <a:pPr marL="857250" lvl="1" indent="-457200" eaLnBrk="1" hangingPunct="1">
              <a:spcBef>
                <a:spcPct val="0"/>
              </a:spcBef>
            </a:pPr>
            <a:r>
              <a:rPr lang="en-US" sz="2000" dirty="0" smtClean="0"/>
              <a:t>Retirement income does not include other sources of </a:t>
            </a:r>
            <a:r>
              <a:rPr lang="en-US" sz="2000" smtClean="0"/>
              <a:t>retirement income, </a:t>
            </a:r>
            <a:r>
              <a:rPr lang="en-US" sz="2000" dirty="0" smtClean="0"/>
              <a:t>such as personal savings or retirement benefits earned with previous employers</a:t>
            </a:r>
          </a:p>
          <a:p>
            <a:pPr marL="457200" indent="-457200" eaLnBrk="1" hangingPunct="1">
              <a:spcBef>
                <a:spcPct val="0"/>
              </a:spcBef>
            </a:pPr>
            <a:r>
              <a:rPr lang="en-US" sz="2400" dirty="0" smtClean="0"/>
              <a:t>Certain assumptions must be made to project income and retirement benefits</a:t>
            </a:r>
          </a:p>
          <a:p>
            <a:pPr marL="857250" lvl="1" indent="-457200" eaLnBrk="1" hangingPunct="1">
              <a:spcBef>
                <a:spcPct val="0"/>
              </a:spcBef>
            </a:pPr>
            <a:r>
              <a:rPr lang="en-US" sz="2000" dirty="0" smtClean="0"/>
              <a:t>Projections are provided under alternative economic assumptions to quantify the sensitivity of certain assumptions in the comparison analysis</a:t>
            </a:r>
          </a:p>
        </p:txBody>
      </p:sp>
      <p:sp>
        <p:nvSpPr>
          <p:cNvPr id="67588" name="Rectangle 2"/>
          <p:cNvSpPr>
            <a:spLocks noGrp="1" noChangeArrowheads="1"/>
          </p:cNvSpPr>
          <p:nvPr>
            <p:ph type="title" idx="4294967295"/>
          </p:nvPr>
        </p:nvSpPr>
        <p:spPr>
          <a:xfrm>
            <a:off x="1371600" y="304800"/>
            <a:ext cx="7315200" cy="1143000"/>
          </a:xfrm>
        </p:spPr>
        <p:txBody>
          <a:bodyPr/>
          <a:lstStyle/>
          <a:p>
            <a:pPr eaLnBrk="1" hangingPunct="1"/>
            <a:r>
              <a:rPr lang="en-US" dirty="0" smtClean="0"/>
              <a:t>Principal Assumptions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26</a:t>
            </a:fld>
            <a:endParaRPr lang="en-US" sz="1200" dirty="0">
              <a:latin typeface="+mn-lt"/>
              <a:cs typeface="+mn-cs"/>
            </a:endParaRPr>
          </a:p>
        </p:txBody>
      </p:sp>
      <p:sp>
        <p:nvSpPr>
          <p:cNvPr id="67587" name="Rectangle 3"/>
          <p:cNvSpPr>
            <a:spLocks noGrp="1" noChangeArrowheads="1"/>
          </p:cNvSpPr>
          <p:nvPr>
            <p:ph type="body" idx="4294967295"/>
          </p:nvPr>
        </p:nvSpPr>
        <p:spPr>
          <a:xfrm>
            <a:off x="457200" y="1600200"/>
            <a:ext cx="8534400" cy="4572000"/>
          </a:xfrm>
        </p:spPr>
        <p:txBody>
          <a:bodyPr/>
          <a:lstStyle/>
          <a:p>
            <a:pPr marL="457200" indent="-457200" eaLnBrk="1" hangingPunct="1">
              <a:spcBef>
                <a:spcPct val="0"/>
              </a:spcBef>
            </a:pPr>
            <a:r>
              <a:rPr lang="en-US" sz="2400" dirty="0" smtClean="0"/>
              <a:t>Principal Assumptions for all scenarios</a:t>
            </a:r>
          </a:p>
          <a:p>
            <a:pPr marL="857250" lvl="1" indent="-457200" eaLnBrk="1" hangingPunct="1">
              <a:spcBef>
                <a:spcPct val="0"/>
              </a:spcBef>
            </a:pPr>
            <a:r>
              <a:rPr lang="en-US" sz="2000" dirty="0" smtClean="0"/>
              <a:t>Example is for a member earning $60,000 a year at the time of retirement. Historical compensation increases are based on historical patterns of compensation increases for State employees.</a:t>
            </a:r>
          </a:p>
          <a:p>
            <a:pPr marL="857250" lvl="1" indent="-457200" eaLnBrk="1" hangingPunct="1">
              <a:spcBef>
                <a:spcPct val="0"/>
              </a:spcBef>
            </a:pPr>
            <a:r>
              <a:rPr lang="en-US" sz="2000" dirty="0" smtClean="0"/>
              <a:t>Retirement balances from defined contribution accounts are converted to an annuity with a 1% guaranteed COLA based on current market annuity rates.</a:t>
            </a:r>
          </a:p>
          <a:p>
            <a:pPr marL="457200" indent="-457200" eaLnBrk="1" hangingPunct="1">
              <a:spcBef>
                <a:spcPct val="0"/>
              </a:spcBef>
            </a:pPr>
            <a:r>
              <a:rPr lang="en-US" sz="2400" dirty="0" smtClean="0"/>
              <a:t>Scenario specific assumptions</a:t>
            </a:r>
          </a:p>
          <a:p>
            <a:pPr marL="857250" lvl="1" indent="-457200" eaLnBrk="1" hangingPunct="1">
              <a:spcBef>
                <a:spcPct val="0"/>
              </a:spcBef>
            </a:pPr>
            <a:r>
              <a:rPr lang="en-US" sz="2000" dirty="0" smtClean="0"/>
              <a:t>Medium Assumption:  7.00% investment return on DC benefits</a:t>
            </a:r>
          </a:p>
          <a:p>
            <a:pPr marL="857250" lvl="1" indent="-457200" eaLnBrk="1" hangingPunct="1">
              <a:spcBef>
                <a:spcPct val="0"/>
              </a:spcBef>
            </a:pPr>
            <a:r>
              <a:rPr lang="en-US" sz="2000" dirty="0" smtClean="0"/>
              <a:t>Low Assumption:  5.00% investment return on DC benefits</a:t>
            </a:r>
          </a:p>
          <a:p>
            <a:pPr marL="857250" lvl="1" indent="-457200" eaLnBrk="1" hangingPunct="1">
              <a:spcBef>
                <a:spcPct val="0"/>
              </a:spcBef>
            </a:pPr>
            <a:r>
              <a:rPr lang="en-US" sz="2000" dirty="0" smtClean="0"/>
              <a:t>High Assumption:  9.00% investment return on DC benefits</a:t>
            </a:r>
          </a:p>
        </p:txBody>
      </p:sp>
      <p:sp>
        <p:nvSpPr>
          <p:cNvPr id="67588" name="Rectangle 2"/>
          <p:cNvSpPr>
            <a:spLocks noGrp="1" noChangeArrowheads="1"/>
          </p:cNvSpPr>
          <p:nvPr>
            <p:ph type="title" idx="4294967295"/>
          </p:nvPr>
        </p:nvSpPr>
        <p:spPr>
          <a:xfrm>
            <a:off x="1371600" y="304800"/>
            <a:ext cx="7315200" cy="1143000"/>
          </a:xfrm>
        </p:spPr>
        <p:txBody>
          <a:bodyPr/>
          <a:lstStyle/>
          <a:p>
            <a:pPr eaLnBrk="1" hangingPunct="1"/>
            <a:r>
              <a:rPr lang="en-US" dirty="0" smtClean="0"/>
              <a:t>Principal Assumptions (cont’d)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27</a:t>
            </a:fld>
            <a:endParaRPr lang="en-US" sz="1200" dirty="0">
              <a:latin typeface="+mn-lt"/>
              <a:cs typeface="+mn-cs"/>
            </a:endParaRPr>
          </a:p>
        </p:txBody>
      </p:sp>
      <p:sp>
        <p:nvSpPr>
          <p:cNvPr id="67588" name="Rectangle 2"/>
          <p:cNvSpPr>
            <a:spLocks noGrp="1" noChangeArrowheads="1"/>
          </p:cNvSpPr>
          <p:nvPr>
            <p:ph type="title" idx="4294967295"/>
          </p:nvPr>
        </p:nvSpPr>
        <p:spPr>
          <a:xfrm>
            <a:off x="1371600" y="228600"/>
            <a:ext cx="7315200" cy="1143000"/>
          </a:xfrm>
        </p:spPr>
        <p:txBody>
          <a:bodyPr/>
          <a:lstStyle/>
          <a:p>
            <a:pPr eaLnBrk="1" hangingPunct="1"/>
            <a:r>
              <a:rPr lang="en-US" dirty="0" smtClean="0"/>
              <a:t>Retirement Benefits  – Age 35 Hire</a:t>
            </a:r>
            <a:br>
              <a:rPr lang="en-US" dirty="0" smtClean="0"/>
            </a:br>
            <a:r>
              <a:rPr lang="en-US" dirty="0" smtClean="0"/>
              <a:t>(Average Hire Age)</a:t>
            </a:r>
          </a:p>
        </p:txBody>
      </p:sp>
      <p:sp>
        <p:nvSpPr>
          <p:cNvPr id="7" name="TextBox 6"/>
          <p:cNvSpPr txBox="1"/>
          <p:nvPr/>
        </p:nvSpPr>
        <p:spPr>
          <a:xfrm>
            <a:off x="0" y="1447800"/>
            <a:ext cx="9144000" cy="461665"/>
          </a:xfrm>
          <a:prstGeom prst="rect">
            <a:avLst/>
          </a:prstGeom>
          <a:noFill/>
        </p:spPr>
        <p:txBody>
          <a:bodyPr wrap="square" rtlCol="0">
            <a:spAutoFit/>
          </a:bodyPr>
          <a:lstStyle/>
          <a:p>
            <a:pPr algn="ctr"/>
            <a:r>
              <a:rPr lang="en-US" sz="2400" b="1" dirty="0" smtClean="0">
                <a:solidFill>
                  <a:srgbClr val="0000CC"/>
                </a:solidFill>
                <a:latin typeface="Times New Roman" pitchFamily="18" charset="0"/>
                <a:cs typeface="Times New Roman" pitchFamily="18" charset="0"/>
              </a:rPr>
              <a:t>Member Retires at Age 63 with 28 Years of Service</a:t>
            </a:r>
            <a:endParaRPr lang="en-US" sz="2400" b="1" dirty="0">
              <a:solidFill>
                <a:srgbClr val="0000CC"/>
              </a:solidFill>
              <a:latin typeface="Times New Roman" pitchFamily="18" charset="0"/>
              <a:cs typeface="Times New Roman" pitchFamily="18" charset="0"/>
            </a:endParaRPr>
          </a:p>
        </p:txBody>
      </p:sp>
      <p:sp>
        <p:nvSpPr>
          <p:cNvPr id="6" name="TextBox 5"/>
          <p:cNvSpPr txBox="1"/>
          <p:nvPr/>
        </p:nvSpPr>
        <p:spPr>
          <a:xfrm>
            <a:off x="914400" y="6197025"/>
            <a:ext cx="6781800" cy="584775"/>
          </a:xfrm>
          <a:prstGeom prst="rect">
            <a:avLst/>
          </a:prstGeom>
          <a:noFill/>
        </p:spPr>
        <p:txBody>
          <a:bodyPr wrap="square" rtlCol="0">
            <a:spAutoFit/>
          </a:bodyPr>
          <a:lstStyle/>
          <a:p>
            <a:r>
              <a:rPr lang="en-US" sz="1600" dirty="0" smtClean="0">
                <a:latin typeface="Times New Roman" pitchFamily="18" charset="0"/>
                <a:cs typeface="Times New Roman" pitchFamily="18" charset="0"/>
              </a:rPr>
              <a:t>Note:  Replacement ratios shown above do not reflect retirement benefits the member earned prior to becoming a member of SCRS at age 35.</a:t>
            </a:r>
            <a:endParaRPr lang="en-US" sz="16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cstate="print"/>
          <a:srcRect/>
          <a:stretch>
            <a:fillRect/>
          </a:stretch>
        </p:blipFill>
        <p:spPr bwMode="auto">
          <a:xfrm>
            <a:off x="700088" y="1743075"/>
            <a:ext cx="7743825" cy="442912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28</a:t>
            </a:fld>
            <a:endParaRPr lang="en-US" sz="1200" dirty="0">
              <a:latin typeface="+mn-lt"/>
              <a:cs typeface="+mn-cs"/>
            </a:endParaRPr>
          </a:p>
        </p:txBody>
      </p:sp>
      <p:sp>
        <p:nvSpPr>
          <p:cNvPr id="67588" name="Rectangle 2"/>
          <p:cNvSpPr>
            <a:spLocks noGrp="1" noChangeArrowheads="1"/>
          </p:cNvSpPr>
          <p:nvPr>
            <p:ph type="title" idx="4294967295"/>
          </p:nvPr>
        </p:nvSpPr>
        <p:spPr>
          <a:xfrm>
            <a:off x="1371600" y="228600"/>
            <a:ext cx="7315200" cy="1143000"/>
          </a:xfrm>
        </p:spPr>
        <p:txBody>
          <a:bodyPr/>
          <a:lstStyle/>
          <a:p>
            <a:pPr eaLnBrk="1" hangingPunct="1"/>
            <a:r>
              <a:rPr lang="en-US" dirty="0" smtClean="0"/>
              <a:t>Retirement Benefits  – Age 35 Hire</a:t>
            </a:r>
            <a:br>
              <a:rPr lang="en-US" dirty="0" smtClean="0"/>
            </a:br>
            <a:r>
              <a:rPr lang="en-US" dirty="0" smtClean="0"/>
              <a:t>(Average Hire Age)</a:t>
            </a:r>
          </a:p>
        </p:txBody>
      </p:sp>
      <p:sp>
        <p:nvSpPr>
          <p:cNvPr id="7" name="TextBox 6"/>
          <p:cNvSpPr txBox="1"/>
          <p:nvPr/>
        </p:nvSpPr>
        <p:spPr>
          <a:xfrm>
            <a:off x="0" y="1447800"/>
            <a:ext cx="9144000" cy="461665"/>
          </a:xfrm>
          <a:prstGeom prst="rect">
            <a:avLst/>
          </a:prstGeom>
          <a:noFill/>
        </p:spPr>
        <p:txBody>
          <a:bodyPr wrap="square" rtlCol="0">
            <a:spAutoFit/>
          </a:bodyPr>
          <a:lstStyle/>
          <a:p>
            <a:pPr algn="ctr"/>
            <a:r>
              <a:rPr lang="en-US" sz="2400" b="1" dirty="0" smtClean="0">
                <a:solidFill>
                  <a:srgbClr val="0000CC"/>
                </a:solidFill>
                <a:latin typeface="Times New Roman" pitchFamily="18" charset="0"/>
                <a:cs typeface="Times New Roman" pitchFamily="18" charset="0"/>
              </a:rPr>
              <a:t>Member Retires at Age 67 with 32 Years of Service</a:t>
            </a:r>
            <a:endParaRPr lang="en-US" sz="2400" b="1" dirty="0">
              <a:solidFill>
                <a:srgbClr val="0000CC"/>
              </a:solidFill>
              <a:latin typeface="Times New Roman" pitchFamily="18" charset="0"/>
              <a:cs typeface="Times New Roman" pitchFamily="18" charset="0"/>
            </a:endParaRPr>
          </a:p>
        </p:txBody>
      </p:sp>
      <p:sp>
        <p:nvSpPr>
          <p:cNvPr id="6" name="TextBox 5"/>
          <p:cNvSpPr txBox="1"/>
          <p:nvPr/>
        </p:nvSpPr>
        <p:spPr>
          <a:xfrm>
            <a:off x="914400" y="6197025"/>
            <a:ext cx="6781800" cy="584775"/>
          </a:xfrm>
          <a:prstGeom prst="rect">
            <a:avLst/>
          </a:prstGeom>
          <a:noFill/>
        </p:spPr>
        <p:txBody>
          <a:bodyPr wrap="square" rtlCol="0">
            <a:spAutoFit/>
          </a:bodyPr>
          <a:lstStyle/>
          <a:p>
            <a:r>
              <a:rPr lang="en-US" sz="1600" dirty="0" smtClean="0">
                <a:latin typeface="Times New Roman" pitchFamily="18" charset="0"/>
                <a:cs typeface="Times New Roman" pitchFamily="18" charset="0"/>
              </a:rPr>
              <a:t>Note:  Replacement ratios shown above do not reflect retirement benefits the member earned prior to becoming a member of SCRS at age 35.</a:t>
            </a:r>
            <a:endParaRPr lang="en-US" sz="16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cstate="print"/>
          <a:srcRect/>
          <a:stretch>
            <a:fillRect/>
          </a:stretch>
        </p:blipFill>
        <p:spPr bwMode="auto">
          <a:xfrm>
            <a:off x="700088" y="1752600"/>
            <a:ext cx="7743825" cy="4429125"/>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29</a:t>
            </a:fld>
            <a:endParaRPr lang="en-US" sz="1200" dirty="0">
              <a:latin typeface="+mn-lt"/>
              <a:cs typeface="+mn-cs"/>
            </a:endParaRPr>
          </a:p>
        </p:txBody>
      </p:sp>
      <p:sp>
        <p:nvSpPr>
          <p:cNvPr id="67588" name="Rectangle 2"/>
          <p:cNvSpPr>
            <a:spLocks noGrp="1" noChangeArrowheads="1"/>
          </p:cNvSpPr>
          <p:nvPr>
            <p:ph type="title" idx="4294967295"/>
          </p:nvPr>
        </p:nvSpPr>
        <p:spPr>
          <a:xfrm>
            <a:off x="1371600" y="228600"/>
            <a:ext cx="7315200" cy="1143000"/>
          </a:xfrm>
        </p:spPr>
        <p:txBody>
          <a:bodyPr/>
          <a:lstStyle/>
          <a:p>
            <a:pPr eaLnBrk="1" hangingPunct="1"/>
            <a:r>
              <a:rPr lang="en-US" dirty="0" smtClean="0"/>
              <a:t>Retirement Benefits – Age 25 Hire</a:t>
            </a:r>
            <a:br>
              <a:rPr lang="en-US" dirty="0" smtClean="0"/>
            </a:br>
            <a:r>
              <a:rPr lang="en-US" dirty="0" smtClean="0"/>
              <a:t>(10-Years Younger than Avg.)</a:t>
            </a:r>
          </a:p>
        </p:txBody>
      </p:sp>
      <p:sp>
        <p:nvSpPr>
          <p:cNvPr id="9" name="TextBox 8"/>
          <p:cNvSpPr txBox="1"/>
          <p:nvPr/>
        </p:nvSpPr>
        <p:spPr>
          <a:xfrm>
            <a:off x="0" y="1447800"/>
            <a:ext cx="9144000" cy="461665"/>
          </a:xfrm>
          <a:prstGeom prst="rect">
            <a:avLst/>
          </a:prstGeom>
          <a:noFill/>
        </p:spPr>
        <p:txBody>
          <a:bodyPr wrap="square" rtlCol="0">
            <a:spAutoFit/>
          </a:bodyPr>
          <a:lstStyle/>
          <a:p>
            <a:pPr algn="ctr"/>
            <a:r>
              <a:rPr lang="en-US" sz="2400" b="1" dirty="0" smtClean="0">
                <a:solidFill>
                  <a:srgbClr val="0000CC"/>
                </a:solidFill>
                <a:latin typeface="Times New Roman" pitchFamily="18" charset="0"/>
                <a:cs typeface="Times New Roman" pitchFamily="18" charset="0"/>
              </a:rPr>
              <a:t>Member Retires at Age 62 with 37 Years of Service</a:t>
            </a:r>
            <a:endParaRPr lang="en-US" sz="2400" b="1" dirty="0">
              <a:solidFill>
                <a:srgbClr val="0000CC"/>
              </a:solidFill>
              <a:latin typeface="Times New Roman" pitchFamily="18" charset="0"/>
              <a:cs typeface="Times New Roman" pitchFamily="18" charset="0"/>
            </a:endParaRPr>
          </a:p>
        </p:txBody>
      </p:sp>
      <p:sp>
        <p:nvSpPr>
          <p:cNvPr id="6" name="TextBox 5"/>
          <p:cNvSpPr txBox="1"/>
          <p:nvPr/>
        </p:nvSpPr>
        <p:spPr>
          <a:xfrm>
            <a:off x="914400" y="6197025"/>
            <a:ext cx="6781800" cy="584775"/>
          </a:xfrm>
          <a:prstGeom prst="rect">
            <a:avLst/>
          </a:prstGeom>
          <a:noFill/>
        </p:spPr>
        <p:txBody>
          <a:bodyPr wrap="square" rtlCol="0">
            <a:spAutoFit/>
          </a:bodyPr>
          <a:lstStyle/>
          <a:p>
            <a:r>
              <a:rPr lang="en-US" sz="1600" dirty="0" smtClean="0">
                <a:latin typeface="Times New Roman" pitchFamily="18" charset="0"/>
                <a:cs typeface="Times New Roman" pitchFamily="18" charset="0"/>
              </a:rPr>
              <a:t>Note:  Replacement ratios represent retirement income  earned over a 37 year working career with an employer of SCRS.</a:t>
            </a:r>
            <a:endParaRPr lang="en-US" sz="16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3" cstate="print"/>
          <a:srcRect/>
          <a:stretch>
            <a:fillRect/>
          </a:stretch>
        </p:blipFill>
        <p:spPr bwMode="auto">
          <a:xfrm>
            <a:off x="700088" y="1752600"/>
            <a:ext cx="7743825" cy="44291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D8FAE69-2869-4398-9B46-FEC72FEE6579}" type="slidenum">
              <a:rPr lang="en-US"/>
              <a:pPr>
                <a:defRPr/>
              </a:pPr>
              <a:t>3</a:t>
            </a:fld>
            <a:endParaRPr lang="en-US" dirty="0"/>
          </a:p>
        </p:txBody>
      </p:sp>
      <p:sp>
        <p:nvSpPr>
          <p:cNvPr id="22530" name="Rectangle 2"/>
          <p:cNvSpPr>
            <a:spLocks noGrp="1" noChangeArrowheads="1"/>
          </p:cNvSpPr>
          <p:nvPr>
            <p:ph type="title"/>
          </p:nvPr>
        </p:nvSpPr>
        <p:spPr/>
        <p:txBody>
          <a:bodyPr/>
          <a:lstStyle/>
          <a:p>
            <a:pPr eaLnBrk="1" hangingPunct="1"/>
            <a:r>
              <a:rPr lang="en-US" sz="2800" dirty="0" smtClean="0"/>
              <a:t>Current Program – Current (SCRS) Benefit</a:t>
            </a:r>
          </a:p>
        </p:txBody>
      </p:sp>
      <p:sp>
        <p:nvSpPr>
          <p:cNvPr id="22531" name="Rectangle 3"/>
          <p:cNvSpPr>
            <a:spLocks noGrp="1" noChangeArrowheads="1"/>
          </p:cNvSpPr>
          <p:nvPr>
            <p:ph type="body" idx="1"/>
          </p:nvPr>
        </p:nvSpPr>
        <p:spPr>
          <a:xfrm>
            <a:off x="457200" y="1676400"/>
            <a:ext cx="8686800" cy="4572000"/>
          </a:xfrm>
        </p:spPr>
        <p:txBody>
          <a:bodyPr/>
          <a:lstStyle/>
          <a:p>
            <a:pPr eaLnBrk="1" hangingPunct="1">
              <a:spcBef>
                <a:spcPct val="0"/>
              </a:spcBef>
            </a:pPr>
            <a:r>
              <a:rPr lang="en-US" sz="2800" dirty="0" smtClean="0"/>
              <a:t>Monthly benefit payable for the member’s lifetime</a:t>
            </a:r>
          </a:p>
          <a:p>
            <a:pPr eaLnBrk="1" hangingPunct="1">
              <a:spcBef>
                <a:spcPct val="0"/>
              </a:spcBef>
            </a:pPr>
            <a:r>
              <a:rPr lang="en-US" sz="2800" dirty="0" smtClean="0"/>
              <a:t>Retirement age</a:t>
            </a:r>
          </a:p>
          <a:p>
            <a:pPr lvl="1" eaLnBrk="1" hangingPunct="1">
              <a:spcBef>
                <a:spcPct val="0"/>
              </a:spcBef>
            </a:pPr>
            <a:r>
              <a:rPr lang="en-US" sz="2400" dirty="0" smtClean="0"/>
              <a:t>65 with 5 years of service; or </a:t>
            </a:r>
          </a:p>
          <a:p>
            <a:pPr lvl="1" eaLnBrk="1" hangingPunct="1">
              <a:spcBef>
                <a:spcPct val="0"/>
              </a:spcBef>
            </a:pPr>
            <a:r>
              <a:rPr lang="en-US" sz="2400" dirty="0" smtClean="0"/>
              <a:t>any age with 28 years of service</a:t>
            </a:r>
          </a:p>
          <a:p>
            <a:pPr eaLnBrk="1" hangingPunct="1">
              <a:spcBef>
                <a:spcPct val="0"/>
              </a:spcBef>
            </a:pPr>
            <a:r>
              <a:rPr lang="en-US" sz="2800" dirty="0" smtClean="0"/>
              <a:t>The benefit is equal to 1.82% of members 3-year average compensation times their years of service</a:t>
            </a:r>
          </a:p>
          <a:p>
            <a:pPr lvl="1" eaLnBrk="1" hangingPunct="1">
              <a:spcBef>
                <a:spcPct val="0"/>
              </a:spcBef>
            </a:pPr>
            <a:r>
              <a:rPr lang="en-US" sz="2400" dirty="0" smtClean="0"/>
              <a:t>Example:  John Smith retires with an average monthly compensation of $48,000 and 28 years of service</a:t>
            </a:r>
          </a:p>
          <a:p>
            <a:pPr lvl="2" eaLnBrk="1" hangingPunct="1">
              <a:spcBef>
                <a:spcPct val="0"/>
              </a:spcBef>
            </a:pPr>
            <a:r>
              <a:rPr lang="en-US" sz="2000" dirty="0" smtClean="0"/>
              <a:t>Monthly retirement benefit is $24,460 (1.82% x $48,000 x 28)</a:t>
            </a:r>
          </a:p>
          <a:p>
            <a:pPr lvl="2" eaLnBrk="1" hangingPunct="1">
              <a:spcBef>
                <a:spcPct val="0"/>
              </a:spcBef>
            </a:pPr>
            <a:r>
              <a:rPr lang="en-US" sz="2000" dirty="0" smtClean="0"/>
              <a:t>Replaces almost 50% of the members pre-retirement pay</a:t>
            </a:r>
          </a:p>
          <a:p>
            <a:pPr eaLnBrk="1" hangingPunct="1">
              <a:spcBef>
                <a:spcPct val="0"/>
              </a:spcBef>
            </a:pPr>
            <a:r>
              <a:rPr lang="en-US" sz="2800" dirty="0" smtClean="0"/>
              <a:t>Members contribute 6.50% of pay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30</a:t>
            </a:fld>
            <a:endParaRPr lang="en-US" sz="1200" dirty="0">
              <a:latin typeface="+mn-lt"/>
              <a:cs typeface="+mn-cs"/>
            </a:endParaRPr>
          </a:p>
        </p:txBody>
      </p:sp>
      <p:sp>
        <p:nvSpPr>
          <p:cNvPr id="67588" name="Rectangle 2"/>
          <p:cNvSpPr>
            <a:spLocks noGrp="1" noChangeArrowheads="1"/>
          </p:cNvSpPr>
          <p:nvPr>
            <p:ph type="title" idx="4294967295"/>
          </p:nvPr>
        </p:nvSpPr>
        <p:spPr>
          <a:xfrm>
            <a:off x="1371600" y="228600"/>
            <a:ext cx="7315200" cy="1143000"/>
          </a:xfrm>
        </p:spPr>
        <p:txBody>
          <a:bodyPr/>
          <a:lstStyle/>
          <a:p>
            <a:pPr eaLnBrk="1" hangingPunct="1"/>
            <a:r>
              <a:rPr lang="en-US" dirty="0" smtClean="0"/>
              <a:t>Retirement Benefits – Age 45 Hire</a:t>
            </a:r>
            <a:br>
              <a:rPr lang="en-US" dirty="0" smtClean="0"/>
            </a:br>
            <a:r>
              <a:rPr lang="en-US" dirty="0" smtClean="0"/>
              <a:t>(10-Years Older than Avg.)</a:t>
            </a:r>
          </a:p>
        </p:txBody>
      </p:sp>
      <p:sp>
        <p:nvSpPr>
          <p:cNvPr id="7" name="TextBox 6"/>
          <p:cNvSpPr txBox="1"/>
          <p:nvPr/>
        </p:nvSpPr>
        <p:spPr>
          <a:xfrm>
            <a:off x="0" y="1447800"/>
            <a:ext cx="9144000" cy="461665"/>
          </a:xfrm>
          <a:prstGeom prst="rect">
            <a:avLst/>
          </a:prstGeom>
          <a:noFill/>
        </p:spPr>
        <p:txBody>
          <a:bodyPr wrap="square" rtlCol="0">
            <a:spAutoFit/>
          </a:bodyPr>
          <a:lstStyle/>
          <a:p>
            <a:pPr algn="ctr"/>
            <a:r>
              <a:rPr lang="en-US" sz="2400" b="1" dirty="0" smtClean="0">
                <a:solidFill>
                  <a:srgbClr val="0000CC"/>
                </a:solidFill>
                <a:latin typeface="Times New Roman" pitchFamily="18" charset="0"/>
                <a:cs typeface="Times New Roman" pitchFamily="18" charset="0"/>
              </a:rPr>
              <a:t>Member Retires at Age 65 with 20 Years of Service</a:t>
            </a:r>
            <a:endParaRPr lang="en-US" sz="2400" b="1" dirty="0">
              <a:solidFill>
                <a:srgbClr val="0000CC"/>
              </a:solidFill>
              <a:latin typeface="Times New Roman" pitchFamily="18" charset="0"/>
              <a:cs typeface="Times New Roman" pitchFamily="18" charset="0"/>
            </a:endParaRPr>
          </a:p>
        </p:txBody>
      </p:sp>
      <p:sp>
        <p:nvSpPr>
          <p:cNvPr id="6" name="TextBox 5"/>
          <p:cNvSpPr txBox="1"/>
          <p:nvPr/>
        </p:nvSpPr>
        <p:spPr>
          <a:xfrm>
            <a:off x="914400" y="6197025"/>
            <a:ext cx="6781800" cy="584775"/>
          </a:xfrm>
          <a:prstGeom prst="rect">
            <a:avLst/>
          </a:prstGeom>
          <a:noFill/>
        </p:spPr>
        <p:txBody>
          <a:bodyPr wrap="square" rtlCol="0">
            <a:spAutoFit/>
          </a:bodyPr>
          <a:lstStyle/>
          <a:p>
            <a:r>
              <a:rPr lang="en-US" sz="1600" dirty="0" smtClean="0">
                <a:latin typeface="Times New Roman" pitchFamily="18" charset="0"/>
                <a:cs typeface="Times New Roman" pitchFamily="18" charset="0"/>
              </a:rPr>
              <a:t>Note:  Replacement ratios shown above do not reflect retirement benefits the member earned prior to becoming a member of SCRS at age 45.</a:t>
            </a:r>
            <a:endParaRPr lang="en-US" sz="1600"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3" cstate="print"/>
          <a:srcRect/>
          <a:stretch>
            <a:fillRect/>
          </a:stretch>
        </p:blipFill>
        <p:spPr bwMode="auto">
          <a:xfrm>
            <a:off x="700088" y="1752600"/>
            <a:ext cx="7743825" cy="4429125"/>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31</a:t>
            </a:fld>
            <a:endParaRPr lang="en-US" sz="1200" dirty="0">
              <a:latin typeface="+mn-lt"/>
              <a:cs typeface="+mn-cs"/>
            </a:endParaRPr>
          </a:p>
        </p:txBody>
      </p:sp>
      <p:sp>
        <p:nvSpPr>
          <p:cNvPr id="67588" name="Rectangle 2"/>
          <p:cNvSpPr>
            <a:spLocks noGrp="1" noChangeArrowheads="1"/>
          </p:cNvSpPr>
          <p:nvPr>
            <p:ph type="title" idx="4294967295"/>
          </p:nvPr>
        </p:nvSpPr>
        <p:spPr>
          <a:xfrm>
            <a:off x="1371600" y="228600"/>
            <a:ext cx="7315200" cy="1143000"/>
          </a:xfrm>
        </p:spPr>
        <p:txBody>
          <a:bodyPr/>
          <a:lstStyle/>
          <a:p>
            <a:pPr eaLnBrk="1" hangingPunct="1"/>
            <a:r>
              <a:rPr lang="en-US" dirty="0" smtClean="0"/>
              <a:t>Cost Impact Analysis</a:t>
            </a:r>
            <a:br>
              <a:rPr lang="en-US" dirty="0" smtClean="0"/>
            </a:br>
            <a:r>
              <a:rPr lang="en-US" sz="2000" dirty="0" smtClean="0"/>
              <a:t>(As a percentage of Payroll)</a:t>
            </a:r>
          </a:p>
        </p:txBody>
      </p:sp>
      <p:graphicFrame>
        <p:nvGraphicFramePr>
          <p:cNvPr id="5" name="Table 4"/>
          <p:cNvGraphicFramePr>
            <a:graphicFrameLocks noGrp="1"/>
          </p:cNvGraphicFramePr>
          <p:nvPr/>
        </p:nvGraphicFramePr>
        <p:xfrm>
          <a:off x="472440" y="1752600"/>
          <a:ext cx="8138160" cy="1463040"/>
        </p:xfrm>
        <a:graphic>
          <a:graphicData uri="http://schemas.openxmlformats.org/drawingml/2006/table">
            <a:tbl>
              <a:tblPr firstRow="1" bandRow="1">
                <a:tableStyleId>{5C22544A-7EE6-4342-B048-85BDC9FD1C3A}</a:tableStyleId>
              </a:tblPr>
              <a:tblGrid>
                <a:gridCol w="1737360"/>
                <a:gridCol w="1280160"/>
                <a:gridCol w="1280160"/>
                <a:gridCol w="1280160"/>
                <a:gridCol w="1280160"/>
                <a:gridCol w="1280160"/>
              </a:tblGrid>
              <a:tr h="548640">
                <a:tc>
                  <a:txBody>
                    <a:bodyPr/>
                    <a:lstStyle/>
                    <a:p>
                      <a:pPr algn="ctr"/>
                      <a:endParaRPr lang="en-US" sz="1400" dirty="0">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c>
                  <a:txBody>
                    <a:bodyPr/>
                    <a:lstStyle/>
                    <a:p>
                      <a:pPr algn="ctr"/>
                      <a:endParaRPr lang="en-US" sz="1400" dirty="0" smtClean="0">
                        <a:latin typeface="Times New Roman" pitchFamily="18" charset="0"/>
                        <a:cs typeface="Times New Roman" pitchFamily="18" charset="0"/>
                      </a:endParaRPr>
                    </a:p>
                    <a:p>
                      <a:pPr algn="ctr"/>
                      <a:r>
                        <a:rPr lang="en-US" sz="1400" dirty="0" smtClean="0">
                          <a:latin typeface="Times New Roman" pitchFamily="18" charset="0"/>
                          <a:cs typeface="Times New Roman" pitchFamily="18" charset="0"/>
                        </a:rPr>
                        <a:t>Current Plan</a:t>
                      </a:r>
                      <a:endParaRPr lang="en-US" sz="1400" dirty="0">
                        <a:latin typeface="Times New Roman" pitchFamily="18" charset="0"/>
                        <a:cs typeface="Times New Roman" pitchFamily="18" charset="0"/>
                      </a:endParaRP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c>
                  <a:txBody>
                    <a:bodyPr/>
                    <a:lstStyle/>
                    <a:p>
                      <a:pPr algn="ctr"/>
                      <a:r>
                        <a:rPr lang="en-US" sz="1400" dirty="0" smtClean="0">
                          <a:latin typeface="Times New Roman" pitchFamily="18" charset="0"/>
                          <a:cs typeface="Times New Roman" pitchFamily="18" charset="0"/>
                        </a:rPr>
                        <a:t>Alt #1</a:t>
                      </a:r>
                    </a:p>
                    <a:p>
                      <a:pPr algn="ctr"/>
                      <a:r>
                        <a:rPr lang="en-US" sz="1400" dirty="0" smtClean="0">
                          <a:latin typeface="Times New Roman" pitchFamily="18" charset="0"/>
                          <a:cs typeface="Times New Roman" pitchFamily="18" charset="0"/>
                        </a:rPr>
                        <a:t>DC Plan</a:t>
                      </a:r>
                      <a:endParaRPr lang="en-US" sz="1400" dirty="0">
                        <a:latin typeface="Times New Roman" pitchFamily="18" charset="0"/>
                        <a:cs typeface="Times New Roman" pitchFamily="18" charset="0"/>
                      </a:endParaRP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c>
                  <a:txBody>
                    <a:bodyPr/>
                    <a:lstStyle/>
                    <a:p>
                      <a:pPr algn="ctr"/>
                      <a:r>
                        <a:rPr lang="en-US" sz="1400" dirty="0" smtClean="0">
                          <a:latin typeface="Times New Roman" pitchFamily="18" charset="0"/>
                          <a:cs typeface="Times New Roman" pitchFamily="18" charset="0"/>
                        </a:rPr>
                        <a:t>Alt #2</a:t>
                      </a:r>
                    </a:p>
                    <a:p>
                      <a:pPr algn="ctr"/>
                      <a:r>
                        <a:rPr lang="en-US" sz="1400" dirty="0" smtClean="0">
                          <a:latin typeface="Times New Roman" pitchFamily="18" charset="0"/>
                          <a:cs typeface="Times New Roman" pitchFamily="18" charset="0"/>
                        </a:rPr>
                        <a:t>Cash Balance</a:t>
                      </a: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c>
                  <a:txBody>
                    <a:bodyPr/>
                    <a:lstStyle/>
                    <a:p>
                      <a:pPr algn="ctr"/>
                      <a:r>
                        <a:rPr lang="en-US" sz="1400" dirty="0" smtClean="0">
                          <a:latin typeface="Times New Roman" pitchFamily="18" charset="0"/>
                          <a:cs typeface="Times New Roman" pitchFamily="18" charset="0"/>
                        </a:rPr>
                        <a:t>Alt #3</a:t>
                      </a:r>
                    </a:p>
                    <a:p>
                      <a:pPr algn="ctr"/>
                      <a:r>
                        <a:rPr lang="en-US" sz="1400" dirty="0" smtClean="0">
                          <a:latin typeface="Times New Roman" pitchFamily="18" charset="0"/>
                          <a:cs typeface="Times New Roman" pitchFamily="18" charset="0"/>
                        </a:rPr>
                        <a:t>Hybrid Plan</a:t>
                      </a: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c>
                  <a:txBody>
                    <a:bodyPr/>
                    <a:lstStyle/>
                    <a:p>
                      <a:pPr algn="ctr"/>
                      <a:r>
                        <a:rPr lang="en-US" sz="1400" dirty="0" smtClean="0">
                          <a:latin typeface="Times New Roman" pitchFamily="18" charset="0"/>
                          <a:cs typeface="Times New Roman" pitchFamily="18" charset="0"/>
                        </a:rPr>
                        <a:t>Alt #4</a:t>
                      </a:r>
                    </a:p>
                    <a:p>
                      <a:pPr algn="ctr"/>
                      <a:r>
                        <a:rPr lang="en-US" sz="1400" dirty="0" smtClean="0">
                          <a:latin typeface="Times New Roman" pitchFamily="18" charset="0"/>
                          <a:cs typeface="Times New Roman" pitchFamily="18" charset="0"/>
                        </a:rPr>
                        <a:t>Modified Plan</a:t>
                      </a:r>
                    </a:p>
                  </a:txBody>
                  <a:tcPr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00CC"/>
                    </a:solidFill>
                  </a:tcPr>
                </a:tc>
              </a:tr>
              <a:tr h="274320">
                <a:tc>
                  <a:txBody>
                    <a:bodyPr/>
                    <a:lstStyle/>
                    <a:p>
                      <a:r>
                        <a:rPr lang="en-US" sz="1400" b="1" dirty="0" smtClean="0">
                          <a:latin typeface="Times New Roman" pitchFamily="18" charset="0"/>
                          <a:cs typeface="Times New Roman" pitchFamily="18" charset="0"/>
                        </a:rPr>
                        <a:t>Total</a:t>
                      </a:r>
                      <a:r>
                        <a:rPr lang="en-US" sz="1400" b="1" baseline="0" dirty="0" smtClean="0">
                          <a:latin typeface="Times New Roman" pitchFamily="18" charset="0"/>
                          <a:cs typeface="Times New Roman" pitchFamily="18" charset="0"/>
                        </a:rPr>
                        <a:t> Normal Cost</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10.8%</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11.5%</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8.3%</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9.2%</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9.1%</a:t>
                      </a:r>
                      <a:endParaRPr lang="en-US" sz="1400" b="1" dirty="0">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r>
              <a:tr h="274320">
                <a:tc>
                  <a:txBody>
                    <a:bodyPr/>
                    <a:lstStyle/>
                    <a:p>
                      <a:r>
                        <a:rPr lang="en-US" sz="1400" b="1" dirty="0" smtClean="0">
                          <a:latin typeface="Times New Roman" pitchFamily="18" charset="0"/>
                          <a:cs typeface="Times New Roman" pitchFamily="18" charset="0"/>
                        </a:rPr>
                        <a:t>Member Cost</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a:t>
                      </a:r>
                      <a:r>
                        <a:rPr lang="en-US" sz="1400" b="1" u="sng" dirty="0" smtClean="0">
                          <a:latin typeface="Times New Roman" pitchFamily="18" charset="0"/>
                          <a:cs typeface="Times New Roman" pitchFamily="18" charset="0"/>
                        </a:rPr>
                        <a:t>-6.5%</a:t>
                      </a:r>
                      <a:endParaRPr lang="en-US" sz="1400" b="1" u="sng"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a:t>
                      </a:r>
                      <a:r>
                        <a:rPr lang="en-US" sz="1400" b="1" u="sng" dirty="0" smtClean="0">
                          <a:latin typeface="Times New Roman" pitchFamily="18" charset="0"/>
                          <a:cs typeface="Times New Roman" pitchFamily="18" charset="0"/>
                        </a:rPr>
                        <a:t>-6.5%</a:t>
                      </a:r>
                      <a:endParaRPr lang="en-US" sz="1400" b="1" u="sng"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a:t>
                      </a:r>
                      <a:r>
                        <a:rPr lang="en-US" sz="1400" b="1" u="sng" dirty="0" smtClean="0">
                          <a:latin typeface="Times New Roman" pitchFamily="18" charset="0"/>
                          <a:cs typeface="Times New Roman" pitchFamily="18" charset="0"/>
                        </a:rPr>
                        <a:t>-6.5%</a:t>
                      </a:r>
                      <a:endParaRPr lang="en-US" sz="1400" b="1" u="sng"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u="sng" dirty="0" smtClean="0">
                          <a:latin typeface="Times New Roman" pitchFamily="18" charset="0"/>
                          <a:cs typeface="Times New Roman" pitchFamily="18" charset="0"/>
                        </a:rPr>
                        <a:t>-6.5%</a:t>
                      </a:r>
                      <a:endParaRPr lang="en-US" sz="1400" b="1" u="sng"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a:t>
                      </a:r>
                      <a:r>
                        <a:rPr lang="en-US" sz="1400" b="1" u="sng" dirty="0" smtClean="0">
                          <a:latin typeface="Times New Roman" pitchFamily="18" charset="0"/>
                          <a:cs typeface="Times New Roman" pitchFamily="18" charset="0"/>
                        </a:rPr>
                        <a:t>-7.5%</a:t>
                      </a:r>
                      <a:endParaRPr lang="en-US" sz="1400" b="1" u="sng" dirty="0">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274320">
                <a:tc>
                  <a:txBody>
                    <a:bodyPr/>
                    <a:lstStyle/>
                    <a:p>
                      <a:r>
                        <a:rPr lang="en-US" sz="1400" b="1" dirty="0" smtClean="0">
                          <a:latin typeface="Times New Roman" pitchFamily="18" charset="0"/>
                          <a:cs typeface="Times New Roman" pitchFamily="18" charset="0"/>
                        </a:rPr>
                        <a:t>Employer Cost</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4.3%</a:t>
                      </a:r>
                      <a:endParaRPr lang="en-US" sz="1400" b="1" dirty="0">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5.0%</a:t>
                      </a:r>
                      <a:endParaRPr lang="en-US" sz="1400" b="1" dirty="0">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1.8%</a:t>
                      </a:r>
                      <a:endParaRPr lang="en-US" sz="1400" b="1" dirty="0">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2.7%</a:t>
                      </a:r>
                      <a:endParaRPr lang="en-US" sz="1400" b="1" dirty="0">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  1.6%</a:t>
                      </a:r>
                      <a:endParaRPr lang="en-US" sz="1400" b="1" dirty="0">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6" name="Table 5"/>
          <p:cNvGraphicFramePr>
            <a:graphicFrameLocks noGrp="1"/>
          </p:cNvGraphicFramePr>
          <p:nvPr/>
        </p:nvGraphicFramePr>
        <p:xfrm>
          <a:off x="381000" y="4038600"/>
          <a:ext cx="8138160" cy="1463040"/>
        </p:xfrm>
        <a:graphic>
          <a:graphicData uri="http://schemas.openxmlformats.org/drawingml/2006/table">
            <a:tbl>
              <a:tblPr firstRow="1" bandRow="1">
                <a:tableStyleId>{5C22544A-7EE6-4342-B048-85BDC9FD1C3A}</a:tableStyleId>
              </a:tblPr>
              <a:tblGrid>
                <a:gridCol w="1737360"/>
                <a:gridCol w="1280160"/>
                <a:gridCol w="1280160"/>
                <a:gridCol w="1280160"/>
                <a:gridCol w="1280160"/>
                <a:gridCol w="1280160"/>
              </a:tblGrid>
              <a:tr h="548640">
                <a:tc>
                  <a:txBody>
                    <a:bodyPr/>
                    <a:lstStyle/>
                    <a:p>
                      <a:pPr algn="ctr"/>
                      <a:r>
                        <a:rPr lang="en-US" sz="1400" dirty="0" smtClean="0">
                          <a:solidFill>
                            <a:schemeClr val="bg1"/>
                          </a:solidFill>
                          <a:latin typeface="Times New Roman" pitchFamily="18" charset="0"/>
                          <a:cs typeface="Times New Roman" pitchFamily="18" charset="0"/>
                        </a:rPr>
                        <a:t>Investment</a:t>
                      </a:r>
                      <a:r>
                        <a:rPr lang="en-US" sz="1400" baseline="0" dirty="0" smtClean="0">
                          <a:solidFill>
                            <a:schemeClr val="bg1"/>
                          </a:solidFill>
                          <a:latin typeface="Times New Roman" pitchFamily="18" charset="0"/>
                          <a:cs typeface="Times New Roman" pitchFamily="18" charset="0"/>
                        </a:rPr>
                        <a:t> Return</a:t>
                      </a:r>
                      <a:endParaRPr lang="en-US" sz="1400" dirty="0">
                        <a:solidFill>
                          <a:schemeClr val="bg1"/>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c>
                  <a:txBody>
                    <a:bodyPr/>
                    <a:lstStyle/>
                    <a:p>
                      <a:pPr algn="ctr"/>
                      <a:endParaRPr lang="en-US" sz="1400" dirty="0" smtClean="0">
                        <a:solidFill>
                          <a:schemeClr val="bg1"/>
                        </a:solidFill>
                        <a:latin typeface="Times New Roman" pitchFamily="18" charset="0"/>
                        <a:cs typeface="Times New Roman" pitchFamily="18" charset="0"/>
                      </a:endParaRPr>
                    </a:p>
                    <a:p>
                      <a:pPr algn="ctr"/>
                      <a:r>
                        <a:rPr lang="en-US" sz="1400" dirty="0" smtClean="0">
                          <a:solidFill>
                            <a:schemeClr val="bg1"/>
                          </a:solidFill>
                          <a:latin typeface="Times New Roman" pitchFamily="18" charset="0"/>
                          <a:cs typeface="Times New Roman" pitchFamily="18" charset="0"/>
                        </a:rPr>
                        <a:t>Current Plan</a:t>
                      </a:r>
                      <a:endParaRPr lang="en-US" sz="1400" dirty="0">
                        <a:solidFill>
                          <a:schemeClr val="bg1"/>
                        </a:solidFill>
                        <a:latin typeface="Times New Roman" pitchFamily="18" charset="0"/>
                        <a:cs typeface="Times New Roman" pitchFamily="18" charset="0"/>
                      </a:endParaRP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c>
                  <a:txBody>
                    <a:bodyPr/>
                    <a:lstStyle/>
                    <a:p>
                      <a:pPr algn="ctr"/>
                      <a:r>
                        <a:rPr lang="en-US" sz="1400" dirty="0" smtClean="0">
                          <a:solidFill>
                            <a:schemeClr val="bg1"/>
                          </a:solidFill>
                          <a:latin typeface="Times New Roman" pitchFamily="18" charset="0"/>
                          <a:cs typeface="Times New Roman" pitchFamily="18" charset="0"/>
                        </a:rPr>
                        <a:t>Alt #1</a:t>
                      </a:r>
                    </a:p>
                    <a:p>
                      <a:pPr algn="ctr"/>
                      <a:r>
                        <a:rPr lang="en-US" sz="1400" dirty="0" smtClean="0">
                          <a:solidFill>
                            <a:schemeClr val="bg1"/>
                          </a:solidFill>
                          <a:latin typeface="Times New Roman" pitchFamily="18" charset="0"/>
                          <a:cs typeface="Times New Roman" pitchFamily="18" charset="0"/>
                        </a:rPr>
                        <a:t>DC Plan</a:t>
                      </a:r>
                      <a:endParaRPr lang="en-US" sz="1400" dirty="0">
                        <a:solidFill>
                          <a:schemeClr val="bg1"/>
                        </a:solidFill>
                        <a:latin typeface="Times New Roman" pitchFamily="18" charset="0"/>
                        <a:cs typeface="Times New Roman" pitchFamily="18" charset="0"/>
                      </a:endParaRP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c>
                  <a:txBody>
                    <a:bodyPr/>
                    <a:lstStyle/>
                    <a:p>
                      <a:pPr algn="ctr"/>
                      <a:r>
                        <a:rPr lang="en-US" sz="1400" dirty="0" smtClean="0">
                          <a:solidFill>
                            <a:schemeClr val="bg1"/>
                          </a:solidFill>
                          <a:latin typeface="Times New Roman" pitchFamily="18" charset="0"/>
                          <a:cs typeface="Times New Roman" pitchFamily="18" charset="0"/>
                        </a:rPr>
                        <a:t>Alt #2</a:t>
                      </a:r>
                    </a:p>
                    <a:p>
                      <a:pPr algn="ctr"/>
                      <a:r>
                        <a:rPr lang="en-US" sz="1400" dirty="0" smtClean="0">
                          <a:solidFill>
                            <a:schemeClr val="bg1"/>
                          </a:solidFill>
                          <a:latin typeface="Times New Roman" pitchFamily="18" charset="0"/>
                          <a:cs typeface="Times New Roman" pitchFamily="18" charset="0"/>
                        </a:rPr>
                        <a:t>Cash Balance</a:t>
                      </a: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c>
                  <a:txBody>
                    <a:bodyPr/>
                    <a:lstStyle/>
                    <a:p>
                      <a:pPr algn="ctr"/>
                      <a:r>
                        <a:rPr lang="en-US" sz="1400" dirty="0" smtClean="0">
                          <a:solidFill>
                            <a:schemeClr val="bg1"/>
                          </a:solidFill>
                          <a:latin typeface="Times New Roman" pitchFamily="18" charset="0"/>
                          <a:cs typeface="Times New Roman" pitchFamily="18" charset="0"/>
                        </a:rPr>
                        <a:t>Alt #3</a:t>
                      </a:r>
                    </a:p>
                    <a:p>
                      <a:pPr algn="ctr"/>
                      <a:r>
                        <a:rPr lang="en-US" sz="1400" dirty="0" smtClean="0">
                          <a:solidFill>
                            <a:schemeClr val="bg1"/>
                          </a:solidFill>
                          <a:latin typeface="Times New Roman" pitchFamily="18" charset="0"/>
                          <a:cs typeface="Times New Roman" pitchFamily="18" charset="0"/>
                        </a:rPr>
                        <a:t>Hybrid Plan</a:t>
                      </a:r>
                    </a:p>
                  </a:txBody>
                  <a:tcPr anchor="b">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c>
                  <a:txBody>
                    <a:bodyPr/>
                    <a:lstStyle/>
                    <a:p>
                      <a:pPr algn="ctr"/>
                      <a:r>
                        <a:rPr lang="en-US" sz="1400" dirty="0" smtClean="0">
                          <a:solidFill>
                            <a:schemeClr val="bg1"/>
                          </a:solidFill>
                          <a:latin typeface="Times New Roman" pitchFamily="18" charset="0"/>
                          <a:cs typeface="Times New Roman" pitchFamily="18" charset="0"/>
                        </a:rPr>
                        <a:t>Alt #4</a:t>
                      </a:r>
                    </a:p>
                    <a:p>
                      <a:pPr algn="ctr"/>
                      <a:r>
                        <a:rPr lang="en-US" sz="1400" dirty="0" smtClean="0">
                          <a:solidFill>
                            <a:schemeClr val="bg1"/>
                          </a:solidFill>
                          <a:latin typeface="Times New Roman" pitchFamily="18" charset="0"/>
                          <a:cs typeface="Times New Roman" pitchFamily="18" charset="0"/>
                        </a:rPr>
                        <a:t>Modified Plan</a:t>
                      </a:r>
                    </a:p>
                  </a:txBody>
                  <a:tcPr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006600"/>
                    </a:solidFill>
                  </a:tcPr>
                </a:tc>
              </a:tr>
              <a:tr h="274320">
                <a:tc>
                  <a:txBody>
                    <a:bodyPr/>
                    <a:lstStyle/>
                    <a:p>
                      <a:r>
                        <a:rPr lang="en-US" sz="1400" b="1" dirty="0" smtClean="0">
                          <a:latin typeface="Times New Roman" pitchFamily="18" charset="0"/>
                          <a:cs typeface="Times New Roman" pitchFamily="18" charset="0"/>
                        </a:rPr>
                        <a:t>6.50% (-1.00%)</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6.9%</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5.0%</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2.9%</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4.0%</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3.9%</a:t>
                      </a:r>
                      <a:endParaRPr lang="en-US" sz="1400" b="1" dirty="0">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r>
              <a:tr h="274320">
                <a:tc>
                  <a:txBody>
                    <a:bodyPr/>
                    <a:lstStyle/>
                    <a:p>
                      <a:r>
                        <a:rPr lang="en-US" sz="1400" b="1" dirty="0" smtClean="0">
                          <a:latin typeface="Times New Roman" pitchFamily="18" charset="0"/>
                          <a:cs typeface="Times New Roman" pitchFamily="18" charset="0"/>
                        </a:rPr>
                        <a:t>7.50%</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4.3%</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5.0%</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1.8%</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2.7%</a:t>
                      </a:r>
                      <a:endParaRPr lang="en-US" sz="1400" b="1" dirty="0">
                        <a:latin typeface="Times New Roman" pitchFamily="18" charset="0"/>
                        <a:cs typeface="Times New Roman"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1" dirty="0" smtClean="0">
                          <a:latin typeface="Times New Roman" pitchFamily="18" charset="0"/>
                          <a:cs typeface="Times New Roman" pitchFamily="18" charset="0"/>
                        </a:rPr>
                        <a:t>1.6%</a:t>
                      </a:r>
                      <a:endParaRPr lang="en-US" sz="1400" b="1" dirty="0">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r>
              <a:tr h="274320">
                <a:tc>
                  <a:txBody>
                    <a:bodyPr/>
                    <a:lstStyle/>
                    <a:p>
                      <a:r>
                        <a:rPr lang="en-US" sz="1400" b="1" dirty="0" smtClean="0">
                          <a:latin typeface="Times New Roman" pitchFamily="18" charset="0"/>
                          <a:cs typeface="Times New Roman" pitchFamily="18" charset="0"/>
                        </a:rPr>
                        <a:t>8.50% (+1.00%)</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Times New Roman" pitchFamily="18" charset="0"/>
                          <a:cs typeface="Times New Roman" pitchFamily="18" charset="0"/>
                        </a:rPr>
                        <a:t>2.3%</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Times New Roman" pitchFamily="18" charset="0"/>
                          <a:cs typeface="Times New Roman" pitchFamily="18" charset="0"/>
                        </a:rPr>
                        <a:t>5.0%</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Times New Roman" pitchFamily="18" charset="0"/>
                          <a:cs typeface="Times New Roman" pitchFamily="18" charset="0"/>
                        </a:rPr>
                        <a:t>0.8%</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Times New Roman" pitchFamily="18" charset="0"/>
                          <a:cs typeface="Times New Roman" pitchFamily="18" charset="0"/>
                        </a:rPr>
                        <a:t>1.7%</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Times New Roman" pitchFamily="18" charset="0"/>
                          <a:cs typeface="Times New Roman" pitchFamily="18" charset="0"/>
                        </a:rPr>
                        <a:t>0.0%</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9" name="TextBox 8"/>
          <p:cNvSpPr txBox="1"/>
          <p:nvPr/>
        </p:nvSpPr>
        <p:spPr>
          <a:xfrm>
            <a:off x="457200" y="1411069"/>
            <a:ext cx="8153400" cy="369332"/>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Normal Cost for a Newly Hired Employees</a:t>
            </a:r>
            <a:endParaRPr lang="en-US" b="1" dirty="0">
              <a:latin typeface="Times New Roman" pitchFamily="18" charset="0"/>
              <a:cs typeface="Times New Roman" pitchFamily="18" charset="0"/>
            </a:endParaRPr>
          </a:p>
        </p:txBody>
      </p:sp>
      <p:sp>
        <p:nvSpPr>
          <p:cNvPr id="11" name="TextBox 10"/>
          <p:cNvSpPr txBox="1"/>
          <p:nvPr/>
        </p:nvSpPr>
        <p:spPr>
          <a:xfrm>
            <a:off x="533400" y="5791200"/>
            <a:ext cx="8382000" cy="877163"/>
          </a:xfrm>
          <a:prstGeom prst="rect">
            <a:avLst/>
          </a:prstGeom>
          <a:noFill/>
        </p:spPr>
        <p:txBody>
          <a:bodyPr wrap="square" rtlCol="0">
            <a:spAutoFit/>
          </a:bodyPr>
          <a:lstStyle/>
          <a:p>
            <a:r>
              <a:rPr lang="en-US" sz="1000" dirty="0" smtClean="0">
                <a:latin typeface="Arial" pitchFamily="34" charset="0"/>
                <a:cs typeface="Arial" pitchFamily="34" charset="0"/>
              </a:rPr>
              <a:t>-Costs and contribution rates shown above include the cost of a defined contribution plan under Alt #1 and #3.</a:t>
            </a:r>
          </a:p>
          <a:p>
            <a:pPr>
              <a:buFontTx/>
              <a:buChar char="-"/>
            </a:pPr>
            <a:r>
              <a:rPr lang="en-US" sz="1000" dirty="0" smtClean="0">
                <a:latin typeface="Arial" pitchFamily="34" charset="0"/>
                <a:cs typeface="Arial" pitchFamily="34" charset="0"/>
              </a:rPr>
              <a:t>Please see the following slide for regarding the assumptions and methods.</a:t>
            </a:r>
          </a:p>
          <a:p>
            <a:pPr marL="457200" indent="-457200"/>
            <a:r>
              <a:rPr lang="en-US" sz="1000" dirty="0" smtClean="0">
                <a:latin typeface="Arial" pitchFamily="34" charset="0"/>
                <a:cs typeface="Arial" pitchFamily="34" charset="0"/>
              </a:rPr>
              <a:t>-Projected costs are based on GRS’s recommended assumptions documented in the September 2011 experience study report.</a:t>
            </a:r>
          </a:p>
          <a:p>
            <a:pPr marL="457200" indent="-457200"/>
            <a:r>
              <a:rPr lang="en-US" sz="1000" dirty="0" smtClean="0">
                <a:latin typeface="Arial" pitchFamily="34" charset="0"/>
                <a:cs typeface="Arial" pitchFamily="34" charset="0"/>
              </a:rPr>
              <a:t>-All costs are based on asset and census information as of July 1, 2010.</a:t>
            </a:r>
          </a:p>
          <a:p>
            <a:pPr>
              <a:buFontTx/>
              <a:buChar char="-"/>
            </a:pPr>
            <a:endParaRPr lang="en-US" sz="1100" dirty="0">
              <a:latin typeface="Times New Roman" pitchFamily="18" charset="0"/>
              <a:cs typeface="Times New Roman" pitchFamily="18" charset="0"/>
            </a:endParaRPr>
          </a:p>
        </p:txBody>
      </p:sp>
      <p:sp>
        <p:nvSpPr>
          <p:cNvPr id="12" name="TextBox 11"/>
          <p:cNvSpPr txBox="1"/>
          <p:nvPr/>
        </p:nvSpPr>
        <p:spPr>
          <a:xfrm>
            <a:off x="457200" y="3657600"/>
            <a:ext cx="8153400" cy="369332"/>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Employer Normal Cost Sensitivity to Investment Performance</a:t>
            </a:r>
            <a:endParaRPr lang="en-US" b="1"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ECC25E2F-43E6-472C-99F1-092ED4BC65C4}" type="slidenum">
              <a:rPr lang="en-US" sz="1200">
                <a:latin typeface="+mn-lt"/>
                <a:cs typeface="+mn-cs"/>
              </a:rPr>
              <a:pPr>
                <a:defRPr/>
              </a:pPr>
              <a:t>32</a:t>
            </a:fld>
            <a:endParaRPr lang="en-US" sz="1200" dirty="0">
              <a:latin typeface="+mn-lt"/>
              <a:cs typeface="+mn-cs"/>
            </a:endParaRPr>
          </a:p>
        </p:txBody>
      </p:sp>
      <p:sp>
        <p:nvSpPr>
          <p:cNvPr id="54274" name="Rectangle 3"/>
          <p:cNvSpPr>
            <a:spLocks noGrp="1" noChangeArrowheads="1"/>
          </p:cNvSpPr>
          <p:nvPr>
            <p:ph type="body" idx="4294967295"/>
          </p:nvPr>
        </p:nvSpPr>
        <p:spPr>
          <a:xfrm>
            <a:off x="457200" y="1676400"/>
            <a:ext cx="8534400" cy="4876800"/>
          </a:xfrm>
        </p:spPr>
        <p:txBody>
          <a:bodyPr/>
          <a:lstStyle/>
          <a:p>
            <a:pPr marL="457200" indent="-457200" eaLnBrk="1" hangingPunct="1">
              <a:lnSpc>
                <a:spcPct val="90000"/>
              </a:lnSpc>
              <a:spcBef>
                <a:spcPct val="0"/>
              </a:spcBef>
            </a:pPr>
            <a:r>
              <a:rPr lang="en-US" sz="2400" dirty="0" smtClean="0"/>
              <a:t>Identify a preferred benefit structure</a:t>
            </a:r>
          </a:p>
          <a:p>
            <a:pPr marL="857250" lvl="1" indent="-457200" eaLnBrk="1" hangingPunct="1">
              <a:lnSpc>
                <a:spcPct val="90000"/>
              </a:lnSpc>
              <a:spcBef>
                <a:spcPct val="0"/>
              </a:spcBef>
            </a:pPr>
            <a:r>
              <a:rPr lang="en-US" sz="2000" dirty="0" smtClean="0"/>
              <a:t>Refine the benefit structure to meet the Employers’ needs </a:t>
            </a:r>
          </a:p>
          <a:p>
            <a:pPr marL="457200" indent="-457200" eaLnBrk="1" hangingPunct="1">
              <a:lnSpc>
                <a:spcPct val="90000"/>
              </a:lnSpc>
              <a:spcBef>
                <a:spcPct val="0"/>
              </a:spcBef>
            </a:pPr>
            <a:r>
              <a:rPr lang="en-US" sz="2400" dirty="0" smtClean="0"/>
              <a:t>Determine if the new structure will be applied to current employees</a:t>
            </a:r>
          </a:p>
          <a:p>
            <a:pPr marL="857250" lvl="1" indent="-457200" eaLnBrk="1" hangingPunct="1">
              <a:lnSpc>
                <a:spcPct val="90000"/>
              </a:lnSpc>
              <a:spcBef>
                <a:spcPct val="0"/>
              </a:spcBef>
            </a:pPr>
            <a:r>
              <a:rPr lang="en-US" sz="2000" dirty="0" smtClean="0"/>
              <a:t>Current employee group could be determined by age, service, or years from being eligible for a retirement benefit</a:t>
            </a:r>
          </a:p>
          <a:p>
            <a:pPr marL="857250" lvl="1" indent="-457200" eaLnBrk="1" hangingPunct="1">
              <a:lnSpc>
                <a:spcPct val="90000"/>
              </a:lnSpc>
              <a:spcBef>
                <a:spcPct val="0"/>
              </a:spcBef>
            </a:pPr>
            <a:r>
              <a:rPr lang="en-US" sz="2000" dirty="0" smtClean="0"/>
              <a:t>Verify that benefit adequacy is maintained for current employees that will be moved to the current benefit structure</a:t>
            </a:r>
          </a:p>
          <a:p>
            <a:pPr marL="857250" lvl="1" indent="-457200" eaLnBrk="1" hangingPunct="1">
              <a:lnSpc>
                <a:spcPct val="90000"/>
              </a:lnSpc>
              <a:spcBef>
                <a:spcPct val="0"/>
              </a:spcBef>
            </a:pPr>
            <a:r>
              <a:rPr lang="en-US" sz="2000" dirty="0" smtClean="0"/>
              <a:t>Research potential legal issues</a:t>
            </a:r>
          </a:p>
          <a:p>
            <a:pPr marL="457200" indent="-457200" eaLnBrk="1" hangingPunct="1">
              <a:lnSpc>
                <a:spcPct val="90000"/>
              </a:lnSpc>
              <a:spcBef>
                <a:spcPct val="0"/>
              </a:spcBef>
            </a:pPr>
            <a:r>
              <a:rPr lang="en-US" sz="2400" dirty="0" smtClean="0"/>
              <a:t>Changing future benefits for current employees will have an immediate impact on the plan’s cost and future risk</a:t>
            </a:r>
          </a:p>
        </p:txBody>
      </p:sp>
      <p:sp>
        <p:nvSpPr>
          <p:cNvPr id="54275" name="Rectangle 2"/>
          <p:cNvSpPr>
            <a:spLocks noGrp="1" noChangeArrowheads="1"/>
          </p:cNvSpPr>
          <p:nvPr>
            <p:ph type="title" idx="4294967295"/>
          </p:nvPr>
        </p:nvSpPr>
        <p:spPr>
          <a:xfrm>
            <a:off x="1371600" y="304800"/>
            <a:ext cx="7315200" cy="1143000"/>
          </a:xfrm>
        </p:spPr>
        <p:txBody>
          <a:bodyPr/>
          <a:lstStyle/>
          <a:p>
            <a:pPr eaLnBrk="1" hangingPunct="1"/>
            <a:r>
              <a:rPr lang="en-US" dirty="0" smtClean="0"/>
              <a:t>Next Steps / Transition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bwMode="auto">
          <a:xfrm>
            <a:off x="228600" y="6477000"/>
            <a:ext cx="685800" cy="304800"/>
          </a:xfrm>
          <a:prstGeom prst="rect">
            <a:avLst/>
          </a:prstGeom>
          <a:noFill/>
          <a:ln>
            <a:miter lim="800000"/>
            <a:headEnd/>
            <a:tailEnd/>
          </a:ln>
        </p:spPr>
        <p:txBody>
          <a:bodyPr/>
          <a:lstStyle/>
          <a:p>
            <a:pPr>
              <a:defRPr/>
            </a:pPr>
            <a:fld id="{DBF0E26F-647B-43F8-A6E4-7BCD1D6EDD61}" type="slidenum">
              <a:rPr lang="en-US" sz="1200">
                <a:latin typeface="+mn-lt"/>
                <a:cs typeface="+mn-cs"/>
              </a:rPr>
              <a:pPr>
                <a:defRPr/>
              </a:pPr>
              <a:t>33</a:t>
            </a:fld>
            <a:endParaRPr lang="en-US" sz="1200" dirty="0">
              <a:latin typeface="+mn-lt"/>
              <a:cs typeface="+mn-cs"/>
            </a:endParaRPr>
          </a:p>
        </p:txBody>
      </p:sp>
      <p:sp>
        <p:nvSpPr>
          <p:cNvPr id="67587" name="Rectangle 3"/>
          <p:cNvSpPr>
            <a:spLocks noGrp="1" noChangeArrowheads="1"/>
          </p:cNvSpPr>
          <p:nvPr>
            <p:ph type="body" idx="4294967295"/>
          </p:nvPr>
        </p:nvSpPr>
        <p:spPr>
          <a:xfrm>
            <a:off x="457200" y="1676400"/>
            <a:ext cx="8534400" cy="4572000"/>
          </a:xfrm>
        </p:spPr>
        <p:txBody>
          <a:bodyPr/>
          <a:lstStyle/>
          <a:p>
            <a:pPr marL="457200" indent="-457200" eaLnBrk="1" hangingPunct="1">
              <a:spcBef>
                <a:spcPct val="0"/>
              </a:spcBef>
            </a:pPr>
            <a:r>
              <a:rPr lang="en-US" sz="2000" dirty="0" smtClean="0"/>
              <a:t>Circular 230 Notice: Pursuant to regulations issued by the IRS, to the extent this presentation concerns tax matters, it is not intended or written to be used, and cannot be used, for the purpose of (</a:t>
            </a:r>
            <a:r>
              <a:rPr lang="en-US" sz="2000" dirty="0" err="1" smtClean="0"/>
              <a:t>i</a:t>
            </a:r>
            <a:r>
              <a:rPr lang="en-US" sz="2000" dirty="0" smtClean="0"/>
              <a:t>) avoiding tax-related penalties under the Internal Revenue Code or (ii) marketing or recommending to another party any tax-related matter addressed within. Each taxpayer should seek advice based on the individual’s circumstances from an independent tax advisor.</a:t>
            </a:r>
          </a:p>
          <a:p>
            <a:pPr marL="457200" indent="-457200" eaLnBrk="1" hangingPunct="1">
              <a:spcBef>
                <a:spcPct val="0"/>
              </a:spcBef>
            </a:pPr>
            <a:r>
              <a:rPr lang="en-US" sz="2000" dirty="0" smtClean="0"/>
              <a:t>The </a:t>
            </a:r>
            <a:r>
              <a:rPr lang="en-US" sz="2000" dirty="0" err="1" smtClean="0"/>
              <a:t>strawman</a:t>
            </a:r>
            <a:r>
              <a:rPr lang="en-US" sz="2000" dirty="0" smtClean="0"/>
              <a:t> design alternatives are presented to provide a framework of different retirement benefit structures.  We recommend obtaining a legal opinion to determine feasibility before enacting any changes that impact current members of SCRS</a:t>
            </a:r>
          </a:p>
          <a:p>
            <a:pPr marL="457200" indent="-457200" eaLnBrk="1" hangingPunct="1">
              <a:spcBef>
                <a:spcPct val="0"/>
              </a:spcBef>
            </a:pPr>
            <a:r>
              <a:rPr lang="en-US" sz="2000" dirty="0" smtClean="0"/>
              <a:t>This presentation shall not be construed to provide tax advice, legal advice or investment advice.  </a:t>
            </a:r>
          </a:p>
          <a:p>
            <a:pPr marL="457200" indent="-457200" eaLnBrk="1" hangingPunct="1">
              <a:spcBef>
                <a:spcPct val="0"/>
              </a:spcBef>
              <a:buNone/>
            </a:pPr>
            <a:endParaRPr lang="en-US" sz="2800" dirty="0" smtClean="0"/>
          </a:p>
        </p:txBody>
      </p:sp>
      <p:sp>
        <p:nvSpPr>
          <p:cNvPr id="67588" name="Rectangle 2"/>
          <p:cNvSpPr>
            <a:spLocks noGrp="1" noChangeArrowheads="1"/>
          </p:cNvSpPr>
          <p:nvPr>
            <p:ph type="title" idx="4294967295"/>
          </p:nvPr>
        </p:nvSpPr>
        <p:spPr>
          <a:xfrm>
            <a:off x="1371600" y="304800"/>
            <a:ext cx="7315200" cy="1143000"/>
          </a:xfrm>
        </p:spPr>
        <p:txBody>
          <a:bodyPr/>
          <a:lstStyle/>
          <a:p>
            <a:pPr eaLnBrk="1" hangingPunct="1"/>
            <a:r>
              <a:rPr lang="en-US" dirty="0" smtClean="0"/>
              <a:t>Disclaimer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2"/>
          <p:cNvSpPr txBox="1">
            <a:spLocks noGrp="1"/>
          </p:cNvSpPr>
          <p:nvPr/>
        </p:nvSpPr>
        <p:spPr bwMode="auto">
          <a:xfrm>
            <a:off x="228600" y="6477000"/>
            <a:ext cx="685800" cy="304800"/>
          </a:xfrm>
          <a:prstGeom prst="rect">
            <a:avLst/>
          </a:prstGeom>
          <a:noFill/>
          <a:ln>
            <a:miter lim="800000"/>
            <a:headEnd/>
            <a:tailEnd/>
          </a:ln>
        </p:spPr>
        <p:txBody>
          <a:bodyPr/>
          <a:lstStyle/>
          <a:p>
            <a:pPr>
              <a:defRPr/>
            </a:pPr>
            <a:fld id="{7E0E6856-18AC-440A-BEBA-1FE37DFD58A0}" type="slidenum">
              <a:rPr lang="en-US" sz="1200">
                <a:latin typeface="+mn-lt"/>
                <a:cs typeface="+mn-cs"/>
              </a:rPr>
              <a:pPr>
                <a:defRPr/>
              </a:pPr>
              <a:t>4</a:t>
            </a:fld>
            <a:endParaRPr lang="en-US" sz="1200" dirty="0">
              <a:latin typeface="+mn-lt"/>
              <a:cs typeface="+mn-cs"/>
            </a:endParaRPr>
          </a:p>
        </p:txBody>
      </p:sp>
      <p:sp>
        <p:nvSpPr>
          <p:cNvPr id="17" name="Rectangle 2"/>
          <p:cNvSpPr txBox="1">
            <a:spLocks noChangeArrowheads="1"/>
          </p:cNvSpPr>
          <p:nvPr/>
        </p:nvSpPr>
        <p:spPr>
          <a:xfrm>
            <a:off x="1371600" y="579438"/>
            <a:ext cx="7620000" cy="715962"/>
          </a:xfrm>
          <a:prstGeom prst="rect">
            <a:avLst/>
          </a:prstGeom>
        </p:spPr>
        <p:txBody>
          <a:bodyPr/>
          <a:lstStyle/>
          <a:p>
            <a:pPr>
              <a:defRPr/>
            </a:pPr>
            <a:r>
              <a:rPr lang="en-US" sz="3600" kern="0" dirty="0">
                <a:solidFill>
                  <a:srgbClr val="000066"/>
                </a:solidFill>
                <a:latin typeface="+mj-lt"/>
                <a:ea typeface="+mj-ea"/>
                <a:cs typeface="+mj-cs"/>
              </a:rPr>
              <a:t>Current State – Financial Condition</a:t>
            </a:r>
          </a:p>
        </p:txBody>
      </p:sp>
      <p:sp>
        <p:nvSpPr>
          <p:cNvPr id="24579" name="TextBox 32"/>
          <p:cNvSpPr txBox="1">
            <a:spLocks noChangeArrowheads="1"/>
          </p:cNvSpPr>
          <p:nvPr/>
        </p:nvSpPr>
        <p:spPr bwMode="auto">
          <a:xfrm>
            <a:off x="3352800" y="4748213"/>
            <a:ext cx="1752600" cy="738187"/>
          </a:xfrm>
          <a:prstGeom prst="rect">
            <a:avLst/>
          </a:prstGeom>
          <a:noFill/>
          <a:ln w="9525">
            <a:noFill/>
            <a:miter lim="800000"/>
            <a:headEnd/>
            <a:tailEnd/>
          </a:ln>
        </p:spPr>
        <p:txBody>
          <a:bodyPr>
            <a:spAutoFit/>
          </a:bodyPr>
          <a:lstStyle/>
          <a:p>
            <a:pPr algn="ctr"/>
            <a:r>
              <a:rPr lang="en-US" sz="1400" b="1">
                <a:solidFill>
                  <a:schemeClr val="bg1"/>
                </a:solidFill>
                <a:latin typeface="Times New Roman" pitchFamily="18" charset="0"/>
                <a:cs typeface="Times New Roman" pitchFamily="18" charset="0"/>
              </a:rPr>
              <a:t>$20B </a:t>
            </a:r>
          </a:p>
          <a:p>
            <a:pPr algn="ctr"/>
            <a:r>
              <a:rPr lang="en-US" sz="1400" b="1">
                <a:solidFill>
                  <a:schemeClr val="bg1"/>
                </a:solidFill>
                <a:latin typeface="Times New Roman" pitchFamily="18" charset="0"/>
                <a:cs typeface="Times New Roman" pitchFamily="18" charset="0"/>
              </a:rPr>
              <a:t>Market Value </a:t>
            </a:r>
          </a:p>
          <a:p>
            <a:pPr algn="ctr"/>
            <a:r>
              <a:rPr lang="en-US" sz="1400" b="1">
                <a:solidFill>
                  <a:schemeClr val="bg1"/>
                </a:solidFill>
                <a:latin typeface="Times New Roman" pitchFamily="18" charset="0"/>
                <a:cs typeface="Times New Roman" pitchFamily="18" charset="0"/>
              </a:rPr>
              <a:t>of Assets</a:t>
            </a:r>
          </a:p>
        </p:txBody>
      </p:sp>
      <p:pic>
        <p:nvPicPr>
          <p:cNvPr id="24580" name="Picture 3"/>
          <p:cNvPicPr>
            <a:picLocks noChangeAspect="1" noChangeArrowheads="1"/>
          </p:cNvPicPr>
          <p:nvPr/>
        </p:nvPicPr>
        <p:blipFill>
          <a:blip r:embed="rId3" cstate="print"/>
          <a:srcRect/>
          <a:stretch>
            <a:fillRect/>
          </a:stretch>
        </p:blipFill>
        <p:spPr bwMode="auto">
          <a:xfrm>
            <a:off x="95250" y="1981200"/>
            <a:ext cx="5467350" cy="4495800"/>
          </a:xfrm>
          <a:prstGeom prst="rect">
            <a:avLst/>
          </a:prstGeom>
          <a:noFill/>
          <a:ln w="9525">
            <a:noFill/>
            <a:miter lim="800000"/>
            <a:headEnd/>
            <a:tailEnd/>
          </a:ln>
        </p:spPr>
      </p:pic>
      <p:sp>
        <p:nvSpPr>
          <p:cNvPr id="34" name="Right Brace 33"/>
          <p:cNvSpPr/>
          <p:nvPr/>
        </p:nvSpPr>
        <p:spPr>
          <a:xfrm>
            <a:off x="4953000" y="3810000"/>
            <a:ext cx="533400" cy="990600"/>
          </a:xfrm>
          <a:prstGeom prst="rightBrace">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4582" name="TextBox 34"/>
          <p:cNvSpPr txBox="1">
            <a:spLocks noChangeArrowheads="1"/>
          </p:cNvSpPr>
          <p:nvPr/>
        </p:nvSpPr>
        <p:spPr bwMode="auto">
          <a:xfrm>
            <a:off x="5486400" y="4114800"/>
            <a:ext cx="1600200" cy="646113"/>
          </a:xfrm>
          <a:prstGeom prst="rect">
            <a:avLst/>
          </a:prstGeom>
          <a:noFill/>
          <a:ln w="9525">
            <a:noFill/>
            <a:miter lim="800000"/>
            <a:headEnd/>
            <a:tailEnd/>
          </a:ln>
        </p:spPr>
        <p:txBody>
          <a:bodyPr>
            <a:spAutoFit/>
          </a:bodyPr>
          <a:lstStyle/>
          <a:p>
            <a:pPr algn="ctr"/>
            <a:r>
              <a:rPr lang="en-US">
                <a:solidFill>
                  <a:srgbClr val="FF0000"/>
                </a:solidFill>
              </a:rPr>
              <a:t>Funding Gap</a:t>
            </a:r>
          </a:p>
          <a:p>
            <a:pPr algn="ctr"/>
            <a:r>
              <a:rPr lang="en-US">
                <a:solidFill>
                  <a:srgbClr val="FF0000"/>
                </a:solidFill>
              </a:rPr>
              <a:t>$19B</a:t>
            </a:r>
          </a:p>
        </p:txBody>
      </p:sp>
      <p:cxnSp>
        <p:nvCxnSpPr>
          <p:cNvPr id="36" name="Straight Connector 35"/>
          <p:cNvCxnSpPr/>
          <p:nvPr/>
        </p:nvCxnSpPr>
        <p:spPr>
          <a:xfrm>
            <a:off x="2590800" y="3810000"/>
            <a:ext cx="2667000" cy="0"/>
          </a:xfrm>
          <a:prstGeom prst="line">
            <a:avLst/>
          </a:prstGeom>
          <a:ln w="158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4584" name="TextBox 36"/>
          <p:cNvSpPr txBox="1">
            <a:spLocks noChangeArrowheads="1"/>
          </p:cNvSpPr>
          <p:nvPr/>
        </p:nvSpPr>
        <p:spPr bwMode="auto">
          <a:xfrm>
            <a:off x="914400" y="4800600"/>
            <a:ext cx="1752600" cy="738188"/>
          </a:xfrm>
          <a:prstGeom prst="rect">
            <a:avLst/>
          </a:prstGeom>
          <a:noFill/>
          <a:ln w="9525">
            <a:noFill/>
            <a:miter lim="800000"/>
            <a:headEnd/>
            <a:tailEnd/>
          </a:ln>
        </p:spPr>
        <p:txBody>
          <a:bodyPr>
            <a:spAutoFit/>
          </a:bodyPr>
          <a:lstStyle/>
          <a:p>
            <a:pPr algn="ctr"/>
            <a:r>
              <a:rPr lang="en-US" sz="1400" b="1">
                <a:latin typeface="Times New Roman" pitchFamily="18" charset="0"/>
                <a:cs typeface="Times New Roman" pitchFamily="18" charset="0"/>
              </a:rPr>
              <a:t>$23B </a:t>
            </a:r>
          </a:p>
          <a:p>
            <a:pPr algn="ctr"/>
            <a:r>
              <a:rPr lang="en-US" sz="1400" b="1">
                <a:latin typeface="Times New Roman" pitchFamily="18" charset="0"/>
                <a:cs typeface="Times New Roman" pitchFamily="18" charset="0"/>
              </a:rPr>
              <a:t>Accrued </a:t>
            </a:r>
          </a:p>
          <a:p>
            <a:pPr algn="ctr"/>
            <a:r>
              <a:rPr lang="en-US" sz="1400" b="1">
                <a:latin typeface="Times New Roman" pitchFamily="18" charset="0"/>
                <a:cs typeface="Times New Roman" pitchFamily="18" charset="0"/>
              </a:rPr>
              <a:t>Retirees</a:t>
            </a:r>
          </a:p>
        </p:txBody>
      </p:sp>
      <p:sp>
        <p:nvSpPr>
          <p:cNvPr id="24585" name="TextBox 37"/>
          <p:cNvSpPr txBox="1">
            <a:spLocks noChangeArrowheads="1"/>
          </p:cNvSpPr>
          <p:nvPr/>
        </p:nvSpPr>
        <p:spPr bwMode="auto">
          <a:xfrm>
            <a:off x="914400" y="3962400"/>
            <a:ext cx="1752600" cy="523875"/>
          </a:xfrm>
          <a:prstGeom prst="rect">
            <a:avLst/>
          </a:prstGeom>
          <a:noFill/>
          <a:ln w="9525">
            <a:noFill/>
            <a:miter lim="800000"/>
            <a:headEnd/>
            <a:tailEnd/>
          </a:ln>
        </p:spPr>
        <p:txBody>
          <a:bodyPr>
            <a:spAutoFit/>
          </a:bodyPr>
          <a:lstStyle/>
          <a:p>
            <a:pPr algn="ctr"/>
            <a:r>
              <a:rPr lang="en-US" sz="1400" b="1">
                <a:latin typeface="Times New Roman" pitchFamily="18" charset="0"/>
                <a:cs typeface="Times New Roman" pitchFamily="18" charset="0"/>
              </a:rPr>
              <a:t>$16B </a:t>
            </a:r>
          </a:p>
          <a:p>
            <a:pPr algn="ctr"/>
            <a:r>
              <a:rPr lang="en-US" sz="1400" b="1">
                <a:latin typeface="Times New Roman" pitchFamily="18" charset="0"/>
                <a:cs typeface="Times New Roman" pitchFamily="18" charset="0"/>
              </a:rPr>
              <a:t>Accrued by Actives</a:t>
            </a:r>
          </a:p>
        </p:txBody>
      </p:sp>
      <p:sp>
        <p:nvSpPr>
          <p:cNvPr id="24586" name="TextBox 38"/>
          <p:cNvSpPr txBox="1">
            <a:spLocks noChangeArrowheads="1"/>
          </p:cNvSpPr>
          <p:nvPr/>
        </p:nvSpPr>
        <p:spPr bwMode="auto">
          <a:xfrm>
            <a:off x="914400" y="2971800"/>
            <a:ext cx="1752600" cy="523875"/>
          </a:xfrm>
          <a:prstGeom prst="rect">
            <a:avLst/>
          </a:prstGeom>
          <a:noFill/>
          <a:ln w="9525">
            <a:noFill/>
            <a:miter lim="800000"/>
            <a:headEnd/>
            <a:tailEnd/>
          </a:ln>
        </p:spPr>
        <p:txBody>
          <a:bodyPr>
            <a:spAutoFit/>
          </a:bodyPr>
          <a:lstStyle/>
          <a:p>
            <a:pPr algn="ctr"/>
            <a:r>
              <a:rPr lang="en-US" sz="1400" b="1">
                <a:solidFill>
                  <a:schemeClr val="bg1"/>
                </a:solidFill>
                <a:latin typeface="Times New Roman" pitchFamily="18" charset="0"/>
                <a:cs typeface="Times New Roman" pitchFamily="18" charset="0"/>
              </a:rPr>
              <a:t>$22B </a:t>
            </a:r>
          </a:p>
          <a:p>
            <a:pPr algn="ctr"/>
            <a:r>
              <a:rPr lang="en-US" sz="1400" b="1">
                <a:solidFill>
                  <a:schemeClr val="bg1"/>
                </a:solidFill>
                <a:latin typeface="Times New Roman" pitchFamily="18" charset="0"/>
                <a:cs typeface="Times New Roman" pitchFamily="18" charset="0"/>
              </a:rPr>
              <a:t>Future Accruals</a:t>
            </a:r>
          </a:p>
        </p:txBody>
      </p:sp>
      <p:sp>
        <p:nvSpPr>
          <p:cNvPr id="24587" name="TextBox 40"/>
          <p:cNvSpPr txBox="1">
            <a:spLocks noChangeArrowheads="1"/>
          </p:cNvSpPr>
          <p:nvPr/>
        </p:nvSpPr>
        <p:spPr bwMode="auto">
          <a:xfrm>
            <a:off x="3200400" y="4876800"/>
            <a:ext cx="1752600" cy="738188"/>
          </a:xfrm>
          <a:prstGeom prst="rect">
            <a:avLst/>
          </a:prstGeom>
          <a:noFill/>
          <a:ln w="9525">
            <a:noFill/>
            <a:miter lim="800000"/>
            <a:headEnd/>
            <a:tailEnd/>
          </a:ln>
        </p:spPr>
        <p:txBody>
          <a:bodyPr>
            <a:spAutoFit/>
          </a:bodyPr>
          <a:lstStyle/>
          <a:p>
            <a:pPr algn="ctr"/>
            <a:r>
              <a:rPr lang="en-US" sz="1400" b="1">
                <a:solidFill>
                  <a:schemeClr val="bg1"/>
                </a:solidFill>
                <a:latin typeface="Times New Roman" pitchFamily="18" charset="0"/>
                <a:cs typeface="Times New Roman" pitchFamily="18" charset="0"/>
              </a:rPr>
              <a:t>$20B </a:t>
            </a:r>
          </a:p>
          <a:p>
            <a:pPr algn="ctr"/>
            <a:r>
              <a:rPr lang="en-US" sz="1400" b="1">
                <a:solidFill>
                  <a:schemeClr val="bg1"/>
                </a:solidFill>
                <a:latin typeface="Times New Roman" pitchFamily="18" charset="0"/>
                <a:cs typeface="Times New Roman" pitchFamily="18" charset="0"/>
              </a:rPr>
              <a:t>Market Value </a:t>
            </a:r>
          </a:p>
          <a:p>
            <a:pPr algn="ctr"/>
            <a:r>
              <a:rPr lang="en-US" sz="1400" b="1">
                <a:solidFill>
                  <a:schemeClr val="bg1"/>
                </a:solidFill>
                <a:latin typeface="Times New Roman" pitchFamily="18" charset="0"/>
                <a:cs typeface="Times New Roman" pitchFamily="18" charset="0"/>
              </a:rPr>
              <a:t>of Assets</a:t>
            </a:r>
          </a:p>
        </p:txBody>
      </p:sp>
      <p:sp>
        <p:nvSpPr>
          <p:cNvPr id="24588" name="TextBox 41"/>
          <p:cNvSpPr txBox="1">
            <a:spLocks noChangeArrowheads="1"/>
          </p:cNvSpPr>
          <p:nvPr/>
        </p:nvSpPr>
        <p:spPr bwMode="auto">
          <a:xfrm>
            <a:off x="1676400" y="1447800"/>
            <a:ext cx="2082800" cy="646113"/>
          </a:xfrm>
          <a:prstGeom prst="rect">
            <a:avLst/>
          </a:prstGeom>
          <a:solidFill>
            <a:schemeClr val="bg1"/>
          </a:solidFill>
          <a:ln w="9525">
            <a:noFill/>
            <a:miter lim="800000"/>
            <a:headEnd/>
            <a:tailEnd/>
          </a:ln>
        </p:spPr>
        <p:txBody>
          <a:bodyPr wrap="none">
            <a:spAutoFit/>
          </a:bodyPr>
          <a:lstStyle/>
          <a:p>
            <a:pPr algn="ctr"/>
            <a:r>
              <a:rPr lang="en-US" b="1">
                <a:solidFill>
                  <a:srgbClr val="0000CC"/>
                </a:solidFill>
              </a:rPr>
              <a:t>Funded Ratio </a:t>
            </a:r>
          </a:p>
          <a:p>
            <a:pPr algn="ctr"/>
            <a:r>
              <a:rPr lang="en-US" b="1">
                <a:solidFill>
                  <a:srgbClr val="0000CC"/>
                </a:solidFill>
              </a:rPr>
              <a:t>as of July 1, 2010</a:t>
            </a:r>
          </a:p>
        </p:txBody>
      </p:sp>
      <p:sp>
        <p:nvSpPr>
          <p:cNvPr id="24589" name="TextBox 42"/>
          <p:cNvSpPr txBox="1">
            <a:spLocks noChangeArrowheads="1"/>
          </p:cNvSpPr>
          <p:nvPr/>
        </p:nvSpPr>
        <p:spPr bwMode="auto">
          <a:xfrm>
            <a:off x="838200" y="6273800"/>
            <a:ext cx="6858000" cy="584200"/>
          </a:xfrm>
          <a:prstGeom prst="rect">
            <a:avLst/>
          </a:prstGeom>
          <a:noFill/>
          <a:ln w="9525">
            <a:noFill/>
            <a:miter lim="800000"/>
            <a:headEnd/>
            <a:tailEnd/>
          </a:ln>
        </p:spPr>
        <p:txBody>
          <a:bodyPr>
            <a:spAutoFit/>
          </a:bodyPr>
          <a:lstStyle/>
          <a:p>
            <a:r>
              <a:rPr lang="en-US" sz="1600">
                <a:latin typeface="Times New Roman" pitchFamily="18" charset="0"/>
                <a:cs typeface="Times New Roman" pitchFamily="18" charset="0"/>
              </a:rPr>
              <a:t>Note:  The liabilities and costs are based on GRS’s recommended assumptions, which includes a 7.50% investment return.  Assumes a 1% guarantee COLA.</a:t>
            </a:r>
          </a:p>
        </p:txBody>
      </p:sp>
      <p:sp>
        <p:nvSpPr>
          <p:cNvPr id="24590" name="TextBox 43"/>
          <p:cNvSpPr txBox="1">
            <a:spLocks noChangeArrowheads="1"/>
          </p:cNvSpPr>
          <p:nvPr/>
        </p:nvSpPr>
        <p:spPr bwMode="auto">
          <a:xfrm>
            <a:off x="2743200" y="2362200"/>
            <a:ext cx="2819400" cy="1200329"/>
          </a:xfrm>
          <a:prstGeom prst="rect">
            <a:avLst/>
          </a:prstGeom>
          <a:solidFill>
            <a:schemeClr val="bg1"/>
          </a:solidFill>
          <a:ln w="9525">
            <a:noFill/>
            <a:miter lim="800000"/>
            <a:headEnd/>
            <a:tailEnd/>
          </a:ln>
        </p:spPr>
        <p:txBody>
          <a:bodyPr wrap="square">
            <a:spAutoFit/>
          </a:bodyPr>
          <a:lstStyle/>
          <a:p>
            <a:r>
              <a:rPr lang="en-US" dirty="0" smtClean="0">
                <a:solidFill>
                  <a:srgbClr val="FF0000"/>
                </a:solidFill>
              </a:rPr>
              <a:t>Current assets </a:t>
            </a:r>
            <a:r>
              <a:rPr lang="en-US" dirty="0">
                <a:solidFill>
                  <a:srgbClr val="FF0000"/>
                </a:solidFill>
              </a:rPr>
              <a:t>are not sufficient to cover the liability attributable to </a:t>
            </a:r>
            <a:r>
              <a:rPr lang="en-US" dirty="0" smtClean="0">
                <a:solidFill>
                  <a:srgbClr val="FF0000"/>
                </a:solidFill>
              </a:rPr>
              <a:t>current retired members</a:t>
            </a:r>
            <a:endParaRPr lang="en-US" dirty="0">
              <a:solidFill>
                <a:srgbClr val="FF0000"/>
              </a:solidFill>
            </a:endParaRPr>
          </a:p>
        </p:txBody>
      </p:sp>
      <p:sp>
        <p:nvSpPr>
          <p:cNvPr id="24591" name="TextBox 44"/>
          <p:cNvSpPr txBox="1">
            <a:spLocks noChangeArrowheads="1"/>
          </p:cNvSpPr>
          <p:nvPr/>
        </p:nvSpPr>
        <p:spPr bwMode="auto">
          <a:xfrm>
            <a:off x="5149850" y="1447800"/>
            <a:ext cx="3994150" cy="646113"/>
          </a:xfrm>
          <a:prstGeom prst="rect">
            <a:avLst/>
          </a:prstGeom>
          <a:solidFill>
            <a:schemeClr val="bg1"/>
          </a:solidFill>
          <a:ln w="9525">
            <a:noFill/>
            <a:miter lim="800000"/>
            <a:headEnd/>
            <a:tailEnd/>
          </a:ln>
        </p:spPr>
        <p:txBody>
          <a:bodyPr wrap="none">
            <a:spAutoFit/>
          </a:bodyPr>
          <a:lstStyle/>
          <a:p>
            <a:r>
              <a:rPr lang="en-US" b="1">
                <a:solidFill>
                  <a:srgbClr val="0000CC"/>
                </a:solidFill>
              </a:rPr>
              <a:t>30-Year Contribution Requirement </a:t>
            </a:r>
          </a:p>
          <a:p>
            <a:pPr algn="ctr"/>
            <a:r>
              <a:rPr lang="en-US" b="1">
                <a:solidFill>
                  <a:srgbClr val="0000CC"/>
                </a:solidFill>
              </a:rPr>
              <a:t>on a Market Value Basis</a:t>
            </a:r>
          </a:p>
        </p:txBody>
      </p:sp>
      <p:pic>
        <p:nvPicPr>
          <p:cNvPr id="1026" name="Picture 2"/>
          <p:cNvPicPr>
            <a:picLocks noChangeAspect="1" noChangeArrowheads="1"/>
          </p:cNvPicPr>
          <p:nvPr/>
        </p:nvPicPr>
        <p:blipFill>
          <a:blip r:embed="rId4" cstate="print"/>
          <a:srcRect/>
          <a:stretch>
            <a:fillRect/>
          </a:stretch>
        </p:blipFill>
        <p:spPr bwMode="auto">
          <a:xfrm>
            <a:off x="6172200" y="2133600"/>
            <a:ext cx="1867711" cy="1219200"/>
          </a:xfrm>
          <a:prstGeom prst="rect">
            <a:avLst/>
          </a:prstGeom>
          <a:noFill/>
          <a:ln w="9525">
            <a:noFill/>
            <a:miter lim="800000"/>
            <a:headEnd/>
            <a:tailEnd/>
          </a:ln>
          <a:effectLst/>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1371600" y="274638"/>
            <a:ext cx="7467600" cy="1143000"/>
          </a:xfrm>
        </p:spPr>
        <p:txBody>
          <a:bodyPr/>
          <a:lstStyle/>
          <a:p>
            <a:pPr eaLnBrk="1" hangingPunct="1"/>
            <a:r>
              <a:rPr lang="en-US" smtClean="0"/>
              <a:t>Cost of Providing Benefits –</a:t>
            </a:r>
            <a:br>
              <a:rPr lang="en-US" smtClean="0"/>
            </a:br>
            <a:r>
              <a:rPr lang="en-US" smtClean="0"/>
              <a:t>Total Normal Cost </a:t>
            </a:r>
            <a:endParaRPr lang="en-US" sz="2400" smtClean="0"/>
          </a:p>
        </p:txBody>
      </p:sp>
      <p:sp>
        <p:nvSpPr>
          <p:cNvPr id="4" name="Slide Number Placeholder 3"/>
          <p:cNvSpPr>
            <a:spLocks noGrp="1"/>
          </p:cNvSpPr>
          <p:nvPr>
            <p:ph type="sldNum" sz="quarter" idx="10"/>
          </p:nvPr>
        </p:nvSpPr>
        <p:spPr/>
        <p:txBody>
          <a:bodyPr/>
          <a:lstStyle/>
          <a:p>
            <a:pPr>
              <a:defRPr/>
            </a:pPr>
            <a:fld id="{1360ED9B-EF26-49D1-8579-69BB34130E08}" type="slidenum">
              <a:rPr lang="en-US" smtClean="0"/>
              <a:pPr>
                <a:defRPr/>
              </a:pPr>
              <a:t>5</a:t>
            </a:fld>
            <a:endParaRPr lang="en-US" dirty="0"/>
          </a:p>
        </p:txBody>
      </p:sp>
      <p:sp>
        <p:nvSpPr>
          <p:cNvPr id="26627" name="TextBox 6"/>
          <p:cNvSpPr txBox="1">
            <a:spLocks noChangeArrowheads="1"/>
          </p:cNvSpPr>
          <p:nvPr/>
        </p:nvSpPr>
        <p:spPr bwMode="auto">
          <a:xfrm>
            <a:off x="990600" y="6197600"/>
            <a:ext cx="6858000" cy="584200"/>
          </a:xfrm>
          <a:prstGeom prst="rect">
            <a:avLst/>
          </a:prstGeom>
          <a:noFill/>
          <a:ln w="9525">
            <a:noFill/>
            <a:miter lim="800000"/>
            <a:headEnd/>
            <a:tailEnd/>
          </a:ln>
        </p:spPr>
        <p:txBody>
          <a:bodyPr>
            <a:spAutoFit/>
          </a:bodyPr>
          <a:lstStyle/>
          <a:p>
            <a:r>
              <a:rPr lang="en-US" sz="1600">
                <a:latin typeface="Times New Roman" pitchFamily="18" charset="0"/>
                <a:cs typeface="Times New Roman" pitchFamily="18" charset="0"/>
              </a:rPr>
              <a:t>Note:  The total normal cost rate is for SCRS determined using GRS’s recommended assumptions, which includes a 7.50% investment return.</a:t>
            </a:r>
          </a:p>
        </p:txBody>
      </p:sp>
      <p:sp>
        <p:nvSpPr>
          <p:cNvPr id="26628" name="TextBox 9"/>
          <p:cNvSpPr txBox="1">
            <a:spLocks noChangeArrowheads="1"/>
          </p:cNvSpPr>
          <p:nvPr/>
        </p:nvSpPr>
        <p:spPr bwMode="auto">
          <a:xfrm>
            <a:off x="0" y="1519238"/>
            <a:ext cx="9144000" cy="461962"/>
          </a:xfrm>
          <a:prstGeom prst="rect">
            <a:avLst/>
          </a:prstGeom>
          <a:noFill/>
          <a:ln w="9525">
            <a:noFill/>
            <a:miter lim="800000"/>
            <a:headEnd/>
            <a:tailEnd/>
          </a:ln>
        </p:spPr>
        <p:txBody>
          <a:bodyPr>
            <a:spAutoFit/>
          </a:bodyPr>
          <a:lstStyle/>
          <a:p>
            <a:pPr algn="ctr"/>
            <a:r>
              <a:rPr lang="en-US" sz="2400" b="1">
                <a:solidFill>
                  <a:srgbClr val="0000CC"/>
                </a:solidFill>
                <a:latin typeface="Times New Roman" pitchFamily="18" charset="0"/>
                <a:cs typeface="Times New Roman" pitchFamily="18" charset="0"/>
              </a:rPr>
              <a:t>It Costs 10.77% of Pay to Appropriately Fund Benefits</a:t>
            </a:r>
          </a:p>
        </p:txBody>
      </p:sp>
      <p:sp>
        <p:nvSpPr>
          <p:cNvPr id="26629" name="TextBox 10"/>
          <p:cNvSpPr txBox="1">
            <a:spLocks noChangeArrowheads="1"/>
          </p:cNvSpPr>
          <p:nvPr/>
        </p:nvSpPr>
        <p:spPr bwMode="auto">
          <a:xfrm>
            <a:off x="228600" y="2743200"/>
            <a:ext cx="1828800" cy="1200150"/>
          </a:xfrm>
          <a:prstGeom prst="rect">
            <a:avLst/>
          </a:prstGeom>
          <a:noFill/>
          <a:ln w="9525">
            <a:noFill/>
            <a:miter lim="800000"/>
            <a:headEnd/>
            <a:tailEnd/>
          </a:ln>
        </p:spPr>
        <p:txBody>
          <a:bodyPr>
            <a:spAutoFit/>
          </a:bodyPr>
          <a:lstStyle/>
          <a:p>
            <a:r>
              <a:rPr lang="en-US">
                <a:solidFill>
                  <a:srgbClr val="FF0000"/>
                </a:solidFill>
              </a:rPr>
              <a:t>Members contributions fund over 50% of the benefit</a:t>
            </a:r>
          </a:p>
        </p:txBody>
      </p:sp>
      <p:pic>
        <p:nvPicPr>
          <p:cNvPr id="26630" name="Picture 2"/>
          <p:cNvPicPr>
            <a:picLocks noChangeAspect="1" noChangeArrowheads="1"/>
          </p:cNvPicPr>
          <p:nvPr/>
        </p:nvPicPr>
        <p:blipFill>
          <a:blip r:embed="rId2" cstate="print"/>
          <a:srcRect/>
          <a:stretch>
            <a:fillRect/>
          </a:stretch>
        </p:blipFill>
        <p:spPr bwMode="auto">
          <a:xfrm>
            <a:off x="1905000" y="1981200"/>
            <a:ext cx="6438900" cy="4191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371600" y="274638"/>
            <a:ext cx="7467600" cy="1143000"/>
          </a:xfrm>
        </p:spPr>
        <p:txBody>
          <a:bodyPr/>
          <a:lstStyle/>
          <a:p>
            <a:pPr eaLnBrk="1" hangingPunct="1"/>
            <a:r>
              <a:rPr lang="en-US" smtClean="0"/>
              <a:t>Cost of Providing Benefits –</a:t>
            </a:r>
            <a:br>
              <a:rPr lang="en-US" smtClean="0"/>
            </a:br>
            <a:r>
              <a:rPr lang="en-US" smtClean="0"/>
              <a:t>An Alternative View </a:t>
            </a:r>
            <a:endParaRPr lang="en-US" sz="2400" smtClean="0"/>
          </a:p>
        </p:txBody>
      </p:sp>
      <p:sp>
        <p:nvSpPr>
          <p:cNvPr id="4" name="Slide Number Placeholder 3"/>
          <p:cNvSpPr>
            <a:spLocks noGrp="1"/>
          </p:cNvSpPr>
          <p:nvPr>
            <p:ph type="sldNum" sz="quarter" idx="10"/>
          </p:nvPr>
        </p:nvSpPr>
        <p:spPr/>
        <p:txBody>
          <a:bodyPr/>
          <a:lstStyle/>
          <a:p>
            <a:pPr>
              <a:defRPr/>
            </a:pPr>
            <a:fld id="{289C9F92-6A4D-4D6C-9B48-348293011BC4}" type="slidenum">
              <a:rPr lang="en-US" smtClean="0"/>
              <a:pPr>
                <a:defRPr/>
              </a:pPr>
              <a:t>6</a:t>
            </a:fld>
            <a:endParaRPr lang="en-US" dirty="0"/>
          </a:p>
        </p:txBody>
      </p:sp>
      <p:sp>
        <p:nvSpPr>
          <p:cNvPr id="27651" name="TextBox 9"/>
          <p:cNvSpPr txBox="1">
            <a:spLocks noChangeArrowheads="1"/>
          </p:cNvSpPr>
          <p:nvPr/>
        </p:nvSpPr>
        <p:spPr bwMode="auto">
          <a:xfrm>
            <a:off x="0" y="1447800"/>
            <a:ext cx="9144000" cy="830263"/>
          </a:xfrm>
          <a:prstGeom prst="rect">
            <a:avLst/>
          </a:prstGeom>
          <a:noFill/>
          <a:ln w="9525">
            <a:noFill/>
            <a:miter lim="800000"/>
            <a:headEnd/>
            <a:tailEnd/>
          </a:ln>
        </p:spPr>
        <p:txBody>
          <a:bodyPr>
            <a:spAutoFit/>
          </a:bodyPr>
          <a:lstStyle/>
          <a:p>
            <a:pPr algn="ctr"/>
            <a:r>
              <a:rPr lang="en-US" sz="2400" b="1">
                <a:solidFill>
                  <a:srgbClr val="0000CC"/>
                </a:solidFill>
                <a:latin typeface="Times New Roman" pitchFamily="18" charset="0"/>
                <a:cs typeface="Times New Roman" pitchFamily="18" charset="0"/>
              </a:rPr>
              <a:t>Source of Funds to Pay Benefits for a Member </a:t>
            </a:r>
          </a:p>
          <a:p>
            <a:pPr algn="ctr"/>
            <a:r>
              <a:rPr lang="en-US" sz="2400" b="1">
                <a:solidFill>
                  <a:srgbClr val="0000CC"/>
                </a:solidFill>
                <a:latin typeface="Times New Roman" pitchFamily="18" charset="0"/>
                <a:cs typeface="Times New Roman" pitchFamily="18" charset="0"/>
              </a:rPr>
              <a:t>Retiring at age 63 with a $3,600 Monthly Benefit</a:t>
            </a:r>
          </a:p>
        </p:txBody>
      </p:sp>
      <p:pic>
        <p:nvPicPr>
          <p:cNvPr id="27652" name="Picture 2"/>
          <p:cNvPicPr>
            <a:picLocks noChangeAspect="1" noChangeArrowheads="1"/>
          </p:cNvPicPr>
          <p:nvPr/>
        </p:nvPicPr>
        <p:blipFill>
          <a:blip r:embed="rId2" cstate="print"/>
          <a:srcRect/>
          <a:stretch>
            <a:fillRect/>
          </a:stretch>
        </p:blipFill>
        <p:spPr bwMode="auto">
          <a:xfrm>
            <a:off x="2438400" y="2362200"/>
            <a:ext cx="6324600" cy="4116388"/>
          </a:xfrm>
          <a:prstGeom prst="rect">
            <a:avLst/>
          </a:prstGeom>
          <a:noFill/>
          <a:ln w="9525">
            <a:noFill/>
            <a:miter lim="800000"/>
            <a:headEnd/>
            <a:tailEnd/>
          </a:ln>
        </p:spPr>
      </p:pic>
      <p:sp>
        <p:nvSpPr>
          <p:cNvPr id="27653" name="TextBox 7"/>
          <p:cNvSpPr txBox="1">
            <a:spLocks noChangeArrowheads="1"/>
          </p:cNvSpPr>
          <p:nvPr/>
        </p:nvSpPr>
        <p:spPr bwMode="auto">
          <a:xfrm>
            <a:off x="228600" y="2817813"/>
            <a:ext cx="2133600" cy="1477962"/>
          </a:xfrm>
          <a:prstGeom prst="rect">
            <a:avLst/>
          </a:prstGeom>
          <a:noFill/>
          <a:ln w="9525">
            <a:noFill/>
            <a:miter lim="800000"/>
            <a:headEnd/>
            <a:tailEnd/>
          </a:ln>
        </p:spPr>
        <p:txBody>
          <a:bodyPr>
            <a:spAutoFit/>
          </a:bodyPr>
          <a:lstStyle/>
          <a:p>
            <a:r>
              <a:rPr lang="en-US">
                <a:solidFill>
                  <a:srgbClr val="FF0000"/>
                </a:solidFill>
              </a:rPr>
              <a:t>Over 80% of the benefit payments are financed by investment earnings.</a:t>
            </a:r>
          </a:p>
        </p:txBody>
      </p:sp>
      <p:sp>
        <p:nvSpPr>
          <p:cNvPr id="27654" name="TextBox 8"/>
          <p:cNvSpPr txBox="1">
            <a:spLocks noChangeArrowheads="1"/>
          </p:cNvSpPr>
          <p:nvPr/>
        </p:nvSpPr>
        <p:spPr bwMode="auto">
          <a:xfrm>
            <a:off x="838200" y="6324600"/>
            <a:ext cx="7086600" cy="523875"/>
          </a:xfrm>
          <a:prstGeom prst="rect">
            <a:avLst/>
          </a:prstGeom>
          <a:noFill/>
          <a:ln w="9525">
            <a:noFill/>
            <a:miter lim="800000"/>
            <a:headEnd/>
            <a:tailEnd/>
          </a:ln>
        </p:spPr>
        <p:txBody>
          <a:bodyPr>
            <a:spAutoFit/>
          </a:bodyPr>
          <a:lstStyle/>
          <a:p>
            <a:r>
              <a:rPr lang="en-US" sz="1400">
                <a:latin typeface="Times New Roman" pitchFamily="18" charset="0"/>
                <a:cs typeface="Times New Roman" pitchFamily="18" charset="0"/>
              </a:rPr>
              <a:t>Example for a member retiring at age 63 with 28 years of service.  The projected monthly benefit is funded as a level percentage of pay over the member’s career.</a:t>
            </a:r>
          </a:p>
        </p:txBody>
      </p:sp>
      <p:sp>
        <p:nvSpPr>
          <p:cNvPr id="27655" name="TextBox 10"/>
          <p:cNvSpPr txBox="1">
            <a:spLocks noChangeArrowheads="1"/>
          </p:cNvSpPr>
          <p:nvPr/>
        </p:nvSpPr>
        <p:spPr bwMode="auto">
          <a:xfrm>
            <a:off x="838200" y="5943600"/>
            <a:ext cx="1371600" cy="307975"/>
          </a:xfrm>
          <a:prstGeom prst="rect">
            <a:avLst/>
          </a:prstGeom>
          <a:noFill/>
          <a:ln w="9525">
            <a:noFill/>
            <a:miter lim="800000"/>
            <a:headEnd/>
            <a:tailEnd/>
          </a:ln>
        </p:spPr>
        <p:txBody>
          <a:bodyPr>
            <a:spAutoFit/>
          </a:bodyPr>
          <a:lstStyle/>
          <a:p>
            <a:r>
              <a:rPr lang="en-US" sz="1400">
                <a:latin typeface="Times New Roman" pitchFamily="18" charset="0"/>
                <a:cs typeface="Times New Roman" pitchFamily="18" charset="0"/>
              </a:rPr>
              <a:t>$ in thousands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1371600" y="274638"/>
            <a:ext cx="7467600" cy="1143000"/>
          </a:xfrm>
        </p:spPr>
        <p:txBody>
          <a:bodyPr/>
          <a:lstStyle/>
          <a:p>
            <a:pPr eaLnBrk="1" hangingPunct="1"/>
            <a:r>
              <a:rPr lang="en-US" smtClean="0"/>
              <a:t>Cost of Providing Benefits –</a:t>
            </a:r>
            <a:br>
              <a:rPr lang="en-US" smtClean="0"/>
            </a:br>
            <a:r>
              <a:rPr lang="en-US" smtClean="0"/>
              <a:t>An Alternative View (cont’d) </a:t>
            </a:r>
            <a:endParaRPr lang="en-US" sz="2400" smtClean="0"/>
          </a:p>
        </p:txBody>
      </p:sp>
      <p:sp>
        <p:nvSpPr>
          <p:cNvPr id="4" name="Slide Number Placeholder 3"/>
          <p:cNvSpPr>
            <a:spLocks noGrp="1"/>
          </p:cNvSpPr>
          <p:nvPr>
            <p:ph type="sldNum" sz="quarter" idx="10"/>
          </p:nvPr>
        </p:nvSpPr>
        <p:spPr/>
        <p:txBody>
          <a:bodyPr/>
          <a:lstStyle/>
          <a:p>
            <a:pPr>
              <a:defRPr/>
            </a:pPr>
            <a:fld id="{E5201D95-222F-4064-BCD4-80A6968FF406}" type="slidenum">
              <a:rPr lang="en-US" smtClean="0"/>
              <a:pPr>
                <a:defRPr/>
              </a:pPr>
              <a:t>7</a:t>
            </a:fld>
            <a:endParaRPr lang="en-US" dirty="0"/>
          </a:p>
        </p:txBody>
      </p:sp>
      <p:sp>
        <p:nvSpPr>
          <p:cNvPr id="28675" name="TextBox 9"/>
          <p:cNvSpPr txBox="1">
            <a:spLocks noChangeArrowheads="1"/>
          </p:cNvSpPr>
          <p:nvPr/>
        </p:nvSpPr>
        <p:spPr bwMode="auto">
          <a:xfrm>
            <a:off x="0" y="1519238"/>
            <a:ext cx="9144000" cy="831850"/>
          </a:xfrm>
          <a:prstGeom prst="rect">
            <a:avLst/>
          </a:prstGeom>
          <a:noFill/>
          <a:ln w="9525">
            <a:noFill/>
            <a:miter lim="800000"/>
            <a:headEnd/>
            <a:tailEnd/>
          </a:ln>
        </p:spPr>
        <p:txBody>
          <a:bodyPr>
            <a:spAutoFit/>
          </a:bodyPr>
          <a:lstStyle/>
          <a:p>
            <a:pPr algn="ctr"/>
            <a:r>
              <a:rPr lang="en-US" sz="2400" b="1">
                <a:solidFill>
                  <a:srgbClr val="0000CC"/>
                </a:solidFill>
                <a:latin typeface="Times New Roman" pitchFamily="18" charset="0"/>
                <a:cs typeface="Times New Roman" pitchFamily="18" charset="0"/>
              </a:rPr>
              <a:t>Illustration </a:t>
            </a:r>
          </a:p>
          <a:p>
            <a:pPr algn="ctr"/>
            <a:r>
              <a:rPr lang="en-US" sz="2400" b="1">
                <a:solidFill>
                  <a:srgbClr val="0000CC"/>
                </a:solidFill>
                <a:latin typeface="Times New Roman" pitchFamily="18" charset="0"/>
                <a:cs typeface="Times New Roman" pitchFamily="18" charset="0"/>
              </a:rPr>
              <a:t>Impact if the Fund only Earns 6.0% on Investments</a:t>
            </a:r>
          </a:p>
        </p:txBody>
      </p:sp>
      <p:sp>
        <p:nvSpPr>
          <p:cNvPr id="28676" name="TextBox 7"/>
          <p:cNvSpPr txBox="1">
            <a:spLocks noChangeArrowheads="1"/>
          </p:cNvSpPr>
          <p:nvPr/>
        </p:nvSpPr>
        <p:spPr bwMode="auto">
          <a:xfrm>
            <a:off x="76200" y="3143250"/>
            <a:ext cx="2362200" cy="1200150"/>
          </a:xfrm>
          <a:prstGeom prst="rect">
            <a:avLst/>
          </a:prstGeom>
          <a:noFill/>
          <a:ln w="9525">
            <a:noFill/>
            <a:miter lim="800000"/>
            <a:headEnd/>
            <a:tailEnd/>
          </a:ln>
        </p:spPr>
        <p:txBody>
          <a:bodyPr>
            <a:spAutoFit/>
          </a:bodyPr>
          <a:lstStyle/>
          <a:p>
            <a:r>
              <a:rPr lang="en-US">
                <a:solidFill>
                  <a:srgbClr val="FF0000"/>
                </a:solidFill>
              </a:rPr>
              <a:t>Employers assume all the risk and must fund investment  shortfalls.</a:t>
            </a:r>
          </a:p>
        </p:txBody>
      </p:sp>
      <p:sp>
        <p:nvSpPr>
          <p:cNvPr id="28677" name="TextBox 8"/>
          <p:cNvSpPr txBox="1">
            <a:spLocks noChangeArrowheads="1"/>
          </p:cNvSpPr>
          <p:nvPr/>
        </p:nvSpPr>
        <p:spPr bwMode="auto">
          <a:xfrm>
            <a:off x="838200" y="6324600"/>
            <a:ext cx="7086600" cy="523875"/>
          </a:xfrm>
          <a:prstGeom prst="rect">
            <a:avLst/>
          </a:prstGeom>
          <a:noFill/>
          <a:ln w="9525">
            <a:noFill/>
            <a:miter lim="800000"/>
            <a:headEnd/>
            <a:tailEnd/>
          </a:ln>
        </p:spPr>
        <p:txBody>
          <a:bodyPr>
            <a:spAutoFit/>
          </a:bodyPr>
          <a:lstStyle/>
          <a:p>
            <a:r>
              <a:rPr lang="en-US" sz="1400">
                <a:latin typeface="Times New Roman" pitchFamily="18" charset="0"/>
                <a:cs typeface="Times New Roman" pitchFamily="18" charset="0"/>
              </a:rPr>
              <a:t>Example for a member retiring at age 63 with 28 years of service.  Investment losses are assumed to be orderly funded over the employee’s lifetime.</a:t>
            </a:r>
          </a:p>
        </p:txBody>
      </p:sp>
      <p:sp>
        <p:nvSpPr>
          <p:cNvPr id="28678" name="TextBox 10"/>
          <p:cNvSpPr txBox="1">
            <a:spLocks noChangeArrowheads="1"/>
          </p:cNvSpPr>
          <p:nvPr/>
        </p:nvSpPr>
        <p:spPr bwMode="auto">
          <a:xfrm>
            <a:off x="838200" y="5943600"/>
            <a:ext cx="1371600" cy="307975"/>
          </a:xfrm>
          <a:prstGeom prst="rect">
            <a:avLst/>
          </a:prstGeom>
          <a:noFill/>
          <a:ln w="9525">
            <a:noFill/>
            <a:miter lim="800000"/>
            <a:headEnd/>
            <a:tailEnd/>
          </a:ln>
        </p:spPr>
        <p:txBody>
          <a:bodyPr>
            <a:spAutoFit/>
          </a:bodyPr>
          <a:lstStyle/>
          <a:p>
            <a:r>
              <a:rPr lang="en-US" sz="1400">
                <a:latin typeface="Times New Roman" pitchFamily="18" charset="0"/>
                <a:cs typeface="Times New Roman" pitchFamily="18" charset="0"/>
              </a:rPr>
              <a:t>$ in thousands</a:t>
            </a:r>
          </a:p>
        </p:txBody>
      </p:sp>
      <p:pic>
        <p:nvPicPr>
          <p:cNvPr id="28679" name="Picture 2"/>
          <p:cNvPicPr>
            <a:picLocks noChangeAspect="1" noChangeArrowheads="1"/>
          </p:cNvPicPr>
          <p:nvPr/>
        </p:nvPicPr>
        <p:blipFill>
          <a:blip r:embed="rId2" cstate="print"/>
          <a:srcRect/>
          <a:stretch>
            <a:fillRect/>
          </a:stretch>
        </p:blipFill>
        <p:spPr bwMode="auto">
          <a:xfrm>
            <a:off x="2514600" y="2447925"/>
            <a:ext cx="6172200" cy="40290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17AE65EE-A068-4C3B-AD52-0E161F8A3AC8}" type="slidenum">
              <a:rPr lang="en-US"/>
              <a:pPr>
                <a:defRPr/>
              </a:pPr>
              <a:t>8</a:t>
            </a:fld>
            <a:endParaRPr lang="en-US" dirty="0"/>
          </a:p>
        </p:txBody>
      </p:sp>
      <p:sp>
        <p:nvSpPr>
          <p:cNvPr id="29698"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800" smtClean="0"/>
              <a:t>Provide an adequate level of benefits so members may retire at an appropriate age</a:t>
            </a:r>
          </a:p>
          <a:p>
            <a:pPr marL="457200" indent="-457200" eaLnBrk="1" hangingPunct="1">
              <a:spcBef>
                <a:spcPct val="0"/>
              </a:spcBef>
            </a:pPr>
            <a:r>
              <a:rPr lang="en-US" sz="2800" smtClean="0"/>
              <a:t>Costs are appropriately shared by the employer and member</a:t>
            </a:r>
          </a:p>
          <a:p>
            <a:pPr marL="457200" indent="-457200" eaLnBrk="1" hangingPunct="1">
              <a:spcBef>
                <a:spcPct val="0"/>
              </a:spcBef>
            </a:pPr>
            <a:r>
              <a:rPr lang="en-US" sz="2800" smtClean="0"/>
              <a:t>Risks are appropriately shared between the employer and member</a:t>
            </a:r>
          </a:p>
          <a:p>
            <a:pPr marL="457200" indent="-457200" eaLnBrk="1" hangingPunct="1">
              <a:spcBef>
                <a:spcPct val="0"/>
              </a:spcBef>
            </a:pPr>
            <a:r>
              <a:rPr lang="en-US" sz="2800" smtClean="0"/>
              <a:t>Self-correcting mechanisms can substantially increase the plan’s ability to withstand adverse experience</a:t>
            </a:r>
          </a:p>
          <a:p>
            <a:pPr marL="457200" indent="-457200" eaLnBrk="1" hangingPunct="1">
              <a:spcBef>
                <a:spcPct val="0"/>
              </a:spcBef>
              <a:buFont typeface="Wingdings 2" pitchFamily="18" charset="2"/>
              <a:buNone/>
            </a:pPr>
            <a:endParaRPr lang="en-US" sz="2800" smtClean="0"/>
          </a:p>
          <a:p>
            <a:pPr marL="457200" indent="-457200" eaLnBrk="1" hangingPunct="1">
              <a:buFont typeface="Wingdings 2" pitchFamily="18" charset="2"/>
              <a:buNone/>
            </a:pPr>
            <a:endParaRPr lang="en-US" smtClean="0"/>
          </a:p>
        </p:txBody>
      </p:sp>
      <p:sp>
        <p:nvSpPr>
          <p:cNvPr id="29699" name="Rectangle 2"/>
          <p:cNvSpPr>
            <a:spLocks noGrp="1" noChangeArrowheads="1"/>
          </p:cNvSpPr>
          <p:nvPr>
            <p:ph type="title"/>
          </p:nvPr>
        </p:nvSpPr>
        <p:spPr/>
        <p:txBody>
          <a:bodyPr/>
          <a:lstStyle/>
          <a:p>
            <a:pPr eaLnBrk="1" hangingPunct="1"/>
            <a:r>
              <a:rPr lang="en-US" smtClean="0"/>
              <a:t>Suggested Guiding Principals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9DA95ADE-E78F-40D8-B8F8-2C47E6E32467}" type="slidenum">
              <a:rPr lang="en-US"/>
              <a:pPr>
                <a:defRPr/>
              </a:pPr>
              <a:t>9</a:t>
            </a:fld>
            <a:endParaRPr lang="en-US" dirty="0"/>
          </a:p>
        </p:txBody>
      </p:sp>
      <p:sp>
        <p:nvSpPr>
          <p:cNvPr id="31746" name="Rectangle 3"/>
          <p:cNvSpPr>
            <a:spLocks noGrp="1" noChangeArrowheads="1"/>
          </p:cNvSpPr>
          <p:nvPr>
            <p:ph type="body" idx="1"/>
          </p:nvPr>
        </p:nvSpPr>
        <p:spPr>
          <a:xfrm>
            <a:off x="457200" y="1676400"/>
            <a:ext cx="8534400" cy="4572000"/>
          </a:xfrm>
        </p:spPr>
        <p:txBody>
          <a:bodyPr/>
          <a:lstStyle/>
          <a:p>
            <a:pPr marL="457200" indent="-457200" eaLnBrk="1" hangingPunct="1">
              <a:spcBef>
                <a:spcPct val="0"/>
              </a:spcBef>
            </a:pPr>
            <a:r>
              <a:rPr lang="en-US" sz="2800" dirty="0" smtClean="0"/>
              <a:t>Provide an adequate level of benefits so members my retire at an appropriate age</a:t>
            </a:r>
          </a:p>
          <a:p>
            <a:pPr marL="457200" indent="-457200" eaLnBrk="1" hangingPunct="1">
              <a:spcBef>
                <a:spcPct val="0"/>
              </a:spcBef>
            </a:pPr>
            <a:r>
              <a:rPr lang="en-US" sz="2800" dirty="0" smtClean="0"/>
              <a:t>Financial planners often recommend a replacement ratio of 70% to 90% of preretirement income</a:t>
            </a:r>
            <a:endParaRPr lang="en-US" sz="2800" baseline="30000" dirty="0" smtClean="0"/>
          </a:p>
          <a:p>
            <a:pPr marL="857250" lvl="1" indent="-457200" eaLnBrk="1" hangingPunct="1">
              <a:spcBef>
                <a:spcPct val="0"/>
              </a:spcBef>
            </a:pPr>
            <a:r>
              <a:rPr lang="en-US" sz="2400" dirty="0" smtClean="0"/>
              <a:t>Ratio could vary depending on family needs</a:t>
            </a:r>
          </a:p>
          <a:p>
            <a:pPr marL="457200" indent="-457200" eaLnBrk="1" hangingPunct="1">
              <a:spcBef>
                <a:spcPct val="0"/>
              </a:spcBef>
            </a:pPr>
            <a:r>
              <a:rPr lang="en-US" sz="2800" dirty="0" smtClean="0"/>
              <a:t>Members retiring after 28 years receive approximately 80% to 90% in preretirement income (without reflecting personal savings)</a:t>
            </a:r>
          </a:p>
          <a:p>
            <a:pPr marL="857250" lvl="1" indent="-457200" eaLnBrk="1" hangingPunct="1">
              <a:spcBef>
                <a:spcPct val="0"/>
              </a:spcBef>
            </a:pPr>
            <a:r>
              <a:rPr lang="en-US" sz="2400" dirty="0" smtClean="0"/>
              <a:t>50% from SCRS</a:t>
            </a:r>
          </a:p>
          <a:p>
            <a:pPr marL="857250" lvl="1" indent="-457200" eaLnBrk="1" hangingPunct="1">
              <a:spcBef>
                <a:spcPct val="0"/>
              </a:spcBef>
            </a:pPr>
            <a:r>
              <a:rPr lang="en-US" sz="2400" dirty="0" smtClean="0"/>
              <a:t>30% to 40% from Social Security</a:t>
            </a:r>
          </a:p>
          <a:p>
            <a:pPr marL="457200" indent="-457200" eaLnBrk="1" hangingPunct="1">
              <a:spcBef>
                <a:spcPct val="0"/>
              </a:spcBef>
              <a:buFont typeface="Wingdings 2" pitchFamily="18" charset="2"/>
              <a:buNone/>
            </a:pPr>
            <a:endParaRPr lang="en-US" sz="2800" dirty="0" smtClean="0"/>
          </a:p>
        </p:txBody>
      </p:sp>
      <p:sp>
        <p:nvSpPr>
          <p:cNvPr id="31747" name="Rectangle 2"/>
          <p:cNvSpPr>
            <a:spLocks noGrp="1" noChangeArrowheads="1"/>
          </p:cNvSpPr>
          <p:nvPr>
            <p:ph type="title"/>
          </p:nvPr>
        </p:nvSpPr>
        <p:spPr/>
        <p:txBody>
          <a:bodyPr/>
          <a:lstStyle/>
          <a:p>
            <a:pPr eaLnBrk="1" hangingPunct="1"/>
            <a:r>
              <a:rPr lang="en-US" smtClean="0"/>
              <a:t>Benefit Adequacy</a:t>
            </a:r>
          </a:p>
        </p:txBody>
      </p:sp>
    </p:spTree>
  </p:cSld>
  <p:clrMapOvr>
    <a:masterClrMapping/>
  </p:clrMapOvr>
</p:sld>
</file>

<file path=ppt/theme/theme1.xml><?xml version="1.0" encoding="utf-8"?>
<a:theme xmlns:a="http://schemas.openxmlformats.org/drawingml/2006/main" name="GRS 2011 PP Template">
  <a:themeElements>
    <a:clrScheme name="Custom 1">
      <a:dk1>
        <a:srgbClr val="000000"/>
      </a:dk1>
      <a:lt1>
        <a:srgbClr val="FFFFFF"/>
      </a:lt1>
      <a:dk2>
        <a:srgbClr val="000000"/>
      </a:dk2>
      <a:lt2>
        <a:srgbClr val="808080"/>
      </a:lt2>
      <a:accent1>
        <a:srgbClr val="BBE0E3"/>
      </a:accent1>
      <a:accent2>
        <a:srgbClr val="333399"/>
      </a:accent2>
      <a:accent3>
        <a:srgbClr val="729900"/>
      </a:accent3>
      <a:accent4>
        <a:srgbClr val="3C8C92"/>
      </a:accent4>
      <a:accent5>
        <a:srgbClr val="A3A3E0"/>
      </a:accent5>
      <a:accent6>
        <a:srgbClr val="2D2D8A"/>
      </a:accent6>
      <a:hlink>
        <a:srgbClr val="009999"/>
      </a:hlink>
      <a:folHlink>
        <a:srgbClr val="99CC00"/>
      </a:folHlink>
    </a:clrScheme>
    <a:fontScheme name="GRS 2008 PP Template">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RS 2008 PP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S 2008 PP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S 2008 PP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S 2008 PP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S 2008 PP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S 2008 PP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S 2008 PP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S 2008 PP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S 2008 PP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S 2008 PP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S 2008 PP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S 2008 PP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GRS 2011 PP Template</Template>
  <TotalTime>2923</TotalTime>
  <Words>2628</Words>
  <Application>Microsoft Office PowerPoint</Application>
  <PresentationFormat>On-screen Show (4:3)</PresentationFormat>
  <Paragraphs>380</Paragraphs>
  <Slides>33</Slides>
  <Notes>30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GRS 2011 PP Template</vt:lpstr>
      <vt:lpstr>South Carolina  Retirement System</vt:lpstr>
      <vt:lpstr>Objective of Today’s Discussion</vt:lpstr>
      <vt:lpstr>Current Program – Current (SCRS) Benefit</vt:lpstr>
      <vt:lpstr>Slide 4</vt:lpstr>
      <vt:lpstr>Cost of Providing Benefits – Total Normal Cost </vt:lpstr>
      <vt:lpstr>Cost of Providing Benefits – An Alternative View </vt:lpstr>
      <vt:lpstr>Cost of Providing Benefits – An Alternative View (cont’d) </vt:lpstr>
      <vt:lpstr>Suggested Guiding Principals</vt:lpstr>
      <vt:lpstr>Benefit Adequacy</vt:lpstr>
      <vt:lpstr>Cost / Risk Sharing</vt:lpstr>
      <vt:lpstr>Strawman Design Alternatives</vt:lpstr>
      <vt:lpstr>Characteristics of Alternative Benefit Structures</vt:lpstr>
      <vt:lpstr>Characteristics of Alternative Benefit Structures (cont’d)</vt:lpstr>
      <vt:lpstr>Structure Alternative 1 –  Defined Contribution Plan</vt:lpstr>
      <vt:lpstr>Structure Alternative 2 –  Cash Balance Plan</vt:lpstr>
      <vt:lpstr>Structure Alternative 3 – Hybrid Plan (DB &amp; DC)</vt:lpstr>
      <vt:lpstr>Structure Alternative 3 – Hybrid Plan (DB &amp; DC)</vt:lpstr>
      <vt:lpstr>Structure Alternative 4 – Reduced Defined Benefit</vt:lpstr>
      <vt:lpstr>Structure Alternative 4 – Reduced Defined Benefit</vt:lpstr>
      <vt:lpstr>Slide 20</vt:lpstr>
      <vt:lpstr>Structure Alternative 1 –  DC Plan</vt:lpstr>
      <vt:lpstr>Structure Alternative 2 –  Cash Balance Plan</vt:lpstr>
      <vt:lpstr>Structure Alternative 3 –  Hybrid Plan</vt:lpstr>
      <vt:lpstr>Structure Alternative 4 –  Modified Defined Benefit</vt:lpstr>
      <vt:lpstr>Principal Assumptions</vt:lpstr>
      <vt:lpstr>Principal Assumptions (cont’d)</vt:lpstr>
      <vt:lpstr>Retirement Benefits  – Age 35 Hire (Average Hire Age)</vt:lpstr>
      <vt:lpstr>Retirement Benefits  – Age 35 Hire (Average Hire Age)</vt:lpstr>
      <vt:lpstr>Retirement Benefits – Age 25 Hire (10-Years Younger than Avg.)</vt:lpstr>
      <vt:lpstr>Retirement Benefits – Age 45 Hire (10-Years Older than Avg.)</vt:lpstr>
      <vt:lpstr>Cost Impact Analysis (As a percentage of Payroll)</vt:lpstr>
      <vt:lpstr>Next Steps / Transition</vt:lpstr>
      <vt:lpstr>Disclaimer</vt:lpstr>
    </vt:vector>
  </TitlesOfParts>
  <Company>Gabriel, Roeder, Smith &amp; 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EMPLOYEES’  RETIREMENT SYSTEM  OF RHODE ISLAND</dc:title>
  <dc:creator>karenbr</dc:creator>
  <cp:lastModifiedBy>DANNYWH</cp:lastModifiedBy>
  <cp:revision>347</cp:revision>
  <dcterms:created xsi:type="dcterms:W3CDTF">2011-05-09T15:27:55Z</dcterms:created>
  <dcterms:modified xsi:type="dcterms:W3CDTF">2011-10-17T15:53:42Z</dcterms:modified>
</cp:coreProperties>
</file>