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7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CFFF"/>
    <a:srgbClr val="B3E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32" autoAdjust="0"/>
  </p:normalViewPr>
  <p:slideViewPr>
    <p:cSldViewPr>
      <p:cViewPr>
        <p:scale>
          <a:sx n="119" d="100"/>
          <a:sy n="119" d="100"/>
        </p:scale>
        <p:origin x="-76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4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91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1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7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4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19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55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6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5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0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33E67-BA06-4493-A9EC-0B456C24907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4B201-B761-4797-B676-2554F4C9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9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Parole Matrix Recommendations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2013</a:t>
            </a:r>
          </a:p>
        </p:txBody>
      </p:sp>
    </p:spTree>
    <p:extLst>
      <p:ext uri="{BB962C8B-B14F-4D97-AF65-F5344CB8AC3E}">
        <p14:creationId xmlns:p14="http://schemas.microsoft.com/office/powerpoint/2010/main" val="287070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Parole Matrix Summary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Since inception in November 2012: 3,362 inmates have had COMPAS assessments conducted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November 2013 through July 2013 results:</a:t>
            </a:r>
          </a:p>
          <a:p>
            <a:pPr lvl="1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35% Non-Violent and 69% Violent = Low Risk</a:t>
            </a:r>
          </a:p>
          <a:p>
            <a:pPr lvl="1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48% Non-Violent and 24% Violent = Medium Risk</a:t>
            </a:r>
          </a:p>
          <a:p>
            <a:pPr lvl="1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17% Non-Violent and 7% Violent = High Risk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isk levels estimate the risk of re-offending after being released from prison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The lower the risk, the smaller amount of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Criminogenic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Needs estimated to be addressed for successful supervision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Lower risk populations are estimated to need less involvement from law enforcement on a long-term basis</a:t>
            </a:r>
          </a:p>
        </p:txBody>
      </p:sp>
    </p:spTree>
    <p:extLst>
      <p:ext uri="{BB962C8B-B14F-4D97-AF65-F5344CB8AC3E}">
        <p14:creationId xmlns:p14="http://schemas.microsoft.com/office/powerpoint/2010/main" val="1937433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898693"/>
              </p:ext>
            </p:extLst>
          </p:nvPr>
        </p:nvGraphicFramePr>
        <p:xfrm>
          <a:off x="152400" y="1233658"/>
          <a:ext cx="8610600" cy="51671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000"/>
                <a:gridCol w="2514600"/>
                <a:gridCol w="4191000"/>
              </a:tblGrid>
              <a:tr h="1691065">
                <a:tc>
                  <a:txBody>
                    <a:bodyPr/>
                    <a:lstStyle/>
                    <a:p>
                      <a:pPr algn="ctr"/>
                      <a:endParaRPr lang="en-US" sz="1600" baseline="0" dirty="0" smtClean="0">
                        <a:latin typeface="Arial" pitchFamily="34" charset="0"/>
                      </a:endParaRPr>
                    </a:p>
                    <a:p>
                      <a:pPr algn="ctr"/>
                      <a:endParaRPr lang="en-US" sz="1600" baseline="0" dirty="0" smtClean="0">
                        <a:latin typeface="Arial" pitchFamily="34" charset="0"/>
                      </a:endParaRPr>
                    </a:p>
                    <a:p>
                      <a:pPr algn="ctr"/>
                      <a:r>
                        <a:rPr lang="en-US" sz="1600" baseline="0" dirty="0" smtClean="0">
                          <a:latin typeface="Arial" pitchFamily="34" charset="0"/>
                        </a:rPr>
                        <a:t>Low Risk = Parole</a:t>
                      </a:r>
                      <a:endParaRPr lang="en-US" sz="1600" baseline="0" dirty="0">
                        <a:latin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baseline="0" dirty="0" smtClean="0">
                        <a:latin typeface="Arial" pitchFamily="34" charset="0"/>
                      </a:endParaRPr>
                    </a:p>
                    <a:p>
                      <a:pPr algn="ctr"/>
                      <a:endParaRPr lang="en-US" sz="1600" b="0" baseline="0" dirty="0" smtClean="0">
                        <a:latin typeface="Arial" pitchFamily="34" charset="0"/>
                      </a:endParaRPr>
                    </a:p>
                    <a:p>
                      <a:pPr algn="ctr"/>
                      <a:r>
                        <a:rPr lang="en-US" sz="1600" b="0" baseline="0" dirty="0" smtClean="0">
                          <a:latin typeface="Arial" pitchFamily="34" charset="0"/>
                        </a:rPr>
                        <a:t>Parole</a:t>
                      </a:r>
                      <a:endParaRPr lang="en-US" sz="1600" baseline="0" dirty="0">
                        <a:latin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baseline="0" dirty="0" smtClean="0">
                          <a:latin typeface="Arial" pitchFamily="34" charset="0"/>
                        </a:rPr>
                        <a:t>Conditions:</a:t>
                      </a:r>
                      <a:endParaRPr lang="en-US" sz="1600" u="none" baseline="0" dirty="0" smtClean="0">
                        <a:latin typeface="Arial" pitchFamily="34" charset="0"/>
                      </a:endParaRPr>
                    </a:p>
                    <a:p>
                      <a:pPr algn="ctr"/>
                      <a:endParaRPr lang="en-US" sz="1600" u="none" baseline="0" dirty="0" smtClean="0">
                        <a:latin typeface="Arial" pitchFamily="34" charset="0"/>
                      </a:endParaRPr>
                    </a:p>
                    <a:p>
                      <a:pPr algn="ctr"/>
                      <a:r>
                        <a:rPr lang="en-US" sz="1600" u="none" baseline="0" dirty="0" smtClean="0">
                          <a:latin typeface="Arial" pitchFamily="34" charset="0"/>
                        </a:rPr>
                        <a:t>No recommended conditions with the exception of Special Populations and applicable Restitution.</a:t>
                      </a:r>
                      <a:endParaRPr lang="en-US" sz="1600" u="sng" baseline="0" dirty="0" smtClean="0">
                        <a:latin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691065">
                <a:tc>
                  <a:txBody>
                    <a:bodyPr/>
                    <a:lstStyle/>
                    <a:p>
                      <a:pPr algn="ctr"/>
                      <a:endParaRPr lang="en-US" sz="1600" baseline="0" dirty="0" smtClean="0">
                        <a:latin typeface="Arial" pitchFamily="34" charset="0"/>
                      </a:endParaRPr>
                    </a:p>
                    <a:p>
                      <a:pPr algn="ctr"/>
                      <a:endParaRPr lang="en-US" sz="1600" baseline="0" dirty="0" smtClean="0">
                        <a:latin typeface="Arial" pitchFamily="34" charset="0"/>
                      </a:endParaRPr>
                    </a:p>
                    <a:p>
                      <a:pPr algn="ctr"/>
                      <a:r>
                        <a:rPr lang="en-US" sz="1600" baseline="0" dirty="0" smtClean="0">
                          <a:latin typeface="Arial" pitchFamily="34" charset="0"/>
                        </a:rPr>
                        <a:t>Medium Risk = Parole</a:t>
                      </a:r>
                      <a:endParaRPr lang="en-US" sz="1600" baseline="0" dirty="0">
                        <a:latin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baseline="0" dirty="0" smtClean="0">
                        <a:latin typeface="Arial" pitchFamily="34" charset="0"/>
                      </a:endParaRPr>
                    </a:p>
                    <a:p>
                      <a:pPr algn="ctr"/>
                      <a:endParaRPr lang="en-US" sz="1600" b="0" baseline="0" dirty="0" smtClean="0">
                        <a:latin typeface="Arial" pitchFamily="34" charset="0"/>
                      </a:endParaRPr>
                    </a:p>
                    <a:p>
                      <a:pPr algn="ctr"/>
                      <a:r>
                        <a:rPr lang="en-US" sz="1600" b="0" baseline="0" dirty="0" smtClean="0">
                          <a:latin typeface="Arial" pitchFamily="34" charset="0"/>
                        </a:rPr>
                        <a:t>Parole</a:t>
                      </a:r>
                    </a:p>
                    <a:p>
                      <a:pPr algn="ctr"/>
                      <a:endParaRPr lang="en-US" sz="1600" baseline="0" dirty="0">
                        <a:latin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sng" baseline="0" dirty="0" smtClean="0">
                          <a:latin typeface="Arial" pitchFamily="34" charset="0"/>
                        </a:rPr>
                        <a:t>Conditions: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u="none" baseline="0" dirty="0" smtClean="0">
                        <a:latin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baseline="0" dirty="0" smtClean="0">
                          <a:latin typeface="Arial" pitchFamily="34" charset="0"/>
                        </a:rPr>
                        <a:t>Directly linked to the number of highly probable </a:t>
                      </a:r>
                      <a:r>
                        <a:rPr lang="en-US" sz="1600" u="none" baseline="0" dirty="0" err="1" smtClean="0">
                          <a:latin typeface="Arial" pitchFamily="34" charset="0"/>
                        </a:rPr>
                        <a:t>criminogenic</a:t>
                      </a:r>
                      <a:r>
                        <a:rPr lang="en-US" sz="1600" u="none" baseline="0" dirty="0" smtClean="0">
                          <a:latin typeface="Arial" pitchFamily="34" charset="0"/>
                        </a:rPr>
                        <a:t> needs, but not to exceed that amount.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785013">
                <a:tc>
                  <a:txBody>
                    <a:bodyPr/>
                    <a:lstStyle/>
                    <a:p>
                      <a:pPr algn="ctr"/>
                      <a:endParaRPr lang="en-US" sz="1600" baseline="0" dirty="0" smtClean="0">
                        <a:latin typeface="Arial" pitchFamily="34" charset="0"/>
                      </a:endParaRPr>
                    </a:p>
                    <a:p>
                      <a:pPr algn="ctr"/>
                      <a:r>
                        <a:rPr lang="en-US" sz="1600" baseline="0" dirty="0" smtClean="0">
                          <a:latin typeface="Arial" pitchFamily="34" charset="0"/>
                        </a:rPr>
                        <a:t>High Risk = Reject</a:t>
                      </a:r>
                      <a:endParaRPr lang="en-US" sz="1600" baseline="0" dirty="0">
                        <a:latin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baseline="0" dirty="0" smtClean="0">
                        <a:latin typeface="Arial" pitchFamily="34" charset="0"/>
                      </a:endParaRPr>
                    </a:p>
                    <a:p>
                      <a:pPr algn="ctr"/>
                      <a:r>
                        <a:rPr lang="en-US" sz="1600" b="0" baseline="0" dirty="0" smtClean="0">
                          <a:latin typeface="Arial" pitchFamily="34" charset="0"/>
                        </a:rPr>
                        <a:t>Reject</a:t>
                      </a:r>
                    </a:p>
                    <a:p>
                      <a:pPr algn="ctr"/>
                      <a:endParaRPr lang="en-US" sz="1600" baseline="0" dirty="0" smtClean="0">
                        <a:latin typeface="Arial" pitchFamily="34" charset="0"/>
                      </a:endParaRPr>
                    </a:p>
                    <a:p>
                      <a:pPr algn="ctr"/>
                      <a:r>
                        <a:rPr lang="en-US" sz="1600" baseline="0" dirty="0" smtClean="0">
                          <a:latin typeface="Arial" pitchFamily="34" charset="0"/>
                        </a:rPr>
                        <a:t>**Consideration if Inmate maxes out prior to next Hearing date.**</a:t>
                      </a:r>
                      <a:endParaRPr lang="en-US" sz="1600" baseline="0" dirty="0">
                        <a:latin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sng" baseline="0" dirty="0" smtClean="0">
                          <a:latin typeface="Arial" pitchFamily="34" charset="0"/>
                        </a:rPr>
                        <a:t>Conditions: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i="0" baseline="0" dirty="0" smtClean="0">
                        <a:latin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baseline="0" dirty="0" smtClean="0">
                          <a:latin typeface="Arial" pitchFamily="34" charset="0"/>
                        </a:rPr>
                        <a:t>Directly linked to the number of highly probable </a:t>
                      </a:r>
                      <a:r>
                        <a:rPr lang="en-US" sz="1600" i="0" baseline="0" dirty="0" err="1" smtClean="0">
                          <a:latin typeface="Arial" pitchFamily="34" charset="0"/>
                        </a:rPr>
                        <a:t>criminogenic</a:t>
                      </a:r>
                      <a:r>
                        <a:rPr lang="en-US" sz="1600" i="0" baseline="0" dirty="0" smtClean="0">
                          <a:latin typeface="Arial" pitchFamily="34" charset="0"/>
                        </a:rPr>
                        <a:t> needs, but not to exceed that amount.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0" dirty="0" smtClean="0">
                        <a:latin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296271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COMPAS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Assessment Results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296271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COMPAS Assessment Finding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1200" y="54116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Additional Conditions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2259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664733"/>
              </p:ext>
            </p:extLst>
          </p:nvPr>
        </p:nvGraphicFramePr>
        <p:xfrm>
          <a:off x="762000" y="990600"/>
          <a:ext cx="8229600" cy="4074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457200"/>
            <a:ext cx="385298" cy="556260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General Risk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Decile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Score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5200" y="533400"/>
            <a:ext cx="281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Violent Risk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Decile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Score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23072"/>
              </p:ext>
            </p:extLst>
          </p:nvPr>
        </p:nvGraphicFramePr>
        <p:xfrm>
          <a:off x="1066800" y="5334000"/>
          <a:ext cx="7696200" cy="127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/>
                <a:gridCol w="1752600"/>
                <a:gridCol w="4648200"/>
              </a:tblGrid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7C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Low Risk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Parole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Medium Risk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Parole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High Risk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Reject; Consideration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to allow for supervision prior to Max-out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1600200"/>
            <a:ext cx="3505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COMPAS from 11/1/12-7/30/13</a:t>
            </a:r>
          </a:p>
          <a:p>
            <a:pPr algn="ctr"/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35% Non-Violent</a:t>
            </a:r>
          </a:p>
          <a:p>
            <a:pPr algn="ctr"/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69% Violent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3505200"/>
            <a:ext cx="4495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COMPAS from 11/1/12-7/30/13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48% Non-Violent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24% Violent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91400" y="1969532"/>
            <a:ext cx="1447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COMPAS from 11/1/12-7/30-13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17% Non-Violent</a:t>
            </a:r>
          </a:p>
          <a:p>
            <a:pPr algn="ctr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7% Violent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83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5295</TotalTime>
  <Words>267</Words>
  <Application>Microsoft Office PowerPoint</Application>
  <PresentationFormat>On-screen Show (4:3)</PresentationFormat>
  <Paragraphs>85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Parole Matrix Recommendations</vt:lpstr>
      <vt:lpstr>Parole Matrix Summary</vt:lpstr>
      <vt:lpstr>PowerPoint Presentation</vt:lpstr>
      <vt:lpstr>PowerPoint Presentation</vt:lpstr>
    </vt:vector>
  </TitlesOfParts>
  <Company>SCDPPPS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Parole Matrix Recommendations</dc:title>
  <dc:creator>SCDPPPS User</dc:creator>
  <cp:lastModifiedBy>SCDPPPS User</cp:lastModifiedBy>
  <cp:revision>55</cp:revision>
  <cp:lastPrinted>2013-11-18T17:03:40Z</cp:lastPrinted>
  <dcterms:created xsi:type="dcterms:W3CDTF">2013-07-25T19:18:13Z</dcterms:created>
  <dcterms:modified xsi:type="dcterms:W3CDTF">2013-11-19T13:29:49Z</dcterms:modified>
</cp:coreProperties>
</file>