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3"/>
  </p:notesMasterIdLst>
  <p:handoutMasterIdLst>
    <p:handoutMasterId r:id="rId34"/>
  </p:handoutMasterIdLst>
  <p:sldIdLst>
    <p:sldId id="405" r:id="rId2"/>
    <p:sldId id="447" r:id="rId3"/>
    <p:sldId id="499" r:id="rId4"/>
    <p:sldId id="450" r:id="rId5"/>
    <p:sldId id="488" r:id="rId6"/>
    <p:sldId id="476" r:id="rId7"/>
    <p:sldId id="485" r:id="rId8"/>
    <p:sldId id="487" r:id="rId9"/>
    <p:sldId id="495" r:id="rId10"/>
    <p:sldId id="486" r:id="rId11"/>
    <p:sldId id="490" r:id="rId12"/>
    <p:sldId id="491" r:id="rId13"/>
    <p:sldId id="510" r:id="rId14"/>
    <p:sldId id="509" r:id="rId15"/>
    <p:sldId id="507" r:id="rId16"/>
    <p:sldId id="492" r:id="rId17"/>
    <p:sldId id="493" r:id="rId18"/>
    <p:sldId id="494" r:id="rId19"/>
    <p:sldId id="496" r:id="rId20"/>
    <p:sldId id="497" r:id="rId21"/>
    <p:sldId id="498" r:id="rId22"/>
    <p:sldId id="458" r:id="rId23"/>
    <p:sldId id="481" r:id="rId24"/>
    <p:sldId id="500" r:id="rId25"/>
    <p:sldId id="501" r:id="rId26"/>
    <p:sldId id="502" r:id="rId27"/>
    <p:sldId id="503" r:id="rId28"/>
    <p:sldId id="504" r:id="rId29"/>
    <p:sldId id="469" r:id="rId30"/>
    <p:sldId id="470" r:id="rId31"/>
    <p:sldId id="471" r:id="rId32"/>
  </p:sldIdLst>
  <p:sldSz cx="9144000" cy="6858000" type="screen4x3"/>
  <p:notesSz cx="7023100" cy="9309100"/>
  <p:defaultTextStyle>
    <a:defPPr>
      <a:defRPr lang="en-US"/>
    </a:defPPr>
    <a:lvl1pPr algn="ctr" rtl="0" eaLnBrk="0" fontAlgn="base" hangingPunct="0">
      <a:spcBef>
        <a:spcPct val="0"/>
      </a:spcBef>
      <a:spcAft>
        <a:spcPct val="0"/>
      </a:spcAft>
      <a:defRPr sz="4400" b="1" kern="1200">
        <a:solidFill>
          <a:srgbClr val="160053"/>
        </a:solidFill>
        <a:latin typeface="Times New Roman" pitchFamily="18" charset="0"/>
        <a:ea typeface="+mn-ea"/>
        <a:cs typeface="+mn-cs"/>
      </a:defRPr>
    </a:lvl1pPr>
    <a:lvl2pPr marL="457200" algn="ctr" rtl="0" eaLnBrk="0" fontAlgn="base" hangingPunct="0">
      <a:spcBef>
        <a:spcPct val="0"/>
      </a:spcBef>
      <a:spcAft>
        <a:spcPct val="0"/>
      </a:spcAft>
      <a:defRPr sz="4400" b="1" kern="1200">
        <a:solidFill>
          <a:srgbClr val="160053"/>
        </a:solidFill>
        <a:latin typeface="Times New Roman" pitchFamily="18" charset="0"/>
        <a:ea typeface="+mn-ea"/>
        <a:cs typeface="+mn-cs"/>
      </a:defRPr>
    </a:lvl2pPr>
    <a:lvl3pPr marL="914400" algn="ctr" rtl="0" eaLnBrk="0" fontAlgn="base" hangingPunct="0">
      <a:spcBef>
        <a:spcPct val="0"/>
      </a:spcBef>
      <a:spcAft>
        <a:spcPct val="0"/>
      </a:spcAft>
      <a:defRPr sz="4400" b="1" kern="1200">
        <a:solidFill>
          <a:srgbClr val="160053"/>
        </a:solidFill>
        <a:latin typeface="Times New Roman" pitchFamily="18" charset="0"/>
        <a:ea typeface="+mn-ea"/>
        <a:cs typeface="+mn-cs"/>
      </a:defRPr>
    </a:lvl3pPr>
    <a:lvl4pPr marL="1371600" algn="ctr" rtl="0" eaLnBrk="0" fontAlgn="base" hangingPunct="0">
      <a:spcBef>
        <a:spcPct val="0"/>
      </a:spcBef>
      <a:spcAft>
        <a:spcPct val="0"/>
      </a:spcAft>
      <a:defRPr sz="4400" b="1" kern="1200">
        <a:solidFill>
          <a:srgbClr val="160053"/>
        </a:solidFill>
        <a:latin typeface="Times New Roman" pitchFamily="18" charset="0"/>
        <a:ea typeface="+mn-ea"/>
        <a:cs typeface="+mn-cs"/>
      </a:defRPr>
    </a:lvl4pPr>
    <a:lvl5pPr marL="1828800" algn="ctr" rtl="0" eaLnBrk="0" fontAlgn="base" hangingPunct="0">
      <a:spcBef>
        <a:spcPct val="0"/>
      </a:spcBef>
      <a:spcAft>
        <a:spcPct val="0"/>
      </a:spcAft>
      <a:defRPr sz="4400" b="1" kern="1200">
        <a:solidFill>
          <a:srgbClr val="160053"/>
        </a:solidFill>
        <a:latin typeface="Times New Roman" pitchFamily="18" charset="0"/>
        <a:ea typeface="+mn-ea"/>
        <a:cs typeface="+mn-cs"/>
      </a:defRPr>
    </a:lvl5pPr>
    <a:lvl6pPr marL="2286000" algn="l" defTabSz="914400" rtl="0" eaLnBrk="1" latinLnBrk="0" hangingPunct="1">
      <a:defRPr sz="4400" b="1" kern="1200">
        <a:solidFill>
          <a:srgbClr val="160053"/>
        </a:solidFill>
        <a:latin typeface="Times New Roman" pitchFamily="18" charset="0"/>
        <a:ea typeface="+mn-ea"/>
        <a:cs typeface="+mn-cs"/>
      </a:defRPr>
    </a:lvl6pPr>
    <a:lvl7pPr marL="2743200" algn="l" defTabSz="914400" rtl="0" eaLnBrk="1" latinLnBrk="0" hangingPunct="1">
      <a:defRPr sz="4400" b="1" kern="1200">
        <a:solidFill>
          <a:srgbClr val="160053"/>
        </a:solidFill>
        <a:latin typeface="Times New Roman" pitchFamily="18" charset="0"/>
        <a:ea typeface="+mn-ea"/>
        <a:cs typeface="+mn-cs"/>
      </a:defRPr>
    </a:lvl7pPr>
    <a:lvl8pPr marL="3200400" algn="l" defTabSz="914400" rtl="0" eaLnBrk="1" latinLnBrk="0" hangingPunct="1">
      <a:defRPr sz="4400" b="1" kern="1200">
        <a:solidFill>
          <a:srgbClr val="160053"/>
        </a:solidFill>
        <a:latin typeface="Times New Roman" pitchFamily="18" charset="0"/>
        <a:ea typeface="+mn-ea"/>
        <a:cs typeface="+mn-cs"/>
      </a:defRPr>
    </a:lvl8pPr>
    <a:lvl9pPr marL="3657600" algn="l" defTabSz="914400" rtl="0" eaLnBrk="1" latinLnBrk="0" hangingPunct="1">
      <a:defRPr sz="4400" b="1" kern="1200">
        <a:solidFill>
          <a:srgbClr val="160053"/>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1DF"/>
    <a:srgbClr val="EFDBAD"/>
    <a:srgbClr val="20007A"/>
    <a:srgbClr val="160053"/>
    <a:srgbClr val="E5C479"/>
    <a:srgbClr val="FFF2EF"/>
    <a:srgbClr val="0066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595" autoAdjust="0"/>
  </p:normalViewPr>
  <p:slideViewPr>
    <p:cSldViewPr snapToGrid="0">
      <p:cViewPr>
        <p:scale>
          <a:sx n="100" d="100"/>
          <a:sy n="100" d="100"/>
        </p:scale>
        <p:origin x="-5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41650" cy="469900"/>
          </a:xfrm>
          <a:prstGeom prst="rect">
            <a:avLst/>
          </a:prstGeom>
          <a:noFill/>
          <a:ln w="9525">
            <a:noFill/>
            <a:miter lim="800000"/>
            <a:headEnd/>
            <a:tailEnd/>
          </a:ln>
          <a:effectLst/>
        </p:spPr>
        <p:txBody>
          <a:bodyPr vert="horz" wrap="square" lIns="92972" tIns="46485" rIns="92972" bIns="46485" numCol="1" anchor="t" anchorCtr="0" compatLnSpc="1">
            <a:prstTxWarp prst="textNoShape">
              <a:avLst/>
            </a:prstTxWarp>
          </a:bodyPr>
          <a:lstStyle>
            <a:lvl1pPr algn="l" defTabSz="930275">
              <a:defRPr sz="1200" b="0">
                <a:solidFill>
                  <a:schemeClr val="tx1"/>
                </a:solidFill>
                <a:effectLst>
                  <a:outerShdw blurRad="38100" dist="38100" dir="2700000" algn="tl">
                    <a:srgbClr val="C0C0C0"/>
                  </a:outerShdw>
                </a:effectLst>
              </a:defRPr>
            </a:lvl1pPr>
          </a:lstStyle>
          <a:p>
            <a:endParaRPr lang="en-US"/>
          </a:p>
        </p:txBody>
      </p:sp>
      <p:sp>
        <p:nvSpPr>
          <p:cNvPr id="36867" name="Rectangle 3"/>
          <p:cNvSpPr>
            <a:spLocks noGrp="1" noChangeArrowheads="1"/>
          </p:cNvSpPr>
          <p:nvPr>
            <p:ph type="dt" sz="quarter" idx="1"/>
          </p:nvPr>
        </p:nvSpPr>
        <p:spPr bwMode="auto">
          <a:xfrm>
            <a:off x="3981450" y="0"/>
            <a:ext cx="3041650" cy="469900"/>
          </a:xfrm>
          <a:prstGeom prst="rect">
            <a:avLst/>
          </a:prstGeom>
          <a:noFill/>
          <a:ln w="9525">
            <a:noFill/>
            <a:miter lim="800000"/>
            <a:headEnd/>
            <a:tailEnd/>
          </a:ln>
          <a:effectLst/>
        </p:spPr>
        <p:txBody>
          <a:bodyPr vert="horz" wrap="square" lIns="92972" tIns="46485" rIns="92972" bIns="46485" numCol="1" anchor="t" anchorCtr="0" compatLnSpc="1">
            <a:prstTxWarp prst="textNoShape">
              <a:avLst/>
            </a:prstTxWarp>
          </a:bodyPr>
          <a:lstStyle>
            <a:lvl1pPr algn="r" defTabSz="930275">
              <a:defRPr sz="1200" b="0">
                <a:solidFill>
                  <a:schemeClr val="tx1"/>
                </a:solidFill>
                <a:effectLst>
                  <a:outerShdw blurRad="38100" dist="38100" dir="2700000" algn="tl">
                    <a:srgbClr val="C0C0C0"/>
                  </a:outerShdw>
                </a:effectLst>
              </a:defRPr>
            </a:lvl1pPr>
          </a:lstStyle>
          <a:p>
            <a:endParaRPr lang="en-US"/>
          </a:p>
        </p:txBody>
      </p:sp>
      <p:sp>
        <p:nvSpPr>
          <p:cNvPr id="36868" name="Rectangle 4"/>
          <p:cNvSpPr>
            <a:spLocks noGrp="1" noChangeArrowheads="1"/>
          </p:cNvSpPr>
          <p:nvPr>
            <p:ph type="ftr" sz="quarter" idx="2"/>
          </p:nvPr>
        </p:nvSpPr>
        <p:spPr bwMode="auto">
          <a:xfrm>
            <a:off x="0" y="8869363"/>
            <a:ext cx="3041650" cy="469900"/>
          </a:xfrm>
          <a:prstGeom prst="rect">
            <a:avLst/>
          </a:prstGeom>
          <a:noFill/>
          <a:ln w="9525">
            <a:noFill/>
            <a:miter lim="800000"/>
            <a:headEnd/>
            <a:tailEnd/>
          </a:ln>
          <a:effectLst/>
        </p:spPr>
        <p:txBody>
          <a:bodyPr vert="horz" wrap="square" lIns="92972" tIns="46485" rIns="92972" bIns="46485" numCol="1" anchor="b" anchorCtr="0" compatLnSpc="1">
            <a:prstTxWarp prst="textNoShape">
              <a:avLst/>
            </a:prstTxWarp>
          </a:bodyPr>
          <a:lstStyle>
            <a:lvl1pPr algn="l" defTabSz="930275">
              <a:defRPr sz="1200" b="0">
                <a:solidFill>
                  <a:schemeClr val="tx1"/>
                </a:solidFill>
                <a:effectLst>
                  <a:outerShdw blurRad="38100" dist="38100" dir="2700000" algn="tl">
                    <a:srgbClr val="C0C0C0"/>
                  </a:outerShdw>
                </a:effectLst>
              </a:defRPr>
            </a:lvl1pPr>
          </a:lstStyle>
          <a:p>
            <a:endParaRPr lang="en-US"/>
          </a:p>
        </p:txBody>
      </p:sp>
      <p:sp>
        <p:nvSpPr>
          <p:cNvPr id="36869" name="Rectangle 5"/>
          <p:cNvSpPr>
            <a:spLocks noGrp="1" noChangeArrowheads="1"/>
          </p:cNvSpPr>
          <p:nvPr>
            <p:ph type="sldNum" sz="quarter" idx="3"/>
          </p:nvPr>
        </p:nvSpPr>
        <p:spPr bwMode="auto">
          <a:xfrm>
            <a:off x="3981450" y="8869363"/>
            <a:ext cx="3041650" cy="469900"/>
          </a:xfrm>
          <a:prstGeom prst="rect">
            <a:avLst/>
          </a:prstGeom>
          <a:noFill/>
          <a:ln w="9525">
            <a:noFill/>
            <a:miter lim="800000"/>
            <a:headEnd/>
            <a:tailEnd/>
          </a:ln>
          <a:effectLst/>
        </p:spPr>
        <p:txBody>
          <a:bodyPr vert="horz" wrap="square" lIns="92972" tIns="46485" rIns="92972" bIns="46485" numCol="1" anchor="b" anchorCtr="0" compatLnSpc="1">
            <a:prstTxWarp prst="textNoShape">
              <a:avLst/>
            </a:prstTxWarp>
          </a:bodyPr>
          <a:lstStyle>
            <a:lvl1pPr algn="r" defTabSz="930275">
              <a:defRPr sz="1200" b="0">
                <a:solidFill>
                  <a:schemeClr val="tx1"/>
                </a:solidFill>
                <a:effectLst>
                  <a:outerShdw blurRad="38100" dist="38100" dir="2700000" algn="tl">
                    <a:srgbClr val="C0C0C0"/>
                  </a:outerShdw>
                </a:effectLst>
              </a:defRPr>
            </a:lvl1pPr>
          </a:lstStyle>
          <a:p>
            <a:fld id="{50596C8C-B37F-4D43-A469-30D5ABF89D6E}"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08313" cy="469900"/>
          </a:xfrm>
          <a:prstGeom prst="rect">
            <a:avLst/>
          </a:prstGeom>
          <a:noFill/>
          <a:ln w="9525">
            <a:noFill/>
            <a:miter lim="800000"/>
            <a:headEnd/>
            <a:tailEnd/>
          </a:ln>
          <a:effectLst/>
        </p:spPr>
        <p:txBody>
          <a:bodyPr vert="horz" wrap="square" lIns="92274" tIns="46139" rIns="92274" bIns="46139" numCol="1" anchor="t" anchorCtr="0" compatLnSpc="1">
            <a:prstTxWarp prst="textNoShape">
              <a:avLst/>
            </a:prstTxWarp>
          </a:bodyPr>
          <a:lstStyle>
            <a:lvl1pPr algn="l" defTabSz="923925">
              <a:defRPr sz="1200" b="0">
                <a:solidFill>
                  <a:schemeClr val="tx1"/>
                </a:solidFill>
                <a:effectLst>
                  <a:outerShdw blurRad="38100" dist="38100" dir="2700000" algn="tl">
                    <a:srgbClr val="C0C0C0"/>
                  </a:outerShdw>
                </a:effectLst>
              </a:defRPr>
            </a:lvl1pPr>
          </a:lstStyle>
          <a:p>
            <a:endParaRPr lang="en-US"/>
          </a:p>
        </p:txBody>
      </p:sp>
      <p:sp>
        <p:nvSpPr>
          <p:cNvPr id="16387" name="Rectangle 3"/>
          <p:cNvSpPr>
            <a:spLocks noGrp="1" noChangeArrowheads="1"/>
          </p:cNvSpPr>
          <p:nvPr>
            <p:ph type="dt" idx="1"/>
          </p:nvPr>
        </p:nvSpPr>
        <p:spPr bwMode="auto">
          <a:xfrm>
            <a:off x="4014788" y="0"/>
            <a:ext cx="3008312" cy="469900"/>
          </a:xfrm>
          <a:prstGeom prst="rect">
            <a:avLst/>
          </a:prstGeom>
          <a:noFill/>
          <a:ln w="9525">
            <a:noFill/>
            <a:miter lim="800000"/>
            <a:headEnd/>
            <a:tailEnd/>
          </a:ln>
          <a:effectLst/>
        </p:spPr>
        <p:txBody>
          <a:bodyPr vert="horz" wrap="square" lIns="92274" tIns="46139" rIns="92274" bIns="46139" numCol="1" anchor="t" anchorCtr="0" compatLnSpc="1">
            <a:prstTxWarp prst="textNoShape">
              <a:avLst/>
            </a:prstTxWarp>
          </a:bodyPr>
          <a:lstStyle>
            <a:lvl1pPr algn="r" defTabSz="923925">
              <a:defRPr sz="1200" b="0">
                <a:solidFill>
                  <a:schemeClr val="tx1"/>
                </a:solidFill>
                <a:effectLst>
                  <a:outerShdw blurRad="38100" dist="38100" dir="2700000" algn="tl">
                    <a:srgbClr val="C0C0C0"/>
                  </a:outerShdw>
                </a:effectLst>
              </a:defRPr>
            </a:lvl1pPr>
          </a:lstStyle>
          <a:p>
            <a:endParaRPr lang="en-US"/>
          </a:p>
        </p:txBody>
      </p:sp>
      <p:sp>
        <p:nvSpPr>
          <p:cNvPr id="16388" name="Rectangle 4"/>
          <p:cNvSpPr>
            <a:spLocks noChangeArrowheads="1" noTextEdit="1"/>
          </p:cNvSpPr>
          <p:nvPr>
            <p:ph type="sldImg" idx="2"/>
          </p:nvPr>
        </p:nvSpPr>
        <p:spPr bwMode="auto">
          <a:xfrm>
            <a:off x="1171575" y="704850"/>
            <a:ext cx="4686300" cy="3514725"/>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925513" y="4452938"/>
            <a:ext cx="5172075" cy="4138612"/>
          </a:xfrm>
          <a:prstGeom prst="rect">
            <a:avLst/>
          </a:prstGeom>
          <a:noFill/>
          <a:ln w="9525">
            <a:noFill/>
            <a:miter lim="800000"/>
            <a:headEnd/>
            <a:tailEnd/>
          </a:ln>
          <a:effectLst/>
        </p:spPr>
        <p:txBody>
          <a:bodyPr vert="horz" wrap="square" lIns="92274" tIns="46139" rIns="92274" bIns="4613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8826500"/>
            <a:ext cx="3008313" cy="469900"/>
          </a:xfrm>
          <a:prstGeom prst="rect">
            <a:avLst/>
          </a:prstGeom>
          <a:noFill/>
          <a:ln w="9525">
            <a:noFill/>
            <a:miter lim="800000"/>
            <a:headEnd/>
            <a:tailEnd/>
          </a:ln>
          <a:effectLst/>
        </p:spPr>
        <p:txBody>
          <a:bodyPr vert="horz" wrap="square" lIns="92274" tIns="46139" rIns="92274" bIns="46139" numCol="1" anchor="b" anchorCtr="0" compatLnSpc="1">
            <a:prstTxWarp prst="textNoShape">
              <a:avLst/>
            </a:prstTxWarp>
          </a:bodyPr>
          <a:lstStyle>
            <a:lvl1pPr algn="l" defTabSz="923925">
              <a:defRPr sz="1200" b="0">
                <a:solidFill>
                  <a:schemeClr val="tx1"/>
                </a:solidFill>
                <a:effectLst>
                  <a:outerShdw blurRad="38100" dist="38100" dir="2700000" algn="tl">
                    <a:srgbClr val="C0C0C0"/>
                  </a:outerShdw>
                </a:effectLst>
              </a:defRPr>
            </a:lvl1pPr>
          </a:lstStyle>
          <a:p>
            <a:endParaRPr lang="en-US"/>
          </a:p>
        </p:txBody>
      </p:sp>
      <p:sp>
        <p:nvSpPr>
          <p:cNvPr id="16391" name="Rectangle 7"/>
          <p:cNvSpPr>
            <a:spLocks noGrp="1" noChangeArrowheads="1"/>
          </p:cNvSpPr>
          <p:nvPr>
            <p:ph type="sldNum" sz="quarter" idx="5"/>
          </p:nvPr>
        </p:nvSpPr>
        <p:spPr bwMode="auto">
          <a:xfrm>
            <a:off x="4014788" y="8826500"/>
            <a:ext cx="3008312" cy="469900"/>
          </a:xfrm>
          <a:prstGeom prst="rect">
            <a:avLst/>
          </a:prstGeom>
          <a:noFill/>
          <a:ln w="9525">
            <a:noFill/>
            <a:miter lim="800000"/>
            <a:headEnd/>
            <a:tailEnd/>
          </a:ln>
          <a:effectLst/>
        </p:spPr>
        <p:txBody>
          <a:bodyPr vert="horz" wrap="square" lIns="92274" tIns="46139" rIns="92274" bIns="46139" numCol="1" anchor="b" anchorCtr="0" compatLnSpc="1">
            <a:prstTxWarp prst="textNoShape">
              <a:avLst/>
            </a:prstTxWarp>
          </a:bodyPr>
          <a:lstStyle>
            <a:lvl1pPr algn="r" defTabSz="923925">
              <a:defRPr sz="1200" b="0">
                <a:solidFill>
                  <a:schemeClr val="tx1"/>
                </a:solidFill>
                <a:effectLst>
                  <a:outerShdw blurRad="38100" dist="38100" dir="2700000" algn="tl">
                    <a:srgbClr val="C0C0C0"/>
                  </a:outerShdw>
                </a:effectLst>
              </a:defRPr>
            </a:lvl1pPr>
          </a:lstStyle>
          <a:p>
            <a:fld id="{385828BD-ABE6-40BF-BFD2-3E32829D094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D27AD491-56DC-462F-8DC9-A0D83FDF028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0FEA016-D699-4576-B78E-2E71CCCBA4A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1513"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7388" y="609600"/>
            <a:ext cx="5675312"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4B734D9E-5169-4CCF-BAB4-AF55434B07E8}"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7388" y="609600"/>
            <a:ext cx="7769225"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529388" y="6146800"/>
            <a:ext cx="1905000" cy="457200"/>
          </a:xfrm>
        </p:spPr>
        <p:txBody>
          <a:bodyPr/>
          <a:lstStyle>
            <a:lvl1pPr>
              <a:defRPr/>
            </a:lvl1pPr>
          </a:lstStyle>
          <a:p>
            <a:endParaRPr lang="en-US"/>
          </a:p>
        </p:txBody>
      </p:sp>
      <p:sp>
        <p:nvSpPr>
          <p:cNvPr id="4" name="Slide Number Placeholder 3"/>
          <p:cNvSpPr>
            <a:spLocks noGrp="1"/>
          </p:cNvSpPr>
          <p:nvPr>
            <p:ph type="sldNum" sz="quarter" idx="11"/>
          </p:nvPr>
        </p:nvSpPr>
        <p:spPr>
          <a:xfrm>
            <a:off x="6551613" y="6248400"/>
            <a:ext cx="1905000" cy="457200"/>
          </a:xfrm>
        </p:spPr>
        <p:txBody>
          <a:bodyPr/>
          <a:lstStyle>
            <a:lvl1pPr>
              <a:defRPr/>
            </a:lvl1pPr>
          </a:lstStyle>
          <a:p>
            <a:fld id="{13D3EF83-B9D9-4D2A-A0BF-A8539BB3A87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EA0335E-8D9C-4240-A584-5295A3ABF62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4BCA50F6-B9C6-4B20-956B-79D7093F15C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981200"/>
            <a:ext cx="38084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0841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8550F3D1-3FC4-4387-AC74-A3ABEBF3EA5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F7C6CDD1-0568-4E11-8CC6-FFAC9237841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C3B2B893-3601-4640-933E-7C5A252284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120D6982-7626-4E0D-A194-934419BF0D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7A2C451-FEDE-4F04-97B6-851DE1F59F7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C528909A-9459-438A-89CC-A9C200DDE69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7388" y="609600"/>
            <a:ext cx="7769225" cy="1143000"/>
          </a:xfrm>
          <a:prstGeom prst="rect">
            <a:avLst/>
          </a:prstGeom>
          <a:noFill/>
          <a:ln w="9525">
            <a:noFill/>
            <a:miter lim="800000"/>
            <a:headEnd/>
            <a:tailEnd/>
          </a:ln>
          <a:effectLst/>
        </p:spPr>
        <p:txBody>
          <a:bodyPr vert="horz" wrap="square" lIns="99046" tIns="49522" rIns="99046" bIns="49522"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7388" y="1981200"/>
            <a:ext cx="7769225" cy="4114800"/>
          </a:xfrm>
          <a:prstGeom prst="rect">
            <a:avLst/>
          </a:prstGeom>
          <a:noFill/>
          <a:ln w="9525">
            <a:noFill/>
            <a:miter lim="800000"/>
            <a:headEnd/>
            <a:tailEnd/>
          </a:ln>
          <a:effectLst/>
        </p:spPr>
        <p:txBody>
          <a:bodyPr vert="horz" wrap="square" lIns="99046" tIns="49522" rIns="99046" bIns="4952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529388" y="6146800"/>
            <a:ext cx="1905000" cy="457200"/>
          </a:xfrm>
          <a:prstGeom prst="rect">
            <a:avLst/>
          </a:prstGeom>
          <a:noFill/>
          <a:ln w="9525">
            <a:noFill/>
            <a:miter lim="800000"/>
            <a:headEnd/>
            <a:tailEnd/>
          </a:ln>
          <a:effectLst/>
        </p:spPr>
        <p:txBody>
          <a:bodyPr vert="horz" wrap="square" lIns="99046" tIns="49522" rIns="99046" bIns="49522" numCol="1" anchor="t" anchorCtr="0" compatLnSpc="1">
            <a:prstTxWarp prst="textNoShape">
              <a:avLst/>
            </a:prstTxWarp>
          </a:bodyPr>
          <a:lstStyle>
            <a:lvl1pPr algn="l" defTabSz="990600">
              <a:defRPr sz="1400" b="0">
                <a:solidFill>
                  <a:schemeClr val="tx1"/>
                </a:solidFill>
              </a:defRPr>
            </a:lvl1pPr>
          </a:lstStyle>
          <a:p>
            <a:endParaRPr lang="en-US"/>
          </a:p>
        </p:txBody>
      </p:sp>
      <p:sp>
        <p:nvSpPr>
          <p:cNvPr id="1030" name="Rectangle 6"/>
          <p:cNvSpPr>
            <a:spLocks noGrp="1" noChangeArrowheads="1"/>
          </p:cNvSpPr>
          <p:nvPr>
            <p:ph type="sldNum" sz="quarter" idx="4"/>
          </p:nvPr>
        </p:nvSpPr>
        <p:spPr bwMode="auto">
          <a:xfrm>
            <a:off x="6551613" y="6248400"/>
            <a:ext cx="1905000" cy="457200"/>
          </a:xfrm>
          <a:prstGeom prst="rect">
            <a:avLst/>
          </a:prstGeom>
          <a:noFill/>
          <a:ln w="9525">
            <a:noFill/>
            <a:miter lim="800000"/>
            <a:headEnd/>
            <a:tailEnd/>
          </a:ln>
          <a:effectLst/>
        </p:spPr>
        <p:txBody>
          <a:bodyPr vert="horz" wrap="square" lIns="99046" tIns="49522" rIns="99046" bIns="49522" numCol="1" anchor="t" anchorCtr="0" compatLnSpc="1">
            <a:prstTxWarp prst="textNoShape">
              <a:avLst/>
            </a:prstTxWarp>
          </a:bodyPr>
          <a:lstStyle>
            <a:lvl1pPr algn="r" defTabSz="990600">
              <a:defRPr sz="1400" b="0">
                <a:solidFill>
                  <a:schemeClr val="tx1"/>
                </a:solidFill>
              </a:defRPr>
            </a:lvl1pPr>
          </a:lstStyle>
          <a:p>
            <a:fld id="{F8AE0331-AF93-40EF-928B-E5659FBA119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90600" rtl="0" eaLnBrk="0" fontAlgn="base" hangingPunct="0">
        <a:spcBef>
          <a:spcPct val="0"/>
        </a:spcBef>
        <a:spcAft>
          <a:spcPct val="0"/>
        </a:spcAft>
        <a:defRPr sz="4800">
          <a:solidFill>
            <a:schemeClr val="tx2"/>
          </a:solidFill>
          <a:latin typeface="+mj-lt"/>
          <a:ea typeface="+mj-ea"/>
          <a:cs typeface="+mj-cs"/>
        </a:defRPr>
      </a:lvl1pPr>
      <a:lvl2pPr algn="ctr" defTabSz="990600" rtl="0" eaLnBrk="0" fontAlgn="base" hangingPunct="0">
        <a:spcBef>
          <a:spcPct val="0"/>
        </a:spcBef>
        <a:spcAft>
          <a:spcPct val="0"/>
        </a:spcAft>
        <a:defRPr sz="4800">
          <a:solidFill>
            <a:schemeClr val="tx2"/>
          </a:solidFill>
          <a:latin typeface="Times New Roman" pitchFamily="18" charset="0"/>
        </a:defRPr>
      </a:lvl2pPr>
      <a:lvl3pPr algn="ctr" defTabSz="990600" rtl="0" eaLnBrk="0" fontAlgn="base" hangingPunct="0">
        <a:spcBef>
          <a:spcPct val="0"/>
        </a:spcBef>
        <a:spcAft>
          <a:spcPct val="0"/>
        </a:spcAft>
        <a:defRPr sz="4800">
          <a:solidFill>
            <a:schemeClr val="tx2"/>
          </a:solidFill>
          <a:latin typeface="Times New Roman" pitchFamily="18" charset="0"/>
        </a:defRPr>
      </a:lvl3pPr>
      <a:lvl4pPr algn="ctr" defTabSz="990600" rtl="0" eaLnBrk="0" fontAlgn="base" hangingPunct="0">
        <a:spcBef>
          <a:spcPct val="0"/>
        </a:spcBef>
        <a:spcAft>
          <a:spcPct val="0"/>
        </a:spcAft>
        <a:defRPr sz="4800">
          <a:solidFill>
            <a:schemeClr val="tx2"/>
          </a:solidFill>
          <a:latin typeface="Times New Roman" pitchFamily="18" charset="0"/>
        </a:defRPr>
      </a:lvl4pPr>
      <a:lvl5pPr algn="ctr" defTabSz="990600" rtl="0" eaLnBrk="0" fontAlgn="base" hangingPunct="0">
        <a:spcBef>
          <a:spcPct val="0"/>
        </a:spcBef>
        <a:spcAft>
          <a:spcPct val="0"/>
        </a:spcAft>
        <a:defRPr sz="4800">
          <a:solidFill>
            <a:schemeClr val="tx2"/>
          </a:solidFill>
          <a:latin typeface="Times New Roman" pitchFamily="18" charset="0"/>
        </a:defRPr>
      </a:lvl5pPr>
      <a:lvl6pPr marL="457200" algn="ctr" defTabSz="990600" rtl="0" eaLnBrk="0" fontAlgn="base" hangingPunct="0">
        <a:spcBef>
          <a:spcPct val="0"/>
        </a:spcBef>
        <a:spcAft>
          <a:spcPct val="0"/>
        </a:spcAft>
        <a:defRPr sz="4800">
          <a:solidFill>
            <a:schemeClr val="tx2"/>
          </a:solidFill>
          <a:latin typeface="Times New Roman" pitchFamily="18" charset="0"/>
        </a:defRPr>
      </a:lvl6pPr>
      <a:lvl7pPr marL="914400" algn="ctr" defTabSz="990600" rtl="0" eaLnBrk="0" fontAlgn="base" hangingPunct="0">
        <a:spcBef>
          <a:spcPct val="0"/>
        </a:spcBef>
        <a:spcAft>
          <a:spcPct val="0"/>
        </a:spcAft>
        <a:defRPr sz="4800">
          <a:solidFill>
            <a:schemeClr val="tx2"/>
          </a:solidFill>
          <a:latin typeface="Times New Roman" pitchFamily="18" charset="0"/>
        </a:defRPr>
      </a:lvl7pPr>
      <a:lvl8pPr marL="1371600" algn="ctr" defTabSz="990600" rtl="0" eaLnBrk="0" fontAlgn="base" hangingPunct="0">
        <a:spcBef>
          <a:spcPct val="0"/>
        </a:spcBef>
        <a:spcAft>
          <a:spcPct val="0"/>
        </a:spcAft>
        <a:defRPr sz="4800">
          <a:solidFill>
            <a:schemeClr val="tx2"/>
          </a:solidFill>
          <a:latin typeface="Times New Roman" pitchFamily="18" charset="0"/>
        </a:defRPr>
      </a:lvl8pPr>
      <a:lvl9pPr marL="1828800" algn="ctr" defTabSz="990600" rtl="0" eaLnBrk="0" fontAlgn="base" hangingPunct="0">
        <a:spcBef>
          <a:spcPct val="0"/>
        </a:spcBef>
        <a:spcAft>
          <a:spcPct val="0"/>
        </a:spcAft>
        <a:defRPr sz="4800">
          <a:solidFill>
            <a:schemeClr val="tx2"/>
          </a:solidFill>
          <a:latin typeface="Times New Roman" pitchFamily="18" charset="0"/>
        </a:defRPr>
      </a:lvl9pPr>
    </p:titleStyle>
    <p:bodyStyle>
      <a:lvl1pPr marL="371475" indent="-371475" algn="l" defTabSz="990600" rtl="0" eaLnBrk="0" fontAlgn="base" hangingPunct="0">
        <a:spcBef>
          <a:spcPct val="20000"/>
        </a:spcBef>
        <a:spcAft>
          <a:spcPct val="0"/>
        </a:spcAft>
        <a:buChar char="•"/>
        <a:defRPr sz="3500">
          <a:solidFill>
            <a:schemeClr val="tx1"/>
          </a:solidFill>
          <a:latin typeface="+mn-lt"/>
          <a:ea typeface="+mn-ea"/>
          <a:cs typeface="+mn-cs"/>
        </a:defRPr>
      </a:lvl1pPr>
      <a:lvl2pPr marL="804863" indent="-309563" algn="l" defTabSz="990600" rtl="0" eaLnBrk="0" fontAlgn="base" hangingPunct="0">
        <a:spcBef>
          <a:spcPct val="20000"/>
        </a:spcBef>
        <a:spcAft>
          <a:spcPct val="0"/>
        </a:spcAft>
        <a:buChar char="–"/>
        <a:defRPr sz="3000">
          <a:solidFill>
            <a:schemeClr val="tx1"/>
          </a:solidFill>
          <a:latin typeface="+mn-lt"/>
        </a:defRPr>
      </a:lvl2pPr>
      <a:lvl3pPr marL="1238250" indent="-247650" algn="l" defTabSz="990600" rtl="0" eaLnBrk="0" fontAlgn="base" hangingPunct="0">
        <a:spcBef>
          <a:spcPct val="20000"/>
        </a:spcBef>
        <a:spcAft>
          <a:spcPct val="0"/>
        </a:spcAft>
        <a:buChar char="•"/>
        <a:defRPr sz="2600">
          <a:solidFill>
            <a:schemeClr val="tx1"/>
          </a:solidFill>
          <a:latin typeface="+mn-lt"/>
        </a:defRPr>
      </a:lvl3pPr>
      <a:lvl4pPr marL="1733550" indent="-247650" algn="l" defTabSz="990600" rtl="0" eaLnBrk="0" fontAlgn="base" hangingPunct="0">
        <a:spcBef>
          <a:spcPct val="20000"/>
        </a:spcBef>
        <a:spcAft>
          <a:spcPct val="0"/>
        </a:spcAft>
        <a:buChar char="–"/>
        <a:defRPr sz="2200">
          <a:solidFill>
            <a:schemeClr val="tx1"/>
          </a:solidFill>
          <a:latin typeface="+mn-lt"/>
        </a:defRPr>
      </a:lvl4pPr>
      <a:lvl5pPr marL="2228850" indent="-247650" algn="l" defTabSz="990600" rtl="0" eaLnBrk="0" fontAlgn="base" hangingPunct="0">
        <a:spcBef>
          <a:spcPct val="20000"/>
        </a:spcBef>
        <a:spcAft>
          <a:spcPct val="0"/>
        </a:spcAft>
        <a:buChar char="»"/>
        <a:defRPr sz="2200">
          <a:solidFill>
            <a:schemeClr val="tx1"/>
          </a:solidFill>
          <a:latin typeface="+mn-lt"/>
        </a:defRPr>
      </a:lvl5pPr>
      <a:lvl6pPr marL="2686050" indent="-247650" algn="l" defTabSz="990600" rtl="0" eaLnBrk="0" fontAlgn="base" hangingPunct="0">
        <a:spcBef>
          <a:spcPct val="20000"/>
        </a:spcBef>
        <a:spcAft>
          <a:spcPct val="0"/>
        </a:spcAft>
        <a:buChar char="»"/>
        <a:defRPr sz="2200">
          <a:solidFill>
            <a:schemeClr val="tx1"/>
          </a:solidFill>
          <a:latin typeface="+mn-lt"/>
        </a:defRPr>
      </a:lvl6pPr>
      <a:lvl7pPr marL="3143250" indent="-247650" algn="l" defTabSz="990600" rtl="0" eaLnBrk="0" fontAlgn="base" hangingPunct="0">
        <a:spcBef>
          <a:spcPct val="20000"/>
        </a:spcBef>
        <a:spcAft>
          <a:spcPct val="0"/>
        </a:spcAft>
        <a:buChar char="»"/>
        <a:defRPr sz="2200">
          <a:solidFill>
            <a:schemeClr val="tx1"/>
          </a:solidFill>
          <a:latin typeface="+mn-lt"/>
        </a:defRPr>
      </a:lvl7pPr>
      <a:lvl8pPr marL="3600450" indent="-247650" algn="l" defTabSz="990600" rtl="0" eaLnBrk="0" fontAlgn="base" hangingPunct="0">
        <a:spcBef>
          <a:spcPct val="20000"/>
        </a:spcBef>
        <a:spcAft>
          <a:spcPct val="0"/>
        </a:spcAft>
        <a:buChar char="»"/>
        <a:defRPr sz="2200">
          <a:solidFill>
            <a:schemeClr val="tx1"/>
          </a:solidFill>
          <a:latin typeface="+mn-lt"/>
        </a:defRPr>
      </a:lvl8pPr>
      <a:lvl9pPr marL="4057650" indent="-247650" algn="l" defTabSz="990600" rtl="0" eaLnBrk="0" fontAlgn="base" hangingPunct="0">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Microsoft_Office_Excel_97-2003_Worksheet4.xls"/></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oleObject" Target="../embeddings/Microsoft_Office_Excel_Chart6.xls"/><Relationship Id="rId4" Type="http://schemas.openxmlformats.org/officeDocument/2006/relationships/oleObject" Target="../embeddings/Microsoft_Office_Excel_Chart5.xls"/></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oleObject" Target="../embeddings/Microsoft_Office_Excel_Chart8.xls"/><Relationship Id="rId4" Type="http://schemas.openxmlformats.org/officeDocument/2006/relationships/oleObject" Target="../embeddings/Microsoft_Office_Excel_Chart7.xls"/></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oleObject" Target="../embeddings/Microsoft_Office_Excel_Chart9.xls"/></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oleObject" Target="../embeddings/Microsoft_Office_Excel_Chart10.xls"/></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oleObject" Target="../embeddings/Microsoft_Office_Excel_Chart11.xls"/></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oleObject" Target="../embeddings/Microsoft_Office_Excel_Chart12.xls"/></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oleObject" Target="../embeddings/Microsoft_Office_Excel_Chart13.xls"/></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vmlDrawing" Target="../drawings/vmlDrawing13.vml"/><Relationship Id="rId4" Type="http://schemas.openxmlformats.org/officeDocument/2006/relationships/oleObject" Target="../embeddings/Microsoft_Office_Excel_Chart14.xls"/></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4.vml"/><Relationship Id="rId4" Type="http://schemas.openxmlformats.org/officeDocument/2006/relationships/oleObject" Target="../embeddings/Microsoft_Office_Excel_Chart15.xls"/></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Chart1.xls"/></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2.jpeg"/><Relationship Id="rId4" Type="http://schemas.openxmlformats.org/officeDocument/2006/relationships/oleObject" Target="../embeddings/Microsoft_Office_Excel_Chart2.xls"/></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Microsoft_Office_Excel_Chart3.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descr="Parchment"/>
          <p:cNvSpPr>
            <a:spLocks noGrp="1" noChangeArrowheads="1"/>
          </p:cNvSpPr>
          <p:nvPr>
            <p:ph type="ctrTitle"/>
          </p:nvPr>
        </p:nvSpPr>
        <p:spPr>
          <a:xfrm>
            <a:off x="595313" y="1025525"/>
            <a:ext cx="7862887" cy="738188"/>
          </a:xfrm>
          <a:blipFill dpi="0" rotWithShape="1">
            <a:blip r:embed="rId2"/>
            <a:srcRect/>
            <a:tile tx="0" ty="0" sx="100000" sy="100000" flip="none" algn="tl"/>
          </a:blipFill>
          <a:effectLst>
            <a:outerShdw dist="107763" dir="2700000" algn="ctr" rotWithShape="0">
              <a:schemeClr val="bg2">
                <a:alpha val="50000"/>
              </a:schemeClr>
            </a:outerShdw>
          </a:effectLst>
        </p:spPr>
        <p:txBody>
          <a:bodyPr>
            <a:spAutoFit/>
          </a:bodyPr>
          <a:lstStyle/>
          <a:p>
            <a:r>
              <a:rPr lang="en-US" sz="4200" b="1"/>
              <a:t>South Carolina’s Prison System</a:t>
            </a:r>
          </a:p>
        </p:txBody>
      </p:sp>
      <p:sp>
        <p:nvSpPr>
          <p:cNvPr id="250883" name="Text Box 3"/>
          <p:cNvSpPr txBox="1">
            <a:spLocks noChangeArrowheads="1"/>
          </p:cNvSpPr>
          <p:nvPr/>
        </p:nvSpPr>
        <p:spPr bwMode="auto">
          <a:xfrm>
            <a:off x="1793875" y="4214813"/>
            <a:ext cx="5616575" cy="2071687"/>
          </a:xfrm>
          <a:prstGeom prst="rect">
            <a:avLst/>
          </a:prstGeom>
          <a:noFill/>
          <a:ln w="9525">
            <a:noFill/>
            <a:miter lim="800000"/>
            <a:headEnd/>
            <a:tailEnd/>
          </a:ln>
          <a:effectLst/>
        </p:spPr>
        <p:txBody>
          <a:bodyPr>
            <a:spAutoFit/>
          </a:bodyPr>
          <a:lstStyle/>
          <a:p>
            <a:pPr defTabSz="990600"/>
            <a:r>
              <a:rPr lang="en-US" sz="2400">
                <a:solidFill>
                  <a:srgbClr val="000066"/>
                </a:solidFill>
              </a:rPr>
              <a:t>Report to the </a:t>
            </a:r>
          </a:p>
          <a:p>
            <a:pPr defTabSz="990600"/>
            <a:r>
              <a:rPr lang="en-US" sz="2400">
                <a:solidFill>
                  <a:srgbClr val="000066"/>
                </a:solidFill>
              </a:rPr>
              <a:t>Sentencing Reform Oversight Committee</a:t>
            </a:r>
          </a:p>
          <a:p>
            <a:pPr defTabSz="990600"/>
            <a:endParaRPr lang="en-US" sz="2000">
              <a:solidFill>
                <a:srgbClr val="000066"/>
              </a:solidFill>
            </a:endParaRPr>
          </a:p>
          <a:p>
            <a:pPr defTabSz="990600"/>
            <a:endParaRPr lang="en-US" sz="2000">
              <a:solidFill>
                <a:srgbClr val="000066"/>
              </a:solidFill>
            </a:endParaRPr>
          </a:p>
          <a:p>
            <a:pPr defTabSz="990600"/>
            <a:r>
              <a:rPr lang="en-US" sz="2000">
                <a:solidFill>
                  <a:srgbClr val="000066"/>
                </a:solidFill>
              </a:rPr>
              <a:t>Bryan P. Stirling, Acting Director</a:t>
            </a:r>
          </a:p>
          <a:p>
            <a:pPr defTabSz="990600">
              <a:lnSpc>
                <a:spcPct val="90000"/>
              </a:lnSpc>
              <a:spcBef>
                <a:spcPct val="20000"/>
              </a:spcBef>
            </a:pPr>
            <a:r>
              <a:rPr lang="en-US" sz="2000"/>
              <a:t>November 18, 2013</a:t>
            </a:r>
          </a:p>
        </p:txBody>
      </p:sp>
      <p:pic>
        <p:nvPicPr>
          <p:cNvPr id="250885" name="Picture 5" descr="goldlogo"/>
          <p:cNvPicPr>
            <a:picLocks noChangeAspect="1" noChangeArrowheads="1"/>
          </p:cNvPicPr>
          <p:nvPr/>
        </p:nvPicPr>
        <p:blipFill>
          <a:blip r:embed="rId3"/>
          <a:srcRect/>
          <a:stretch>
            <a:fillRect/>
          </a:stretch>
        </p:blipFill>
        <p:spPr bwMode="auto">
          <a:xfrm>
            <a:off x="3114675" y="2892425"/>
            <a:ext cx="2919413" cy="1092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64872A59-491D-4F37-8448-0877556553DE}" type="slidenum">
              <a:rPr lang="en-US"/>
              <a:pPr/>
              <a:t>10</a:t>
            </a:fld>
            <a:endParaRPr lang="en-US"/>
          </a:p>
        </p:txBody>
      </p:sp>
      <p:sp>
        <p:nvSpPr>
          <p:cNvPr id="357380"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57381"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57382" name="Rectangle 6"/>
          <p:cNvSpPr>
            <a:spLocks noChangeArrowheads="1"/>
          </p:cNvSpPr>
          <p:nvPr/>
        </p:nvSpPr>
        <p:spPr bwMode="auto">
          <a:xfrm>
            <a:off x="1492250" y="241300"/>
            <a:ext cx="6999288" cy="919163"/>
          </a:xfrm>
          <a:prstGeom prst="rect">
            <a:avLst/>
          </a:prstGeom>
          <a:noFill/>
          <a:ln w="9525">
            <a:noFill/>
            <a:miter lim="800000"/>
            <a:headEnd/>
            <a:tailEnd/>
          </a:ln>
          <a:effectLst/>
        </p:spPr>
        <p:txBody>
          <a:bodyPr lIns="99046" tIns="49522" rIns="99046" bIns="49522" anchor="ctr"/>
          <a:lstStyle/>
          <a:p>
            <a:pPr defTabSz="990600"/>
            <a:r>
              <a:rPr lang="en-US" sz="2800"/>
              <a:t>Annual Violent and Non-Violent Admissions</a:t>
            </a:r>
            <a:br>
              <a:rPr lang="en-US" sz="2800"/>
            </a:br>
            <a:r>
              <a:rPr lang="en-US" sz="2800"/>
              <a:t>Fiscal Years 2008 - 2013</a:t>
            </a:r>
          </a:p>
        </p:txBody>
      </p:sp>
      <p:pic>
        <p:nvPicPr>
          <p:cNvPr id="357383"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graphicFrame>
        <p:nvGraphicFramePr>
          <p:cNvPr id="357384" name="Object 8"/>
          <p:cNvGraphicFramePr>
            <a:graphicFrameLocks noChangeAspect="1"/>
          </p:cNvGraphicFramePr>
          <p:nvPr/>
        </p:nvGraphicFramePr>
        <p:xfrm>
          <a:off x="649288" y="1247775"/>
          <a:ext cx="7769225" cy="5313363"/>
        </p:xfrm>
        <a:graphic>
          <a:graphicData uri="http://schemas.openxmlformats.org/presentationml/2006/ole">
            <p:oleObj spid="_x0000_s357384" name="Worksheet" r:id="rId4" imgW="8677240" imgH="5933985" progId="Excel.Sheet.8">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2"/>
          <p:cNvSpPr>
            <a:spLocks noGrp="1"/>
          </p:cNvSpPr>
          <p:nvPr>
            <p:ph type="sldNum" sz="quarter" idx="11"/>
          </p:nvPr>
        </p:nvSpPr>
        <p:spPr/>
        <p:txBody>
          <a:bodyPr/>
          <a:lstStyle/>
          <a:p>
            <a:fld id="{CCEDA264-706F-4C83-BA0C-8394082DB7B5}" type="slidenum">
              <a:rPr lang="en-US"/>
              <a:pPr/>
              <a:t>11</a:t>
            </a:fld>
            <a:endParaRPr lang="en-US"/>
          </a:p>
        </p:txBody>
      </p:sp>
      <p:sp>
        <p:nvSpPr>
          <p:cNvPr id="361476"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61477"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1478" name="Rectangle 6"/>
          <p:cNvSpPr>
            <a:spLocks noChangeArrowheads="1"/>
          </p:cNvSpPr>
          <p:nvPr/>
        </p:nvSpPr>
        <p:spPr bwMode="auto">
          <a:xfrm>
            <a:off x="1492250" y="241300"/>
            <a:ext cx="6999288" cy="919163"/>
          </a:xfrm>
          <a:prstGeom prst="rect">
            <a:avLst/>
          </a:prstGeom>
          <a:noFill/>
          <a:ln w="9525">
            <a:noFill/>
            <a:miter lim="800000"/>
            <a:headEnd/>
            <a:tailEnd/>
          </a:ln>
          <a:effectLst/>
        </p:spPr>
        <p:txBody>
          <a:bodyPr lIns="99046" tIns="49522" rIns="99046" bIns="49522" anchor="ctr"/>
          <a:lstStyle/>
          <a:p>
            <a:pPr defTabSz="990600"/>
            <a:r>
              <a:rPr lang="en-US" sz="3200"/>
              <a:t>Violent vs. Non-Violent Population</a:t>
            </a:r>
          </a:p>
        </p:txBody>
      </p:sp>
      <p:pic>
        <p:nvPicPr>
          <p:cNvPr id="361479"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sp>
        <p:nvSpPr>
          <p:cNvPr id="361480" name="Rectangle 8"/>
          <p:cNvSpPr>
            <a:spLocks noChangeArrowheads="1"/>
          </p:cNvSpPr>
          <p:nvPr/>
        </p:nvSpPr>
        <p:spPr bwMode="auto">
          <a:xfrm>
            <a:off x="2336800" y="1349375"/>
            <a:ext cx="4746625" cy="552450"/>
          </a:xfrm>
          <a:prstGeom prst="rect">
            <a:avLst/>
          </a:prstGeom>
          <a:solidFill>
            <a:schemeClr val="bg1"/>
          </a:solidFill>
          <a:ln w="9525" algn="ctr">
            <a:noFill/>
            <a:miter lim="800000"/>
            <a:headEnd/>
            <a:tailEnd/>
          </a:ln>
          <a:effectLst/>
        </p:spPr>
        <p:txBody>
          <a:bodyPr wrap="none" lIns="99046" tIns="49522" rIns="99046" bIns="49522" anchor="ctr"/>
          <a:lstStyle/>
          <a:p>
            <a:endParaRPr lang="en-US"/>
          </a:p>
        </p:txBody>
      </p:sp>
      <p:graphicFrame>
        <p:nvGraphicFramePr>
          <p:cNvPr id="361481" name="Object 9"/>
          <p:cNvGraphicFramePr>
            <a:graphicFrameLocks noChangeAspect="1"/>
          </p:cNvGraphicFramePr>
          <p:nvPr/>
        </p:nvGraphicFramePr>
        <p:xfrm>
          <a:off x="390525" y="552450"/>
          <a:ext cx="5143500" cy="6657975"/>
        </p:xfrm>
        <a:graphic>
          <a:graphicData uri="http://schemas.openxmlformats.org/presentationml/2006/ole">
            <p:oleObj spid="_x0000_s361481" name="Chart" r:id="rId4" imgW="5143577" imgH="6505678" progId="Excel.Chart.8">
              <p:embed/>
            </p:oleObj>
          </a:graphicData>
        </a:graphic>
      </p:graphicFrame>
      <p:graphicFrame>
        <p:nvGraphicFramePr>
          <p:cNvPr id="361482" name="Object 10"/>
          <p:cNvGraphicFramePr>
            <a:graphicFrameLocks noChangeAspect="1"/>
          </p:cNvGraphicFramePr>
          <p:nvPr/>
        </p:nvGraphicFramePr>
        <p:xfrm>
          <a:off x="3962400" y="676275"/>
          <a:ext cx="4610100" cy="6181725"/>
        </p:xfrm>
        <a:graphic>
          <a:graphicData uri="http://schemas.openxmlformats.org/presentationml/2006/ole">
            <p:oleObj spid="_x0000_s361482" name="Chart" r:id="rId5" imgW="4610087" imgH="6029402" progId="Excel.Chart.8">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1"/>
          </p:nvPr>
        </p:nvSpPr>
        <p:spPr/>
        <p:txBody>
          <a:bodyPr/>
          <a:lstStyle/>
          <a:p>
            <a:fld id="{7934D9D0-BB4D-4EC3-BBA7-55CF878F0A6A}" type="slidenum">
              <a:rPr lang="en-US"/>
              <a:pPr/>
              <a:t>12</a:t>
            </a:fld>
            <a:endParaRPr lang="en-US"/>
          </a:p>
        </p:txBody>
      </p:sp>
      <p:sp>
        <p:nvSpPr>
          <p:cNvPr id="362500" name="Rectangle 4"/>
          <p:cNvSpPr>
            <a:spLocks noChangeArrowheads="1"/>
          </p:cNvSpPr>
          <p:nvPr/>
        </p:nvSpPr>
        <p:spPr bwMode="auto">
          <a:xfrm>
            <a:off x="654050" y="298450"/>
            <a:ext cx="7808913" cy="1382713"/>
          </a:xfrm>
          <a:prstGeom prst="rect">
            <a:avLst/>
          </a:prstGeom>
          <a:noFill/>
          <a:ln w="9525">
            <a:solidFill>
              <a:schemeClr val="tx1"/>
            </a:solidFill>
            <a:miter lim="800000"/>
            <a:headEnd/>
            <a:tailEnd/>
          </a:ln>
          <a:effectLst/>
        </p:spPr>
        <p:txBody>
          <a:bodyPr wrap="none" anchor="ctr"/>
          <a:lstStyle/>
          <a:p>
            <a:endParaRPr lang="en-US"/>
          </a:p>
        </p:txBody>
      </p:sp>
      <p:sp>
        <p:nvSpPr>
          <p:cNvPr id="362501" name="Rectangle 5"/>
          <p:cNvSpPr>
            <a:spLocks noChangeArrowheads="1"/>
          </p:cNvSpPr>
          <p:nvPr/>
        </p:nvSpPr>
        <p:spPr bwMode="auto">
          <a:xfrm>
            <a:off x="787400" y="442913"/>
            <a:ext cx="7545388" cy="11144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2502" name="Rectangle 6"/>
          <p:cNvSpPr>
            <a:spLocks noChangeArrowheads="1"/>
          </p:cNvSpPr>
          <p:nvPr/>
        </p:nvSpPr>
        <p:spPr bwMode="auto">
          <a:xfrm>
            <a:off x="2060575" y="212725"/>
            <a:ext cx="6097588" cy="1490663"/>
          </a:xfrm>
          <a:prstGeom prst="rect">
            <a:avLst/>
          </a:prstGeom>
          <a:noFill/>
          <a:ln w="9525">
            <a:noFill/>
            <a:miter lim="800000"/>
            <a:headEnd/>
            <a:tailEnd/>
          </a:ln>
          <a:effectLst/>
        </p:spPr>
        <p:txBody>
          <a:bodyPr lIns="99046" tIns="49522" rIns="99046" bIns="49522" anchor="ctr"/>
          <a:lstStyle/>
          <a:p>
            <a:pPr defTabSz="990600"/>
            <a:r>
              <a:rPr lang="en-US" sz="2800"/>
              <a:t>SCDC Population Profile</a:t>
            </a:r>
            <a:br>
              <a:rPr lang="en-US" sz="2800"/>
            </a:br>
            <a:r>
              <a:rPr lang="en-US" sz="2800"/>
              <a:t>as of June 30, 2013</a:t>
            </a:r>
          </a:p>
        </p:txBody>
      </p:sp>
      <p:pic>
        <p:nvPicPr>
          <p:cNvPr id="362503" name="Picture 7" descr="goldlogo"/>
          <p:cNvPicPr>
            <a:picLocks noChangeAspect="1" noChangeArrowheads="1"/>
          </p:cNvPicPr>
          <p:nvPr/>
        </p:nvPicPr>
        <p:blipFill>
          <a:blip r:embed="rId3"/>
          <a:srcRect l="3519" t="9410" r="66306" b="12546"/>
          <a:stretch>
            <a:fillRect/>
          </a:stretch>
        </p:blipFill>
        <p:spPr bwMode="auto">
          <a:xfrm>
            <a:off x="917575" y="546100"/>
            <a:ext cx="895350" cy="866775"/>
          </a:xfrm>
          <a:prstGeom prst="rect">
            <a:avLst/>
          </a:prstGeom>
          <a:noFill/>
        </p:spPr>
      </p:pic>
      <p:graphicFrame>
        <p:nvGraphicFramePr>
          <p:cNvPr id="362504" name="Object 8"/>
          <p:cNvGraphicFramePr>
            <a:graphicFrameLocks noChangeAspect="1"/>
          </p:cNvGraphicFramePr>
          <p:nvPr/>
        </p:nvGraphicFramePr>
        <p:xfrm>
          <a:off x="0" y="1514475"/>
          <a:ext cx="5638800" cy="4618038"/>
        </p:xfrm>
        <a:graphic>
          <a:graphicData uri="http://schemas.openxmlformats.org/presentationml/2006/ole">
            <p:oleObj spid="_x0000_s362504" name="Chart" r:id="rId4" imgW="3124303" imgH="2562212" progId="Excel.Chart.8">
              <p:embed/>
            </p:oleObj>
          </a:graphicData>
        </a:graphic>
      </p:graphicFrame>
      <p:graphicFrame>
        <p:nvGraphicFramePr>
          <p:cNvPr id="362505" name="Object 9"/>
          <p:cNvGraphicFramePr>
            <a:graphicFrameLocks noChangeAspect="1"/>
          </p:cNvGraphicFramePr>
          <p:nvPr/>
        </p:nvGraphicFramePr>
        <p:xfrm>
          <a:off x="4140200" y="1857375"/>
          <a:ext cx="5394325" cy="4105275"/>
        </p:xfrm>
        <a:graphic>
          <a:graphicData uri="http://schemas.openxmlformats.org/presentationml/2006/ole">
            <p:oleObj spid="_x0000_s362505" name="Chart" r:id="rId5" imgW="2495556" imgH="1905103" progId="Excel.Chart.8">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lide Number Placeholder 2"/>
          <p:cNvSpPr>
            <a:spLocks noGrp="1"/>
          </p:cNvSpPr>
          <p:nvPr>
            <p:ph type="sldNum" sz="quarter" idx="11"/>
          </p:nvPr>
        </p:nvSpPr>
        <p:spPr/>
        <p:txBody>
          <a:bodyPr/>
          <a:lstStyle/>
          <a:p>
            <a:fld id="{AD406775-0B50-45A7-A1A3-24BA6F005652}" type="slidenum">
              <a:rPr lang="en-US"/>
              <a:pPr/>
              <a:t>13</a:t>
            </a:fld>
            <a:endParaRPr lang="en-US"/>
          </a:p>
        </p:txBody>
      </p:sp>
      <p:sp>
        <p:nvSpPr>
          <p:cNvPr id="388100"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88101"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88102" name="Rectangle 6"/>
          <p:cNvSpPr>
            <a:spLocks noChangeArrowheads="1"/>
          </p:cNvSpPr>
          <p:nvPr/>
        </p:nvSpPr>
        <p:spPr bwMode="auto">
          <a:xfrm>
            <a:off x="1506538" y="241300"/>
            <a:ext cx="6999287" cy="919163"/>
          </a:xfrm>
          <a:prstGeom prst="rect">
            <a:avLst/>
          </a:prstGeom>
          <a:noFill/>
          <a:ln w="9525">
            <a:noFill/>
            <a:miter lim="800000"/>
            <a:headEnd/>
            <a:tailEnd/>
          </a:ln>
          <a:effectLst/>
        </p:spPr>
        <p:txBody>
          <a:bodyPr lIns="99046" tIns="49522" rIns="99046" bIns="49522" anchor="ctr"/>
          <a:lstStyle/>
          <a:p>
            <a:pPr defTabSz="990600"/>
            <a:r>
              <a:rPr lang="en-US" sz="2000">
                <a:solidFill>
                  <a:schemeClr val="tx2"/>
                </a:solidFill>
              </a:rPr>
              <a:t>SCDC Inmates As Of November 15, 2013 </a:t>
            </a:r>
            <a:br>
              <a:rPr lang="en-US" sz="2000">
                <a:solidFill>
                  <a:schemeClr val="tx2"/>
                </a:solidFill>
              </a:rPr>
            </a:br>
            <a:r>
              <a:rPr lang="en-US" sz="2000">
                <a:solidFill>
                  <a:schemeClr val="tx2"/>
                </a:solidFill>
              </a:rPr>
              <a:t>Who Have A Gang Affiliation</a:t>
            </a:r>
            <a:br>
              <a:rPr lang="en-US" sz="2000">
                <a:solidFill>
                  <a:schemeClr val="tx2"/>
                </a:solidFill>
              </a:rPr>
            </a:br>
            <a:r>
              <a:rPr lang="en-US" sz="2000">
                <a:solidFill>
                  <a:schemeClr val="tx2"/>
                </a:solidFill>
              </a:rPr>
              <a:t>(2,227 Inmates Make Up The 2,356 Memberships)</a:t>
            </a:r>
          </a:p>
        </p:txBody>
      </p:sp>
      <p:pic>
        <p:nvPicPr>
          <p:cNvPr id="388103" name="Picture 7" descr="goldlogo"/>
          <p:cNvPicPr>
            <a:picLocks noChangeAspect="1" noChangeArrowheads="1"/>
          </p:cNvPicPr>
          <p:nvPr/>
        </p:nvPicPr>
        <p:blipFill>
          <a:blip r:embed="rId2"/>
          <a:srcRect l="3519" t="9410" r="66306" b="12546"/>
          <a:stretch>
            <a:fillRect/>
          </a:stretch>
        </p:blipFill>
        <p:spPr bwMode="auto">
          <a:xfrm>
            <a:off x="741363" y="376238"/>
            <a:ext cx="755650" cy="731837"/>
          </a:xfrm>
          <a:prstGeom prst="rect">
            <a:avLst/>
          </a:prstGeom>
          <a:noFill/>
        </p:spPr>
      </p:pic>
      <p:graphicFrame>
        <p:nvGraphicFramePr>
          <p:cNvPr id="388293" name="Group 197"/>
          <p:cNvGraphicFramePr>
            <a:graphicFrameLocks noGrp="1"/>
          </p:cNvGraphicFramePr>
          <p:nvPr/>
        </p:nvGraphicFramePr>
        <p:xfrm>
          <a:off x="2457450" y="1928813"/>
          <a:ext cx="4248150" cy="4214812"/>
        </p:xfrm>
        <a:graphic>
          <a:graphicData uri="http://schemas.openxmlformats.org/drawingml/2006/table">
            <a:tbl>
              <a:tblPr/>
              <a:tblGrid>
                <a:gridCol w="2755900"/>
                <a:gridCol w="1492250"/>
              </a:tblGrid>
              <a:tr h="209550">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GANGS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MEMBERS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BLOODS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834</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FOLK NATION</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726</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FIVE PERCENTERS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349</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CRIPS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174</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WHITE SUPREMACY</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59</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ARYAN BROTHERHOOD</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33</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BLACK GANGSTER DISCIPLES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INSANE GANGSTER DISCIPLES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16</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SATANIC CULTS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14</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SATANISM</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13</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SURENOS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ARYAN NATIONS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9</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ALL Others</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100</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955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TOTAL</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2,356</a:t>
                      </a:r>
                      <a:endParaRPr kumimoji="0" lang="en-US" sz="1200" b="1" i="0" u="none" strike="noStrike" cap="none" normalizeH="0" baseline="0" smtClean="0">
                        <a:ln>
                          <a:noFill/>
                        </a:ln>
                        <a:solidFill>
                          <a:schemeClr val="tx1"/>
                        </a:solidFill>
                        <a:effectLst/>
                        <a:latin typeface="Times New Roman" pitchFamily="18" charset="0"/>
                      </a:endParaRPr>
                    </a:p>
                  </a:txBody>
                  <a:tcPr marL="99046" marR="99046" marT="49522" marB="495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B3AE78F2-C792-4B2D-866C-5242171C31A1}" type="slidenum">
              <a:rPr lang="en-US"/>
              <a:pPr/>
              <a:t>14</a:t>
            </a:fld>
            <a:endParaRPr lang="en-US"/>
          </a:p>
        </p:txBody>
      </p:sp>
      <p:sp>
        <p:nvSpPr>
          <p:cNvPr id="387076"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87077"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87078" name="Rectangle 6"/>
          <p:cNvSpPr>
            <a:spLocks noChangeArrowheads="1"/>
          </p:cNvSpPr>
          <p:nvPr/>
        </p:nvSpPr>
        <p:spPr bwMode="auto">
          <a:xfrm>
            <a:off x="1506538" y="241300"/>
            <a:ext cx="6999287" cy="919163"/>
          </a:xfrm>
          <a:prstGeom prst="rect">
            <a:avLst/>
          </a:prstGeom>
          <a:noFill/>
          <a:ln w="9525">
            <a:noFill/>
            <a:miter lim="800000"/>
            <a:headEnd/>
            <a:tailEnd/>
          </a:ln>
          <a:effectLst/>
        </p:spPr>
        <p:txBody>
          <a:bodyPr lIns="99046" tIns="49522" rIns="99046" bIns="49522" anchor="ctr"/>
          <a:lstStyle/>
          <a:p>
            <a:pPr defTabSz="990600"/>
            <a:r>
              <a:rPr lang="en-US" sz="2800">
                <a:solidFill>
                  <a:schemeClr val="tx2"/>
                </a:solidFill>
              </a:rPr>
              <a:t>All YOA Admissions</a:t>
            </a:r>
            <a:br>
              <a:rPr lang="en-US" sz="2800">
                <a:solidFill>
                  <a:schemeClr val="tx2"/>
                </a:solidFill>
              </a:rPr>
            </a:br>
            <a:r>
              <a:rPr lang="en-US" sz="2800">
                <a:solidFill>
                  <a:schemeClr val="tx2"/>
                </a:solidFill>
              </a:rPr>
              <a:t> FY 2008 – FY 2013</a:t>
            </a:r>
          </a:p>
        </p:txBody>
      </p:sp>
      <p:pic>
        <p:nvPicPr>
          <p:cNvPr id="387079"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graphicFrame>
        <p:nvGraphicFramePr>
          <p:cNvPr id="387080" name="Object 8"/>
          <p:cNvGraphicFramePr>
            <a:graphicFrameLocks noChangeAspect="1"/>
          </p:cNvGraphicFramePr>
          <p:nvPr/>
        </p:nvGraphicFramePr>
        <p:xfrm>
          <a:off x="119063" y="1776413"/>
          <a:ext cx="8905875" cy="4257675"/>
        </p:xfrm>
        <a:graphic>
          <a:graphicData uri="http://schemas.openxmlformats.org/presentationml/2006/ole">
            <p:oleObj spid="_x0000_s387080" name="Chart" r:id="rId4" imgW="7791328" imgH="3724249" progId="Excel.Chart.8">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1"/>
          </p:nvPr>
        </p:nvSpPr>
        <p:spPr/>
        <p:txBody>
          <a:bodyPr/>
          <a:lstStyle/>
          <a:p>
            <a:fld id="{773F2D08-36BC-4E17-8938-6EA140F0C82C}" type="slidenum">
              <a:rPr lang="en-US"/>
              <a:pPr/>
              <a:t>15</a:t>
            </a:fld>
            <a:endParaRPr lang="en-US"/>
          </a:p>
        </p:txBody>
      </p:sp>
      <p:sp>
        <p:nvSpPr>
          <p:cNvPr id="385028"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85029"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85030" name="Rectangle 6"/>
          <p:cNvSpPr>
            <a:spLocks noChangeArrowheads="1"/>
          </p:cNvSpPr>
          <p:nvPr/>
        </p:nvSpPr>
        <p:spPr bwMode="auto">
          <a:xfrm>
            <a:off x="1506538" y="241300"/>
            <a:ext cx="6999287" cy="919163"/>
          </a:xfrm>
          <a:prstGeom prst="rect">
            <a:avLst/>
          </a:prstGeom>
          <a:noFill/>
          <a:ln w="9525">
            <a:noFill/>
            <a:miter lim="800000"/>
            <a:headEnd/>
            <a:tailEnd/>
          </a:ln>
          <a:effectLst/>
        </p:spPr>
        <p:txBody>
          <a:bodyPr lIns="99046" tIns="49522" rIns="99046" bIns="49522" anchor="ctr"/>
          <a:lstStyle/>
          <a:p>
            <a:pPr defTabSz="990600"/>
            <a:r>
              <a:rPr lang="en-US" sz="2000">
                <a:solidFill>
                  <a:schemeClr val="tx2"/>
                </a:solidFill>
              </a:rPr>
              <a:t>Yearly Violent and Non-Violent Burglary 2</a:t>
            </a:r>
            <a:r>
              <a:rPr lang="en-US" sz="2000" baseline="30000">
                <a:solidFill>
                  <a:schemeClr val="tx2"/>
                </a:solidFill>
              </a:rPr>
              <a:t>nd</a:t>
            </a:r>
            <a:r>
              <a:rPr lang="en-US" sz="2000">
                <a:solidFill>
                  <a:schemeClr val="tx2"/>
                </a:solidFill>
              </a:rPr>
              <a:t> Degree YOA Admissions, FY 2008 – FY 2013</a:t>
            </a:r>
          </a:p>
        </p:txBody>
      </p:sp>
      <p:pic>
        <p:nvPicPr>
          <p:cNvPr id="385031"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graphicFrame>
        <p:nvGraphicFramePr>
          <p:cNvPr id="385035" name="Object 11"/>
          <p:cNvGraphicFramePr>
            <a:graphicFrameLocks noChangeAspect="1"/>
          </p:cNvGraphicFramePr>
          <p:nvPr/>
        </p:nvGraphicFramePr>
        <p:xfrm>
          <a:off x="179388" y="1728788"/>
          <a:ext cx="8747125" cy="4181475"/>
        </p:xfrm>
        <a:graphic>
          <a:graphicData uri="http://schemas.openxmlformats.org/presentationml/2006/ole">
            <p:oleObj spid="_x0000_s385035" name="Chart" r:id="rId4" imgW="7791328" imgH="3724249" progId="Excel.Chart.8">
              <p:embed/>
            </p:oleObj>
          </a:graphicData>
        </a:graphic>
      </p:graphicFrame>
      <p:sp>
        <p:nvSpPr>
          <p:cNvPr id="385036" name="Text Box 12"/>
          <p:cNvSpPr txBox="1">
            <a:spLocks noChangeArrowheads="1"/>
          </p:cNvSpPr>
          <p:nvPr/>
        </p:nvSpPr>
        <p:spPr bwMode="auto">
          <a:xfrm>
            <a:off x="5275263" y="2338388"/>
            <a:ext cx="3348037" cy="463550"/>
          </a:xfrm>
          <a:prstGeom prst="rect">
            <a:avLst/>
          </a:prstGeom>
          <a:noFill/>
          <a:ln w="9525" algn="ctr">
            <a:noFill/>
            <a:miter lim="800000"/>
            <a:headEnd/>
            <a:tailEnd/>
          </a:ln>
          <a:effectLst/>
        </p:spPr>
        <p:txBody>
          <a:bodyPr wrap="none" lIns="99046" tIns="49522" rIns="99046" bIns="49522">
            <a:spAutoFit/>
          </a:bodyPr>
          <a:lstStyle/>
          <a:p>
            <a:pPr defTabSz="990600"/>
            <a:r>
              <a:rPr lang="en-US" sz="1200"/>
              <a:t>65.7% Drop in Non-Violent Burglary 2</a:t>
            </a:r>
            <a:r>
              <a:rPr lang="en-US" sz="1200" baseline="30000"/>
              <a:t>nd</a:t>
            </a:r>
            <a:r>
              <a:rPr lang="en-US" sz="1200"/>
              <a:t> Degree</a:t>
            </a:r>
          </a:p>
          <a:p>
            <a:pPr defTabSz="990600"/>
            <a:r>
              <a:rPr lang="en-US" sz="1200"/>
              <a:t>YOA Admissions between FY 2010 and FY 2013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E192B9E6-0D60-4E4F-BE38-73B4FAD6246A}" type="slidenum">
              <a:rPr lang="en-US"/>
              <a:pPr/>
              <a:t>16</a:t>
            </a:fld>
            <a:endParaRPr lang="en-US"/>
          </a:p>
        </p:txBody>
      </p:sp>
      <p:sp>
        <p:nvSpPr>
          <p:cNvPr id="363524"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63525"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3526" name="Rectangle 6"/>
          <p:cNvSpPr>
            <a:spLocks noChangeArrowheads="1"/>
          </p:cNvSpPr>
          <p:nvPr/>
        </p:nvSpPr>
        <p:spPr bwMode="auto">
          <a:xfrm>
            <a:off x="1506538" y="241300"/>
            <a:ext cx="6999287" cy="919163"/>
          </a:xfrm>
          <a:prstGeom prst="rect">
            <a:avLst/>
          </a:prstGeom>
          <a:noFill/>
          <a:ln w="9525">
            <a:noFill/>
            <a:miter lim="800000"/>
            <a:headEnd/>
            <a:tailEnd/>
          </a:ln>
          <a:effectLst/>
        </p:spPr>
        <p:txBody>
          <a:bodyPr lIns="99046" tIns="49522" rIns="99046" bIns="49522" anchor="ctr"/>
          <a:lstStyle/>
          <a:p>
            <a:pPr defTabSz="990600"/>
            <a:r>
              <a:rPr lang="en-US" sz="2800"/>
              <a:t>SCDC Population Profile</a:t>
            </a:r>
            <a:br>
              <a:rPr lang="en-US" sz="2800"/>
            </a:br>
            <a:r>
              <a:rPr lang="en-US" sz="2800"/>
              <a:t>as of June 30, 2013</a:t>
            </a:r>
          </a:p>
        </p:txBody>
      </p:sp>
      <p:pic>
        <p:nvPicPr>
          <p:cNvPr id="363527"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graphicFrame>
        <p:nvGraphicFramePr>
          <p:cNvPr id="363528" name="Object 8"/>
          <p:cNvGraphicFramePr>
            <a:graphicFrameLocks noChangeAspect="1"/>
          </p:cNvGraphicFramePr>
          <p:nvPr/>
        </p:nvGraphicFramePr>
        <p:xfrm>
          <a:off x="9525" y="1638300"/>
          <a:ext cx="9134475" cy="3590925"/>
        </p:xfrm>
        <a:graphic>
          <a:graphicData uri="http://schemas.openxmlformats.org/presentationml/2006/ole">
            <p:oleObj spid="_x0000_s363528" name="Chart" r:id="rId4" imgW="7210345" imgH="2838463" progId="Excel.Chart.8">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FF422792-F3BC-4E95-94DD-439718BFD09A}" type="slidenum">
              <a:rPr lang="en-US"/>
              <a:pPr/>
              <a:t>17</a:t>
            </a:fld>
            <a:endParaRPr lang="en-US"/>
          </a:p>
        </p:txBody>
      </p:sp>
      <p:sp>
        <p:nvSpPr>
          <p:cNvPr id="364548"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64549"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4550" name="Rectangle 6"/>
          <p:cNvSpPr>
            <a:spLocks noChangeArrowheads="1"/>
          </p:cNvSpPr>
          <p:nvPr/>
        </p:nvSpPr>
        <p:spPr bwMode="auto">
          <a:xfrm>
            <a:off x="1492250" y="241300"/>
            <a:ext cx="6999288" cy="919163"/>
          </a:xfrm>
          <a:prstGeom prst="rect">
            <a:avLst/>
          </a:prstGeom>
          <a:noFill/>
          <a:ln w="9525">
            <a:noFill/>
            <a:miter lim="800000"/>
            <a:headEnd/>
            <a:tailEnd/>
          </a:ln>
          <a:effectLst/>
        </p:spPr>
        <p:txBody>
          <a:bodyPr lIns="99046" tIns="49522" rIns="99046" bIns="49522" anchor="ctr"/>
          <a:lstStyle/>
          <a:p>
            <a:pPr defTabSz="990600"/>
            <a:r>
              <a:rPr lang="en-US" sz="2400"/>
              <a:t>Inmates Age 55 and Older in SCDC Population </a:t>
            </a:r>
            <a:br>
              <a:rPr lang="en-US" sz="2400"/>
            </a:br>
            <a:r>
              <a:rPr lang="en-US" sz="2400"/>
              <a:t>as of June 30, 2003 - 2013</a:t>
            </a:r>
          </a:p>
        </p:txBody>
      </p:sp>
      <p:pic>
        <p:nvPicPr>
          <p:cNvPr id="364551"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graphicFrame>
        <p:nvGraphicFramePr>
          <p:cNvPr id="364552" name="Object 8"/>
          <p:cNvGraphicFramePr>
            <a:graphicFrameLocks noChangeAspect="1"/>
          </p:cNvGraphicFramePr>
          <p:nvPr/>
        </p:nvGraphicFramePr>
        <p:xfrm>
          <a:off x="419100" y="1323975"/>
          <a:ext cx="8143875" cy="5057775"/>
        </p:xfrm>
        <a:graphic>
          <a:graphicData uri="http://schemas.openxmlformats.org/presentationml/2006/ole">
            <p:oleObj spid="_x0000_s364552" name="Chart" r:id="rId4" imgW="8572539" imgH="5324449" progId="Excel.Chart.8">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DE8A3C56-E000-4985-8520-546F25929A5A}" type="slidenum">
              <a:rPr lang="en-US"/>
              <a:pPr/>
              <a:t>18</a:t>
            </a:fld>
            <a:endParaRPr lang="en-US"/>
          </a:p>
        </p:txBody>
      </p:sp>
      <p:sp>
        <p:nvSpPr>
          <p:cNvPr id="365572"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65573"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5574" name="Rectangle 6"/>
          <p:cNvSpPr>
            <a:spLocks noChangeArrowheads="1"/>
          </p:cNvSpPr>
          <p:nvPr/>
        </p:nvSpPr>
        <p:spPr bwMode="auto">
          <a:xfrm>
            <a:off x="1447800" y="255588"/>
            <a:ext cx="6999288" cy="830262"/>
          </a:xfrm>
          <a:prstGeom prst="rect">
            <a:avLst/>
          </a:prstGeom>
          <a:noFill/>
          <a:ln w="9525">
            <a:noFill/>
            <a:miter lim="800000"/>
            <a:headEnd/>
            <a:tailEnd/>
          </a:ln>
          <a:effectLst/>
        </p:spPr>
        <p:txBody>
          <a:bodyPr lIns="99046" tIns="49522" rIns="99046" bIns="49522" anchor="ctr"/>
          <a:lstStyle/>
          <a:p>
            <a:pPr defTabSz="990600"/>
            <a:r>
              <a:rPr lang="en-US" sz="2400"/>
              <a:t>Increasing Demands from More Difficult and More Service-Intensive Inmates</a:t>
            </a:r>
          </a:p>
        </p:txBody>
      </p:sp>
      <p:pic>
        <p:nvPicPr>
          <p:cNvPr id="365575" name="Picture 7" descr="goldlogo"/>
          <p:cNvPicPr>
            <a:picLocks noChangeAspect="1" noChangeArrowheads="1"/>
          </p:cNvPicPr>
          <p:nvPr/>
        </p:nvPicPr>
        <p:blipFill>
          <a:blip r:embed="rId2"/>
          <a:srcRect l="3519" t="9410" r="66306" b="12546"/>
          <a:stretch>
            <a:fillRect/>
          </a:stretch>
        </p:blipFill>
        <p:spPr bwMode="auto">
          <a:xfrm>
            <a:off x="688975" y="376238"/>
            <a:ext cx="642938" cy="620712"/>
          </a:xfrm>
          <a:prstGeom prst="rect">
            <a:avLst/>
          </a:prstGeom>
          <a:noFill/>
        </p:spPr>
      </p:pic>
      <p:sp>
        <p:nvSpPr>
          <p:cNvPr id="365576" name="Rectangle 3"/>
          <p:cNvSpPr>
            <a:spLocks noChangeArrowheads="1"/>
          </p:cNvSpPr>
          <p:nvPr/>
        </p:nvSpPr>
        <p:spPr bwMode="auto">
          <a:xfrm>
            <a:off x="393700" y="1409700"/>
            <a:ext cx="8534400" cy="4613275"/>
          </a:xfrm>
          <a:prstGeom prst="rect">
            <a:avLst/>
          </a:prstGeom>
          <a:noFill/>
          <a:ln w="9525">
            <a:noFill/>
            <a:miter lim="800000"/>
            <a:headEnd/>
            <a:tailEnd/>
          </a:ln>
          <a:effectLst/>
        </p:spPr>
        <p:txBody>
          <a:bodyPr lIns="99046" tIns="49522" rIns="99046" bIns="49522"/>
          <a:lstStyle/>
          <a:p>
            <a:pPr marL="371475" indent="-371475" algn="l" defTabSz="990600">
              <a:lnSpc>
                <a:spcPct val="80000"/>
              </a:lnSpc>
              <a:spcBef>
                <a:spcPct val="40000"/>
              </a:spcBef>
              <a:buFontTx/>
              <a:buChar char="•"/>
            </a:pPr>
            <a:r>
              <a:rPr lang="en-US" sz="2400" b="0"/>
              <a:t>More Truth-in-Sentencing (TIS) inmates (ineligible for parole and required to serve 85% of their sentence): </a:t>
            </a:r>
          </a:p>
          <a:p>
            <a:pPr marL="1109663" lvl="1" indent="-311150" algn="l" defTabSz="990600">
              <a:lnSpc>
                <a:spcPct val="80000"/>
              </a:lnSpc>
              <a:spcBef>
                <a:spcPct val="40000"/>
              </a:spcBef>
              <a:buFontTx/>
              <a:buChar char="–"/>
            </a:pPr>
            <a:r>
              <a:rPr lang="en-US" sz="2400" b="0"/>
              <a:t>In June 2000, 3,915 inmates (18% of population)</a:t>
            </a:r>
          </a:p>
          <a:p>
            <a:pPr marL="1109663" lvl="1" indent="-311150" algn="l" defTabSz="990600">
              <a:lnSpc>
                <a:spcPct val="80000"/>
              </a:lnSpc>
              <a:spcBef>
                <a:spcPct val="40000"/>
              </a:spcBef>
              <a:buFontTx/>
              <a:buChar char="–"/>
            </a:pPr>
            <a:r>
              <a:rPr lang="en-US" sz="2400" b="0"/>
              <a:t>In June 2013, 11,133 inmates (50% of population)</a:t>
            </a:r>
          </a:p>
          <a:p>
            <a:pPr marL="1109663" lvl="1" indent="-311150" algn="l" defTabSz="990600">
              <a:lnSpc>
                <a:spcPct val="80000"/>
              </a:lnSpc>
              <a:spcBef>
                <a:spcPct val="40000"/>
              </a:spcBef>
              <a:buFontTx/>
              <a:buChar char="–"/>
            </a:pPr>
            <a:r>
              <a:rPr lang="en-US" sz="2400" b="0"/>
              <a:t>(These inmates have few incentives to reduce negative behaviors.)</a:t>
            </a:r>
          </a:p>
          <a:p>
            <a:pPr marL="371475" indent="-371475" algn="l" defTabSz="990600">
              <a:lnSpc>
                <a:spcPct val="80000"/>
              </a:lnSpc>
              <a:spcBef>
                <a:spcPct val="40000"/>
              </a:spcBef>
              <a:buFontTx/>
              <a:buChar char="•"/>
            </a:pPr>
            <a:r>
              <a:rPr lang="en-US" sz="2400" b="0"/>
              <a:t>13,935 violent offenders (63% of population)</a:t>
            </a:r>
          </a:p>
          <a:p>
            <a:pPr marL="371475" indent="-371475" algn="l" defTabSz="990600">
              <a:lnSpc>
                <a:spcPct val="80000"/>
              </a:lnSpc>
              <a:spcBef>
                <a:spcPct val="40000"/>
              </a:spcBef>
              <a:buFontTx/>
              <a:buChar char="•"/>
            </a:pPr>
            <a:r>
              <a:rPr lang="en-US" sz="2400" b="0"/>
              <a:t>3,034 mentally ill inmates (14% of population)</a:t>
            </a:r>
          </a:p>
          <a:p>
            <a:pPr marL="371475" indent="-371475" algn="l" defTabSz="990600">
              <a:lnSpc>
                <a:spcPct val="80000"/>
              </a:lnSpc>
              <a:spcBef>
                <a:spcPct val="40000"/>
              </a:spcBef>
              <a:buFontTx/>
              <a:buChar char="•"/>
            </a:pPr>
            <a:r>
              <a:rPr lang="en-US" sz="2400" b="0"/>
              <a:t>More than half (56%) of the population have medical problems </a:t>
            </a:r>
          </a:p>
          <a:p>
            <a:pPr marL="371475" indent="-371475" algn="l" defTabSz="990600">
              <a:lnSpc>
                <a:spcPct val="80000"/>
              </a:lnSpc>
              <a:spcBef>
                <a:spcPct val="40000"/>
              </a:spcBef>
              <a:buFontTx/>
              <a:buChar char="•"/>
            </a:pPr>
            <a:r>
              <a:rPr lang="en-US" sz="2400" b="0"/>
              <a:t>Almost half (48%) cannot read at 9th grade level </a:t>
            </a:r>
          </a:p>
          <a:p>
            <a:pPr marL="371475" indent="-371475" algn="l" defTabSz="990600">
              <a:lnSpc>
                <a:spcPct val="80000"/>
              </a:lnSpc>
              <a:spcBef>
                <a:spcPct val="40000"/>
              </a:spcBef>
              <a:buFontTx/>
              <a:buChar char="•"/>
            </a:pPr>
            <a:r>
              <a:rPr lang="en-US" sz="2400" b="0"/>
              <a:t>8,448 chemically dependent inmates (38% of population)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1"/>
          </p:nvPr>
        </p:nvSpPr>
        <p:spPr/>
        <p:txBody>
          <a:bodyPr/>
          <a:lstStyle/>
          <a:p>
            <a:fld id="{741D49B0-6F18-495C-995D-7A84CDECFBA6}" type="slidenum">
              <a:rPr lang="en-US"/>
              <a:pPr/>
              <a:t>19</a:t>
            </a:fld>
            <a:endParaRPr lang="en-US"/>
          </a:p>
        </p:txBody>
      </p:sp>
      <p:sp>
        <p:nvSpPr>
          <p:cNvPr id="367620"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67621"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7622"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Recidivism Rates of Inmates Released</a:t>
            </a:r>
            <a:br>
              <a:rPr lang="en-US" sz="2400"/>
            </a:br>
            <a:r>
              <a:rPr lang="en-US" sz="2400"/>
              <a:t>During Fiscal Years 2003 – 2010*</a:t>
            </a:r>
          </a:p>
        </p:txBody>
      </p:sp>
      <p:pic>
        <p:nvPicPr>
          <p:cNvPr id="367623" name="Picture 7" descr="goldlogo"/>
          <p:cNvPicPr>
            <a:picLocks noChangeAspect="1" noChangeArrowheads="1"/>
          </p:cNvPicPr>
          <p:nvPr/>
        </p:nvPicPr>
        <p:blipFill>
          <a:blip r:embed="rId3"/>
          <a:srcRect l="3519" t="9410" r="66306" b="12546"/>
          <a:stretch>
            <a:fillRect/>
          </a:stretch>
        </p:blipFill>
        <p:spPr bwMode="auto">
          <a:xfrm>
            <a:off x="690563" y="376238"/>
            <a:ext cx="641350" cy="620712"/>
          </a:xfrm>
          <a:prstGeom prst="rect">
            <a:avLst/>
          </a:prstGeom>
          <a:noFill/>
        </p:spPr>
      </p:pic>
      <p:graphicFrame>
        <p:nvGraphicFramePr>
          <p:cNvPr id="367624" name="Object 8"/>
          <p:cNvGraphicFramePr>
            <a:graphicFrameLocks noChangeAspect="1"/>
          </p:cNvGraphicFramePr>
          <p:nvPr/>
        </p:nvGraphicFramePr>
        <p:xfrm>
          <a:off x="561975" y="1533525"/>
          <a:ext cx="7724775" cy="3362325"/>
        </p:xfrm>
        <a:graphic>
          <a:graphicData uri="http://schemas.openxmlformats.org/presentationml/2006/ole">
            <p:oleObj spid="_x0000_s367624" name="Chart" r:id="rId4" imgW="6086427" imgH="2647899" progId="Excel.Chart.8">
              <p:embed/>
            </p:oleObj>
          </a:graphicData>
        </a:graphic>
      </p:graphicFrame>
      <p:sp>
        <p:nvSpPr>
          <p:cNvPr id="367625" name="Text Box 9"/>
          <p:cNvSpPr txBox="1">
            <a:spLocks noChangeArrowheads="1"/>
          </p:cNvSpPr>
          <p:nvPr/>
        </p:nvSpPr>
        <p:spPr bwMode="auto">
          <a:xfrm>
            <a:off x="749300" y="5453063"/>
            <a:ext cx="7810500" cy="293687"/>
          </a:xfrm>
          <a:prstGeom prst="rect">
            <a:avLst/>
          </a:prstGeom>
          <a:noFill/>
          <a:ln w="9525" algn="ctr">
            <a:noFill/>
            <a:miter lim="800000"/>
            <a:headEnd/>
            <a:tailEnd/>
          </a:ln>
          <a:effectLst/>
        </p:spPr>
        <p:txBody>
          <a:bodyPr lIns="99046" tIns="49522" rIns="99046" bIns="49522">
            <a:spAutoFit/>
          </a:bodyPr>
          <a:lstStyle/>
          <a:p>
            <a:pPr algn="l" defTabSz="990600">
              <a:lnSpc>
                <a:spcPct val="80000"/>
              </a:lnSpc>
              <a:spcBef>
                <a:spcPct val="40000"/>
              </a:spcBef>
            </a:pPr>
            <a:r>
              <a:rPr lang="en-US" sz="1600"/>
              <a:t>*Inmates released in FY 2010 and followed for three years, i.e., through FY 2013.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2"/>
          <p:cNvSpPr>
            <a:spLocks noGrp="1"/>
          </p:cNvSpPr>
          <p:nvPr>
            <p:ph type="sldNum" sz="quarter" idx="11"/>
          </p:nvPr>
        </p:nvSpPr>
        <p:spPr/>
        <p:txBody>
          <a:bodyPr/>
          <a:lstStyle/>
          <a:p>
            <a:fld id="{4D5A64DB-01FB-4161-AAD7-8A3082B70312}" type="slidenum">
              <a:rPr lang="en-US"/>
              <a:pPr/>
              <a:t>2</a:t>
            </a:fld>
            <a:endParaRPr lang="en-US"/>
          </a:p>
        </p:txBody>
      </p:sp>
      <p:sp>
        <p:nvSpPr>
          <p:cNvPr id="305154" name="Rectangle 2"/>
          <p:cNvSpPr>
            <a:spLocks noChangeArrowheads="1"/>
          </p:cNvSpPr>
          <p:nvPr/>
        </p:nvSpPr>
        <p:spPr bwMode="auto">
          <a:xfrm>
            <a:off x="273050" y="184150"/>
            <a:ext cx="8494713" cy="1077913"/>
          </a:xfrm>
          <a:prstGeom prst="rect">
            <a:avLst/>
          </a:prstGeom>
          <a:noFill/>
          <a:ln w="9525">
            <a:solidFill>
              <a:srgbClr val="160053"/>
            </a:solidFill>
            <a:miter lim="800000"/>
            <a:headEnd/>
            <a:tailEnd/>
          </a:ln>
          <a:effectLst/>
        </p:spPr>
        <p:txBody>
          <a:bodyPr wrap="none" anchor="ctr"/>
          <a:lstStyle/>
          <a:p>
            <a:endParaRPr lang="en-US"/>
          </a:p>
        </p:txBody>
      </p:sp>
      <p:sp>
        <p:nvSpPr>
          <p:cNvPr id="305155" name="Rectangle 3"/>
          <p:cNvSpPr>
            <a:spLocks noChangeArrowheads="1"/>
          </p:cNvSpPr>
          <p:nvPr/>
        </p:nvSpPr>
        <p:spPr bwMode="auto">
          <a:xfrm>
            <a:off x="419100" y="290513"/>
            <a:ext cx="8231188" cy="8477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05156" name="Rectangle 4"/>
          <p:cNvSpPr>
            <a:spLocks noGrp="1" noChangeArrowheads="1"/>
          </p:cNvSpPr>
          <p:nvPr>
            <p:ph type="ctrTitle" idx="4294967295"/>
          </p:nvPr>
        </p:nvSpPr>
        <p:spPr>
          <a:xfrm>
            <a:off x="1282700" y="417513"/>
            <a:ext cx="7410450" cy="588962"/>
          </a:xfrm>
          <a:ln/>
        </p:spPr>
        <p:txBody>
          <a:bodyPr/>
          <a:lstStyle/>
          <a:p>
            <a:r>
              <a:rPr lang="en-US" sz="2800" b="1">
                <a:solidFill>
                  <a:srgbClr val="160053"/>
                </a:solidFill>
              </a:rPr>
              <a:t>SCDC Institution Levels and Population Count</a:t>
            </a:r>
          </a:p>
        </p:txBody>
      </p:sp>
      <p:pic>
        <p:nvPicPr>
          <p:cNvPr id="305157" name="Picture 5" descr="goldlogo"/>
          <p:cNvPicPr>
            <a:picLocks noChangeAspect="1" noChangeArrowheads="1"/>
          </p:cNvPicPr>
          <p:nvPr/>
        </p:nvPicPr>
        <p:blipFill>
          <a:blip r:embed="rId2"/>
          <a:srcRect l="3519" t="9410" r="66306" b="12546"/>
          <a:stretch>
            <a:fillRect/>
          </a:stretch>
        </p:blipFill>
        <p:spPr bwMode="auto">
          <a:xfrm>
            <a:off x="511175" y="388938"/>
            <a:ext cx="681038" cy="660400"/>
          </a:xfrm>
          <a:prstGeom prst="rect">
            <a:avLst/>
          </a:prstGeom>
          <a:noFill/>
        </p:spPr>
      </p:pic>
      <p:sp>
        <p:nvSpPr>
          <p:cNvPr id="305158" name="Rectangle 6"/>
          <p:cNvSpPr>
            <a:spLocks noGrp="1" noChangeArrowheads="1"/>
          </p:cNvSpPr>
          <p:nvPr>
            <p:ph type="subTitle" idx="4294967295"/>
          </p:nvPr>
        </p:nvSpPr>
        <p:spPr>
          <a:xfrm>
            <a:off x="1436688" y="2182813"/>
            <a:ext cx="6249987" cy="3119437"/>
          </a:xfrm>
          <a:noFill/>
          <a:ln/>
        </p:spPr>
        <p:txBody>
          <a:bodyPr/>
          <a:lstStyle/>
          <a:p>
            <a:pPr marL="222250" indent="-222250" defTabSz="914400">
              <a:spcBef>
                <a:spcPct val="40000"/>
              </a:spcBef>
              <a:buFontTx/>
              <a:buNone/>
              <a:tabLst>
                <a:tab pos="1887538" algn="l"/>
              </a:tabLst>
            </a:pPr>
            <a:r>
              <a:rPr lang="en-US" sz="2400" b="1">
                <a:solidFill>
                  <a:srgbClr val="160053"/>
                </a:solidFill>
              </a:rPr>
              <a:t>Level I (Minimum Security):       8 Institutions</a:t>
            </a:r>
          </a:p>
          <a:p>
            <a:pPr marL="222250" indent="-222250" defTabSz="914400">
              <a:spcBef>
                <a:spcPct val="40000"/>
              </a:spcBef>
              <a:buFontTx/>
              <a:buNone/>
              <a:tabLst>
                <a:tab pos="1887538" algn="l"/>
              </a:tabLst>
            </a:pPr>
            <a:r>
              <a:rPr lang="en-US" sz="2400" b="1">
                <a:solidFill>
                  <a:srgbClr val="160053"/>
                </a:solidFill>
              </a:rPr>
              <a:t>Level II (Medium Security):        9 Institutions</a:t>
            </a:r>
          </a:p>
          <a:p>
            <a:pPr marL="222250" indent="-222250" defTabSz="914400">
              <a:spcBef>
                <a:spcPct val="40000"/>
              </a:spcBef>
              <a:buFontTx/>
              <a:buNone/>
              <a:tabLst>
                <a:tab pos="1887538" algn="l"/>
              </a:tabLst>
            </a:pPr>
            <a:r>
              <a:rPr lang="en-US" sz="2400" b="1">
                <a:solidFill>
                  <a:srgbClr val="160053"/>
                </a:solidFill>
              </a:rPr>
              <a:t>Level III (Maximum Security):   6 Institutions</a:t>
            </a:r>
          </a:p>
          <a:p>
            <a:pPr marL="222250" indent="-222250" defTabSz="914400">
              <a:spcBef>
                <a:spcPct val="40000"/>
              </a:spcBef>
              <a:buFontTx/>
              <a:buNone/>
              <a:tabLst>
                <a:tab pos="1887538" algn="l"/>
              </a:tabLst>
            </a:pPr>
            <a:r>
              <a:rPr lang="en-US" sz="2400" b="1" u="sng">
                <a:solidFill>
                  <a:srgbClr val="160053"/>
                </a:solidFill>
              </a:rPr>
              <a:t>Female:	                               3 Institutions</a:t>
            </a:r>
          </a:p>
          <a:p>
            <a:pPr marL="222250" indent="-222250" algn="ctr" defTabSz="914400">
              <a:spcBef>
                <a:spcPct val="40000"/>
              </a:spcBef>
              <a:buFontTx/>
              <a:buNone/>
              <a:tabLst>
                <a:tab pos="1887538" algn="l"/>
              </a:tabLst>
            </a:pPr>
            <a:r>
              <a:rPr lang="en-US" sz="2400" b="1">
                <a:solidFill>
                  <a:srgbClr val="160053"/>
                </a:solidFill>
              </a:rPr>
              <a:t>Agency Total:	26 Institutions*</a:t>
            </a:r>
          </a:p>
        </p:txBody>
      </p:sp>
      <p:sp>
        <p:nvSpPr>
          <p:cNvPr id="305160" name="Text Box 8"/>
          <p:cNvSpPr txBox="1">
            <a:spLocks noChangeArrowheads="1"/>
          </p:cNvSpPr>
          <p:nvPr/>
        </p:nvSpPr>
        <p:spPr bwMode="auto">
          <a:xfrm>
            <a:off x="2540000" y="4962525"/>
            <a:ext cx="3903663" cy="1193800"/>
          </a:xfrm>
          <a:prstGeom prst="rect">
            <a:avLst/>
          </a:prstGeom>
          <a:noFill/>
          <a:ln w="9525" algn="ctr">
            <a:noFill/>
            <a:miter lim="800000"/>
            <a:headEnd/>
            <a:tailEnd/>
          </a:ln>
          <a:effectLst/>
        </p:spPr>
        <p:txBody>
          <a:bodyPr lIns="99046" tIns="49522" rIns="99046" bIns="49522">
            <a:spAutoFit/>
          </a:bodyPr>
          <a:lstStyle/>
          <a:p>
            <a:pPr algn="l" defTabSz="990600">
              <a:spcBef>
                <a:spcPct val="50000"/>
              </a:spcBef>
            </a:pPr>
            <a:r>
              <a:rPr lang="en-US" sz="1600" b="0"/>
              <a:t>* </a:t>
            </a:r>
            <a:r>
              <a:rPr lang="en-US" sz="1400"/>
              <a:t>Within the past 12 months Watkins Pre-Release was closed for housing and repurposed as office space, and a wing at Stevenson CI was closed and the institution was merged with Walden CI.</a:t>
            </a:r>
          </a:p>
        </p:txBody>
      </p:sp>
      <p:sp>
        <p:nvSpPr>
          <p:cNvPr id="305161" name="Text Box 9"/>
          <p:cNvSpPr txBox="1">
            <a:spLocks noChangeArrowheads="1"/>
          </p:cNvSpPr>
          <p:nvPr/>
        </p:nvSpPr>
        <p:spPr bwMode="auto">
          <a:xfrm>
            <a:off x="1149350" y="1581150"/>
            <a:ext cx="6961188" cy="403225"/>
          </a:xfrm>
          <a:prstGeom prst="rect">
            <a:avLst/>
          </a:prstGeom>
          <a:noFill/>
          <a:ln w="9525" algn="ctr">
            <a:noFill/>
            <a:miter lim="800000"/>
            <a:headEnd/>
            <a:tailEnd/>
          </a:ln>
          <a:effectLst/>
        </p:spPr>
        <p:txBody>
          <a:bodyPr lIns="99046" tIns="49522" rIns="99046" bIns="49522">
            <a:spAutoFit/>
          </a:bodyPr>
          <a:lstStyle/>
          <a:p>
            <a:pPr algn="l" defTabSz="990600">
              <a:spcBef>
                <a:spcPct val="50000"/>
              </a:spcBef>
            </a:pPr>
            <a:r>
              <a:rPr lang="en-US" sz="2000"/>
              <a:t>Institutional Count Total (as of November 18, 2013) = 21,933</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1"/>
          </p:nvPr>
        </p:nvSpPr>
        <p:spPr/>
        <p:txBody>
          <a:bodyPr/>
          <a:lstStyle/>
          <a:p>
            <a:fld id="{9A5FDFE1-F697-4AF1-8EE3-47FD7E0CF6D0}" type="slidenum">
              <a:rPr lang="en-US"/>
              <a:pPr/>
              <a:t>20</a:t>
            </a:fld>
            <a:endParaRPr lang="en-US"/>
          </a:p>
        </p:txBody>
      </p:sp>
      <p:sp>
        <p:nvSpPr>
          <p:cNvPr id="368644"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68645"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8646"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South Carolina Violent Crime Rates, 1975 – 2011*</a:t>
            </a:r>
          </a:p>
        </p:txBody>
      </p:sp>
      <p:pic>
        <p:nvPicPr>
          <p:cNvPr id="368647"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pic>
        <p:nvPicPr>
          <p:cNvPr id="368648" name="Picture 8"/>
          <p:cNvPicPr>
            <a:picLocks noChangeAspect="1" noChangeArrowheads="1"/>
          </p:cNvPicPr>
          <p:nvPr/>
        </p:nvPicPr>
        <p:blipFill>
          <a:blip r:embed="rId3"/>
          <a:srcRect/>
          <a:stretch>
            <a:fillRect/>
          </a:stretch>
        </p:blipFill>
        <p:spPr bwMode="auto">
          <a:xfrm>
            <a:off x="514350" y="1400175"/>
            <a:ext cx="8140700" cy="4171950"/>
          </a:xfrm>
          <a:prstGeom prst="rect">
            <a:avLst/>
          </a:prstGeom>
          <a:noFill/>
          <a:ln w="9525">
            <a:noFill/>
            <a:miter lim="800000"/>
            <a:headEnd/>
            <a:tailEnd/>
          </a:ln>
        </p:spPr>
      </p:pic>
      <p:sp>
        <p:nvSpPr>
          <p:cNvPr id="368649" name="Rectangle 9"/>
          <p:cNvSpPr>
            <a:spLocks noChangeArrowheads="1"/>
          </p:cNvSpPr>
          <p:nvPr/>
        </p:nvSpPr>
        <p:spPr bwMode="auto">
          <a:xfrm>
            <a:off x="927100" y="5730875"/>
            <a:ext cx="7204075" cy="523875"/>
          </a:xfrm>
          <a:prstGeom prst="rect">
            <a:avLst/>
          </a:prstGeom>
          <a:noFill/>
          <a:ln w="9525" algn="ctr">
            <a:noFill/>
            <a:miter lim="800000"/>
            <a:headEnd/>
            <a:tailEnd/>
          </a:ln>
          <a:effectLst/>
        </p:spPr>
        <p:txBody>
          <a:bodyPr lIns="99046" tIns="49522" rIns="99046" bIns="49522">
            <a:spAutoFit/>
          </a:bodyPr>
          <a:lstStyle/>
          <a:p>
            <a:pPr algn="l" defTabSz="990600"/>
            <a:r>
              <a:rPr lang="en-US" sz="1400">
                <a:solidFill>
                  <a:schemeClr val="tx1"/>
                </a:solidFill>
              </a:rPr>
              <a:t>*Source:  South Carolina Department of Public Safety.  Rates are number of crimes per 10,000 population.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1"/>
          </p:nvPr>
        </p:nvSpPr>
        <p:spPr/>
        <p:txBody>
          <a:bodyPr/>
          <a:lstStyle/>
          <a:p>
            <a:fld id="{4C759F7F-3DC5-4B07-917A-C3DE2F893FD7}" type="slidenum">
              <a:rPr lang="en-US"/>
              <a:pPr/>
              <a:t>21</a:t>
            </a:fld>
            <a:endParaRPr lang="en-US"/>
          </a:p>
        </p:txBody>
      </p:sp>
      <p:sp>
        <p:nvSpPr>
          <p:cNvPr id="369668"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69669"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9670"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South Carolina Property Crime Rates, 1975 – 2011*</a:t>
            </a:r>
          </a:p>
        </p:txBody>
      </p:sp>
      <p:pic>
        <p:nvPicPr>
          <p:cNvPr id="369671"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69672" name="Rectangle 8"/>
          <p:cNvSpPr>
            <a:spLocks noChangeArrowheads="1"/>
          </p:cNvSpPr>
          <p:nvPr/>
        </p:nvSpPr>
        <p:spPr bwMode="auto">
          <a:xfrm>
            <a:off x="927100" y="5730875"/>
            <a:ext cx="7204075" cy="523875"/>
          </a:xfrm>
          <a:prstGeom prst="rect">
            <a:avLst/>
          </a:prstGeom>
          <a:noFill/>
          <a:ln w="9525" algn="ctr">
            <a:noFill/>
            <a:miter lim="800000"/>
            <a:headEnd/>
            <a:tailEnd/>
          </a:ln>
          <a:effectLst/>
        </p:spPr>
        <p:txBody>
          <a:bodyPr lIns="99046" tIns="49522" rIns="99046" bIns="49522">
            <a:spAutoFit/>
          </a:bodyPr>
          <a:lstStyle/>
          <a:p>
            <a:pPr algn="l" defTabSz="990600"/>
            <a:r>
              <a:rPr lang="en-US" sz="1400">
                <a:solidFill>
                  <a:schemeClr val="tx1"/>
                </a:solidFill>
              </a:rPr>
              <a:t>*Source:  South Carolina Department of Public Safety.  Rates are number of crimes per 10,000 population.</a:t>
            </a:r>
          </a:p>
        </p:txBody>
      </p:sp>
      <p:pic>
        <p:nvPicPr>
          <p:cNvPr id="369673" name="Picture 9"/>
          <p:cNvPicPr>
            <a:picLocks noChangeAspect="1" noChangeArrowheads="1"/>
          </p:cNvPicPr>
          <p:nvPr/>
        </p:nvPicPr>
        <p:blipFill>
          <a:blip r:embed="rId3"/>
          <a:srcRect/>
          <a:stretch>
            <a:fillRect/>
          </a:stretch>
        </p:blipFill>
        <p:spPr bwMode="auto">
          <a:xfrm>
            <a:off x="457200" y="1371600"/>
            <a:ext cx="8251825" cy="42291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1"/>
          </p:nvPr>
        </p:nvSpPr>
        <p:spPr/>
        <p:txBody>
          <a:bodyPr/>
          <a:lstStyle/>
          <a:p>
            <a:fld id="{8AC5B5A6-55ED-4D73-B3D2-C27A9D2BD7A3}" type="slidenum">
              <a:rPr lang="en-US"/>
              <a:pPr/>
              <a:t>22</a:t>
            </a:fld>
            <a:endParaRPr lang="en-US"/>
          </a:p>
        </p:txBody>
      </p:sp>
      <p:pic>
        <p:nvPicPr>
          <p:cNvPr id="316418" name="Picture 2" descr="goldlogo"/>
          <p:cNvPicPr>
            <a:picLocks noChangeAspect="1" noChangeArrowheads="1"/>
          </p:cNvPicPr>
          <p:nvPr/>
        </p:nvPicPr>
        <p:blipFill>
          <a:blip r:embed="rId3"/>
          <a:srcRect l="3519" t="9410" r="66306" b="12546"/>
          <a:stretch>
            <a:fillRect/>
          </a:stretch>
        </p:blipFill>
        <p:spPr bwMode="auto">
          <a:xfrm>
            <a:off x="600075" y="338138"/>
            <a:ext cx="798513" cy="773112"/>
          </a:xfrm>
          <a:prstGeom prst="rect">
            <a:avLst/>
          </a:prstGeom>
          <a:noFill/>
        </p:spPr>
      </p:pic>
      <p:sp>
        <p:nvSpPr>
          <p:cNvPr id="316419" name="Rectangle 3"/>
          <p:cNvSpPr>
            <a:spLocks noChangeArrowheads="1"/>
          </p:cNvSpPr>
          <p:nvPr/>
        </p:nvSpPr>
        <p:spPr bwMode="auto">
          <a:xfrm>
            <a:off x="533400" y="277813"/>
            <a:ext cx="8040688" cy="877887"/>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16420" name="Rectangle 4"/>
          <p:cNvSpPr>
            <a:spLocks noChangeArrowheads="1"/>
          </p:cNvSpPr>
          <p:nvPr/>
        </p:nvSpPr>
        <p:spPr bwMode="auto">
          <a:xfrm>
            <a:off x="412750" y="158750"/>
            <a:ext cx="8278813" cy="1122363"/>
          </a:xfrm>
          <a:prstGeom prst="rect">
            <a:avLst/>
          </a:prstGeom>
          <a:noFill/>
          <a:ln w="9525">
            <a:solidFill>
              <a:srgbClr val="160053"/>
            </a:solidFill>
            <a:miter lim="800000"/>
            <a:headEnd/>
            <a:tailEnd/>
          </a:ln>
          <a:effectLst/>
        </p:spPr>
        <p:txBody>
          <a:bodyPr wrap="none" anchor="ctr"/>
          <a:lstStyle/>
          <a:p>
            <a:endParaRPr lang="en-US"/>
          </a:p>
        </p:txBody>
      </p:sp>
      <p:sp>
        <p:nvSpPr>
          <p:cNvPr id="316421" name="Rectangle 5"/>
          <p:cNvSpPr>
            <a:spLocks noChangeArrowheads="1"/>
          </p:cNvSpPr>
          <p:nvPr/>
        </p:nvSpPr>
        <p:spPr bwMode="auto">
          <a:xfrm>
            <a:off x="1711325" y="342900"/>
            <a:ext cx="6518275" cy="741363"/>
          </a:xfrm>
          <a:prstGeom prst="rect">
            <a:avLst/>
          </a:prstGeom>
          <a:noFill/>
          <a:ln w="9525">
            <a:noFill/>
            <a:miter lim="800000"/>
            <a:headEnd/>
            <a:tailEnd/>
          </a:ln>
          <a:effectLst/>
        </p:spPr>
        <p:txBody>
          <a:bodyPr lIns="99046" tIns="49522" rIns="99046" bIns="49522" anchor="ctr"/>
          <a:lstStyle/>
          <a:p>
            <a:pPr defTabSz="990600"/>
            <a:r>
              <a:rPr lang="en-US" sz="2400"/>
              <a:t>FY 2012 Expenditures</a:t>
            </a:r>
            <a:br>
              <a:rPr lang="en-US" sz="2400"/>
            </a:br>
            <a:r>
              <a:rPr lang="en-US" sz="2400"/>
              <a:t>(Total = $415.6 Million)</a:t>
            </a:r>
            <a:endParaRPr lang="en-US" sz="2000" b="0" i="1"/>
          </a:p>
        </p:txBody>
      </p:sp>
      <p:graphicFrame>
        <p:nvGraphicFramePr>
          <p:cNvPr id="316426" name="Object 10"/>
          <p:cNvGraphicFramePr>
            <a:graphicFrameLocks noChangeAspect="1"/>
          </p:cNvGraphicFramePr>
          <p:nvPr>
            <p:ph/>
          </p:nvPr>
        </p:nvGraphicFramePr>
        <p:xfrm>
          <a:off x="695325" y="935038"/>
          <a:ext cx="8448675" cy="5922962"/>
        </p:xfrm>
        <a:graphic>
          <a:graphicData uri="http://schemas.openxmlformats.org/presentationml/2006/ole">
            <p:oleObj spid="_x0000_s316426" name="Chart" r:id="rId4" imgW="8858380" imgH="6210362" progId="Excel.Chart.8">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AD0C4EF6-3C16-4631-BEDD-1981ECF54024}" type="slidenum">
              <a:rPr lang="en-US"/>
              <a:pPr/>
              <a:t>23</a:t>
            </a:fld>
            <a:endParaRPr lang="en-US"/>
          </a:p>
        </p:txBody>
      </p:sp>
      <p:pic>
        <p:nvPicPr>
          <p:cNvPr id="351236" name="Picture 4" descr="goldlogo"/>
          <p:cNvPicPr>
            <a:picLocks noChangeAspect="1" noChangeArrowheads="1"/>
          </p:cNvPicPr>
          <p:nvPr/>
        </p:nvPicPr>
        <p:blipFill>
          <a:blip r:embed="rId3"/>
          <a:srcRect l="3519" t="9410" r="66306" b="12546"/>
          <a:stretch>
            <a:fillRect/>
          </a:stretch>
        </p:blipFill>
        <p:spPr bwMode="auto">
          <a:xfrm>
            <a:off x="600075" y="338138"/>
            <a:ext cx="798513" cy="773112"/>
          </a:xfrm>
          <a:prstGeom prst="rect">
            <a:avLst/>
          </a:prstGeom>
          <a:noFill/>
        </p:spPr>
      </p:pic>
      <p:sp>
        <p:nvSpPr>
          <p:cNvPr id="351237" name="Rectangle 5"/>
          <p:cNvSpPr>
            <a:spLocks noChangeArrowheads="1"/>
          </p:cNvSpPr>
          <p:nvPr/>
        </p:nvSpPr>
        <p:spPr bwMode="auto">
          <a:xfrm>
            <a:off x="533400" y="277813"/>
            <a:ext cx="8040688" cy="877887"/>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51238" name="Rectangle 6"/>
          <p:cNvSpPr>
            <a:spLocks noChangeArrowheads="1"/>
          </p:cNvSpPr>
          <p:nvPr/>
        </p:nvSpPr>
        <p:spPr bwMode="auto">
          <a:xfrm>
            <a:off x="412750" y="158750"/>
            <a:ext cx="8278813" cy="1122363"/>
          </a:xfrm>
          <a:prstGeom prst="rect">
            <a:avLst/>
          </a:prstGeom>
          <a:noFill/>
          <a:ln w="9525">
            <a:solidFill>
              <a:srgbClr val="160053"/>
            </a:solidFill>
            <a:miter lim="800000"/>
            <a:headEnd/>
            <a:tailEnd/>
          </a:ln>
          <a:effectLst/>
        </p:spPr>
        <p:txBody>
          <a:bodyPr wrap="none" anchor="ctr"/>
          <a:lstStyle/>
          <a:p>
            <a:endParaRPr lang="en-US"/>
          </a:p>
        </p:txBody>
      </p:sp>
      <p:sp>
        <p:nvSpPr>
          <p:cNvPr id="351239" name="Rectangle 7"/>
          <p:cNvSpPr>
            <a:spLocks noChangeArrowheads="1"/>
          </p:cNvSpPr>
          <p:nvPr/>
        </p:nvSpPr>
        <p:spPr bwMode="auto">
          <a:xfrm>
            <a:off x="1711325" y="342900"/>
            <a:ext cx="6518275" cy="741363"/>
          </a:xfrm>
          <a:prstGeom prst="rect">
            <a:avLst/>
          </a:prstGeom>
          <a:noFill/>
          <a:ln w="9525">
            <a:noFill/>
            <a:miter lim="800000"/>
            <a:headEnd/>
            <a:tailEnd/>
          </a:ln>
          <a:effectLst/>
        </p:spPr>
        <p:txBody>
          <a:bodyPr lIns="99046" tIns="49522" rIns="99046" bIns="49522" anchor="ctr"/>
          <a:lstStyle/>
          <a:p>
            <a:pPr defTabSz="990600"/>
            <a:r>
              <a:rPr lang="en-US" sz="2400"/>
              <a:t>FY 2013 Expenditures</a:t>
            </a:r>
            <a:br>
              <a:rPr lang="en-US" sz="2400"/>
            </a:br>
            <a:r>
              <a:rPr lang="en-US" sz="2400"/>
              <a:t> (Total = $424.6 Million)</a:t>
            </a:r>
          </a:p>
        </p:txBody>
      </p:sp>
      <p:graphicFrame>
        <p:nvGraphicFramePr>
          <p:cNvPr id="351240" name="Object 8"/>
          <p:cNvGraphicFramePr>
            <a:graphicFrameLocks noChangeAspect="1"/>
          </p:cNvGraphicFramePr>
          <p:nvPr/>
        </p:nvGraphicFramePr>
        <p:xfrm>
          <a:off x="695325" y="915988"/>
          <a:ext cx="8448675" cy="5942012"/>
        </p:xfrm>
        <a:graphic>
          <a:graphicData uri="http://schemas.openxmlformats.org/presentationml/2006/ole">
            <p:oleObj spid="_x0000_s351240" name="Chart" r:id="rId4" imgW="8696399" imgH="5867490" progId="Excel.Chart.8">
              <p:embed/>
            </p:oleObj>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34B74CFA-740A-4EAE-92D1-68B40D8DFE62}" type="slidenum">
              <a:rPr lang="en-US"/>
              <a:pPr/>
              <a:t>24</a:t>
            </a:fld>
            <a:endParaRPr lang="en-US"/>
          </a:p>
        </p:txBody>
      </p:sp>
      <p:sp>
        <p:nvSpPr>
          <p:cNvPr id="371716"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71717"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71718"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Young Offender Parole &amp; Re-Entry Services</a:t>
            </a:r>
            <a:br>
              <a:rPr lang="en-US" sz="2400"/>
            </a:br>
            <a:r>
              <a:rPr lang="en-US" sz="2400"/>
              <a:t>Intensive Supervision Services (ISS)</a:t>
            </a:r>
          </a:p>
        </p:txBody>
      </p:sp>
      <p:pic>
        <p:nvPicPr>
          <p:cNvPr id="371719"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71724" name="Rectangle 12"/>
          <p:cNvSpPr>
            <a:spLocks noGrp="1" noChangeArrowheads="1"/>
          </p:cNvSpPr>
          <p:nvPr>
            <p:ph type="body" idx="1"/>
          </p:nvPr>
        </p:nvSpPr>
        <p:spPr>
          <a:xfrm>
            <a:off x="687388" y="1123950"/>
            <a:ext cx="7769225" cy="5734050"/>
          </a:xfrm>
        </p:spPr>
        <p:txBody>
          <a:bodyPr/>
          <a:lstStyle/>
          <a:p>
            <a:pPr>
              <a:lnSpc>
                <a:spcPct val="80000"/>
              </a:lnSpc>
              <a:buFontTx/>
              <a:buNone/>
            </a:pPr>
            <a:r>
              <a:rPr lang="en-US" sz="1800" b="1"/>
              <a:t>GENERAL INFORMATION</a:t>
            </a:r>
            <a:endParaRPr lang="en-US" sz="1800"/>
          </a:p>
          <a:p>
            <a:pPr>
              <a:lnSpc>
                <a:spcPct val="80000"/>
              </a:lnSpc>
              <a:buFont typeface="Wingdings" pitchFamily="2" charset="2"/>
              <a:buChar char="Ø"/>
            </a:pPr>
            <a:r>
              <a:rPr lang="en-US" sz="1800" b="1"/>
              <a:t>Historically, the recidivism rate for Youthful Offenders released from SCDC has exceeded 50%.  </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SCDC implemented a new community supervision service called Intensive Supervision during FY 2011-12.</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ISS is based on the nationally recognized Intensive Aftercare Program (IAP) Model that utilizes evidence-based practices proven to:</a:t>
            </a:r>
          </a:p>
          <a:p>
            <a:pPr lvl="1">
              <a:lnSpc>
                <a:spcPct val="80000"/>
              </a:lnSpc>
              <a:buFont typeface="Wingdings" pitchFamily="2" charset="2"/>
              <a:buChar char="Ø"/>
            </a:pPr>
            <a:r>
              <a:rPr lang="en-US" sz="1500" b="1"/>
              <a:t>Ensure the successful reentry of Youthful Offenders back into the community; </a:t>
            </a:r>
          </a:p>
          <a:p>
            <a:pPr lvl="1">
              <a:lnSpc>
                <a:spcPct val="80000"/>
              </a:lnSpc>
              <a:buFont typeface="Wingdings" pitchFamily="2" charset="2"/>
              <a:buChar char="Ø"/>
            </a:pPr>
            <a:r>
              <a:rPr lang="en-US" sz="1500" b="1"/>
              <a:t>Assist in the reduction of recidivism;</a:t>
            </a:r>
          </a:p>
          <a:p>
            <a:pPr lvl="1">
              <a:lnSpc>
                <a:spcPct val="80000"/>
              </a:lnSpc>
              <a:buFont typeface="Wingdings" pitchFamily="2" charset="2"/>
              <a:buChar char="Ø"/>
            </a:pPr>
            <a:r>
              <a:rPr lang="en-US" sz="1500" b="1"/>
              <a:t>Improve family and individual functioning;</a:t>
            </a:r>
          </a:p>
          <a:p>
            <a:pPr lvl="1">
              <a:lnSpc>
                <a:spcPct val="80000"/>
              </a:lnSpc>
              <a:buFont typeface="Wingdings" pitchFamily="2" charset="2"/>
              <a:buChar char="Ø"/>
            </a:pPr>
            <a:r>
              <a:rPr lang="en-US" sz="1500" b="1"/>
              <a:t>Ensure community safety;</a:t>
            </a:r>
          </a:p>
          <a:p>
            <a:pPr lvl="1">
              <a:lnSpc>
                <a:spcPct val="80000"/>
              </a:lnSpc>
              <a:buFont typeface="Wingdings" pitchFamily="2" charset="2"/>
              <a:buChar char="Ø"/>
            </a:pPr>
            <a:r>
              <a:rPr lang="en-US" sz="1500" b="1"/>
              <a:t>Reduce victimization.</a:t>
            </a:r>
          </a:p>
          <a:p>
            <a:pPr lvl="1">
              <a:lnSpc>
                <a:spcPct val="80000"/>
              </a:lnSpc>
              <a:buFont typeface="Wingdings" pitchFamily="2" charset="2"/>
              <a:buChar char="Ø"/>
            </a:pPr>
            <a:endParaRPr lang="en-US" sz="1500" b="1"/>
          </a:p>
          <a:p>
            <a:pPr>
              <a:lnSpc>
                <a:spcPct val="80000"/>
              </a:lnSpc>
              <a:buFont typeface="Wingdings" pitchFamily="2" charset="2"/>
              <a:buChar char="Ø"/>
            </a:pPr>
            <a:r>
              <a:rPr lang="en-US" sz="1800" b="1"/>
              <a:t>Through ISS, an Intensive Supervision Officer (ISO) works in the community and is assigned to each Youthful Offender upon admission at SCDC.</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ISOs act in a proactive manner in the life of each offender under his/her supervision and manage a caseload of no more than twenty (20) individuals.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1505D3A4-52AA-4822-B61C-50B7C302E4A7}" type="slidenum">
              <a:rPr lang="en-US"/>
              <a:pPr/>
              <a:t>25</a:t>
            </a:fld>
            <a:endParaRPr lang="en-US"/>
          </a:p>
        </p:txBody>
      </p:sp>
      <p:sp>
        <p:nvSpPr>
          <p:cNvPr id="372740"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72741"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72742"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Young Offender Parole &amp; Re-Entry Services</a:t>
            </a:r>
            <a:br>
              <a:rPr lang="en-US" sz="2400"/>
            </a:br>
            <a:r>
              <a:rPr lang="en-US" sz="2400"/>
              <a:t>Intensive Supervision Services (ISS)</a:t>
            </a:r>
          </a:p>
        </p:txBody>
      </p:sp>
      <p:pic>
        <p:nvPicPr>
          <p:cNvPr id="372743"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72745" name="Rectangle 9"/>
          <p:cNvSpPr>
            <a:spLocks noGrp="1" noChangeArrowheads="1"/>
          </p:cNvSpPr>
          <p:nvPr>
            <p:ph type="body" idx="1"/>
          </p:nvPr>
        </p:nvSpPr>
        <p:spPr>
          <a:xfrm>
            <a:off x="687388" y="1295400"/>
            <a:ext cx="7769225" cy="5562600"/>
          </a:xfrm>
        </p:spPr>
        <p:txBody>
          <a:bodyPr/>
          <a:lstStyle/>
          <a:p>
            <a:pPr>
              <a:lnSpc>
                <a:spcPct val="80000"/>
              </a:lnSpc>
              <a:buFontTx/>
              <a:buNone/>
            </a:pPr>
            <a:r>
              <a:rPr lang="en-US" sz="1800" b="1"/>
              <a:t>ISO GUIDELINES</a:t>
            </a:r>
          </a:p>
          <a:p>
            <a:pPr>
              <a:lnSpc>
                <a:spcPct val="80000"/>
              </a:lnSpc>
            </a:pPr>
            <a:r>
              <a:rPr lang="en-US" sz="1800" b="1"/>
              <a:t>ISO Level of Supervision While an Offender is Incarcerated</a:t>
            </a:r>
            <a:endParaRPr lang="en-US" sz="1800"/>
          </a:p>
          <a:p>
            <a:pPr>
              <a:lnSpc>
                <a:spcPct val="80000"/>
              </a:lnSpc>
              <a:buFont typeface="Wingdings" pitchFamily="2" charset="2"/>
              <a:buChar char="Ø"/>
            </a:pPr>
            <a:r>
              <a:rPr lang="en-US" sz="1800" b="1"/>
              <a:t>Face-to-face visits, one per month.</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Completes two onsite residential assessments to ensure suitable placement.</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Completes a GRAD 90 Risk/Asset Assessment, which addresses both the risks (mental health issues, substance abuse, sociability concerns, career development) and assets (individual strengths, positive leisure time, family/mentor support, workforce readiness) that have proven prominent to the lives of the Youthful Offender population.</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Completes an individualized Case Management Plan (CMP) that incorporates Restorative Justice practices and develops objectives for offenders that are specific, measurable, achievable, relevant and timely. Examples of objectives include employment, educational placement (vocational or GED), drug testing, substance abuse counseling, mental health services, and parenting skills. </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Develops a Community Reentry Team (CRT) that meets regularly to develop resources to assist the offender when reentering society.</a:t>
            </a:r>
            <a:r>
              <a:rPr lang="en-US" sz="180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A16F5B1C-A46A-4A2C-8D2E-3F528889CDB0}" type="slidenum">
              <a:rPr lang="en-US"/>
              <a:pPr/>
              <a:t>26</a:t>
            </a:fld>
            <a:endParaRPr lang="en-US"/>
          </a:p>
        </p:txBody>
      </p:sp>
      <p:sp>
        <p:nvSpPr>
          <p:cNvPr id="373764"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73765"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73766"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Young Offender Parole &amp; Re-Entry Services</a:t>
            </a:r>
            <a:br>
              <a:rPr lang="en-US" sz="2400"/>
            </a:br>
            <a:r>
              <a:rPr lang="en-US" sz="2400"/>
              <a:t>Intensive Supervision Services (ISS)</a:t>
            </a:r>
          </a:p>
        </p:txBody>
      </p:sp>
      <p:pic>
        <p:nvPicPr>
          <p:cNvPr id="373767"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73769" name="Rectangle 9"/>
          <p:cNvSpPr>
            <a:spLocks noGrp="1" noChangeArrowheads="1"/>
          </p:cNvSpPr>
          <p:nvPr>
            <p:ph type="body" idx="1"/>
          </p:nvPr>
        </p:nvSpPr>
        <p:spPr>
          <a:xfrm>
            <a:off x="687388" y="1314450"/>
            <a:ext cx="7769225" cy="4781550"/>
          </a:xfrm>
        </p:spPr>
        <p:txBody>
          <a:bodyPr/>
          <a:lstStyle/>
          <a:p>
            <a:pPr>
              <a:lnSpc>
                <a:spcPct val="80000"/>
              </a:lnSpc>
            </a:pPr>
            <a:r>
              <a:rPr lang="en-US" sz="1800" b="1"/>
              <a:t>ISO Level of Supervision While an Offender is under Parole Supervision in the Community</a:t>
            </a:r>
            <a:endParaRPr lang="en-US" sz="1800"/>
          </a:p>
          <a:p>
            <a:pPr>
              <a:lnSpc>
                <a:spcPct val="80000"/>
              </a:lnSpc>
              <a:buFont typeface="Wingdings" pitchFamily="2" charset="2"/>
              <a:buChar char="Ø"/>
            </a:pPr>
            <a:r>
              <a:rPr lang="en-US" sz="1800" b="1"/>
              <a:t>Face-to-face visits in the community (day, evening and week-end).</a:t>
            </a:r>
          </a:p>
          <a:p>
            <a:pPr lvl="1">
              <a:lnSpc>
                <a:spcPct val="80000"/>
              </a:lnSpc>
              <a:buFont typeface="Wingdings" pitchFamily="2" charset="2"/>
              <a:buChar char="Ø"/>
            </a:pPr>
            <a:r>
              <a:rPr lang="en-US" sz="1500" b="1"/>
              <a:t>First week:  three (3) </a:t>
            </a:r>
          </a:p>
          <a:p>
            <a:pPr lvl="1">
              <a:lnSpc>
                <a:spcPct val="80000"/>
              </a:lnSpc>
              <a:buFont typeface="Wingdings" pitchFamily="2" charset="2"/>
              <a:buChar char="Ø"/>
            </a:pPr>
            <a:r>
              <a:rPr lang="en-US" sz="1500" b="1"/>
              <a:t>Second week, onward:  one (1) per week, four (4) per month</a:t>
            </a:r>
          </a:p>
          <a:p>
            <a:pPr lvl="1">
              <a:lnSpc>
                <a:spcPct val="80000"/>
              </a:lnSpc>
              <a:buFont typeface="Wingdings" pitchFamily="2" charset="2"/>
              <a:buChar char="Ø"/>
            </a:pPr>
            <a:endParaRPr lang="en-US" sz="1500" b="1"/>
          </a:p>
          <a:p>
            <a:pPr>
              <a:lnSpc>
                <a:spcPct val="80000"/>
              </a:lnSpc>
              <a:buFont typeface="Wingdings" pitchFamily="2" charset="2"/>
              <a:buChar char="Ø"/>
            </a:pPr>
            <a:r>
              <a:rPr lang="en-US" sz="1800" b="1"/>
              <a:t>Ensures that parole conditions are met, to include payment of restitution to crime victims.</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Utilizes a series of Graduate Responses (i.e., community service, electronic monitoring, reduce curfew, etc.) to address Technical Violations (i.e., absconding, exceeding curfew, failure of random drug test, etc.). </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Utilizes a series of Incentives (i.e., academic recognition, certificate of achievement, extend curfew, etc.) to encourage positive behavior.</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Implements then reviews individualized Case Management Plan (CMP) monthly with CRT, updating as offender needs change.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FBCB7F1F-BFAE-4568-ADD2-DA5EC937BDB5}" type="slidenum">
              <a:rPr lang="en-US"/>
              <a:pPr/>
              <a:t>27</a:t>
            </a:fld>
            <a:endParaRPr lang="en-US"/>
          </a:p>
        </p:txBody>
      </p:sp>
      <p:sp>
        <p:nvSpPr>
          <p:cNvPr id="374788"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74789"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74790"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Young Offender Parole &amp; Re-Entry Services</a:t>
            </a:r>
            <a:br>
              <a:rPr lang="en-US" sz="2400"/>
            </a:br>
            <a:r>
              <a:rPr lang="en-US" sz="2400"/>
              <a:t>Intensive Supervision Services (ISS)</a:t>
            </a:r>
          </a:p>
        </p:txBody>
      </p:sp>
      <p:pic>
        <p:nvPicPr>
          <p:cNvPr id="374791"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74793" name="Rectangle 9"/>
          <p:cNvSpPr>
            <a:spLocks noGrp="1" noChangeArrowheads="1"/>
          </p:cNvSpPr>
          <p:nvPr>
            <p:ph type="body" idx="1"/>
          </p:nvPr>
        </p:nvSpPr>
        <p:spPr>
          <a:xfrm>
            <a:off x="687388" y="1276350"/>
            <a:ext cx="7769225" cy="5581650"/>
          </a:xfrm>
        </p:spPr>
        <p:txBody>
          <a:bodyPr/>
          <a:lstStyle/>
          <a:p>
            <a:pPr>
              <a:lnSpc>
                <a:spcPct val="80000"/>
              </a:lnSpc>
            </a:pPr>
            <a:r>
              <a:rPr lang="en-US" sz="1800" b="1"/>
              <a:t>DATA (Current)</a:t>
            </a:r>
            <a:endParaRPr lang="en-US" sz="1800"/>
          </a:p>
          <a:p>
            <a:pPr>
              <a:lnSpc>
                <a:spcPct val="80000"/>
              </a:lnSpc>
              <a:buFont typeface="Wingdings" pitchFamily="2" charset="2"/>
              <a:buChar char="Ø"/>
            </a:pPr>
            <a:r>
              <a:rPr lang="en-US" sz="1800" b="1"/>
              <a:t>Total of 876 offenders are assigned to 49 ISOs</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474 (54%) of assigned offenders are on IS parole</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402 (46%) of assigned offenders remain in SCDC institutions</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A total of 645 Grad-90 Assessments have been completed</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449 random drug tests have been performed on offenders on IS parole</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278 (62%) of offenders have passed these random drug tests</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171 (38%) of offenders have failed these random drug tests</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207 (44%) offenders in the community are gainfully employed</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110 offenders in the community are enrolled in GED classes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A7B430D8-DE52-428E-B1F6-DA46C4CA1232}" type="slidenum">
              <a:rPr lang="en-US"/>
              <a:pPr/>
              <a:t>28</a:t>
            </a:fld>
            <a:endParaRPr lang="en-US"/>
          </a:p>
        </p:txBody>
      </p:sp>
      <p:sp>
        <p:nvSpPr>
          <p:cNvPr id="375812"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75813"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75814"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2400"/>
              <a:t>Young Offender Parole &amp; Re-Entry Services</a:t>
            </a:r>
            <a:br>
              <a:rPr lang="en-US" sz="2400"/>
            </a:br>
            <a:r>
              <a:rPr lang="en-US" sz="2400"/>
              <a:t>Intensive Supervision Services (ISS)</a:t>
            </a:r>
          </a:p>
        </p:txBody>
      </p:sp>
      <p:pic>
        <p:nvPicPr>
          <p:cNvPr id="375815"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75817" name="Rectangle 9"/>
          <p:cNvSpPr>
            <a:spLocks noGrp="1" noChangeArrowheads="1"/>
          </p:cNvSpPr>
          <p:nvPr>
            <p:ph type="body" idx="1"/>
          </p:nvPr>
        </p:nvSpPr>
        <p:spPr>
          <a:xfrm>
            <a:off x="687388" y="1295400"/>
            <a:ext cx="7769225" cy="5562600"/>
          </a:xfrm>
        </p:spPr>
        <p:txBody>
          <a:bodyPr/>
          <a:lstStyle/>
          <a:p>
            <a:pPr>
              <a:lnSpc>
                <a:spcPct val="80000"/>
              </a:lnSpc>
            </a:pPr>
            <a:r>
              <a:rPr lang="en-US" sz="1800" b="1"/>
              <a:t>DATA (cont.)</a:t>
            </a:r>
            <a:endParaRPr lang="en-US" sz="1800"/>
          </a:p>
          <a:p>
            <a:pPr>
              <a:lnSpc>
                <a:spcPct val="80000"/>
              </a:lnSpc>
              <a:buFont typeface="Wingdings" pitchFamily="2" charset="2"/>
              <a:buChar char="Ø"/>
            </a:pPr>
            <a:r>
              <a:rPr lang="en-US" sz="1800" b="1"/>
              <a:t>Total of 23 offenders in the community are enrolled in Higher Education</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46 offenders in the community are enrolled in Alternative Education</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70 offenders in the community are involved in Competency Development Programs (not education)</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135 Incentives have been used</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388 Graduate Responses have been issued/used</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$5,909.00 has been paid in restitution to victims</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400 Technical Violations have occurred</a:t>
            </a:r>
          </a:p>
          <a:p>
            <a:pPr>
              <a:lnSpc>
                <a:spcPct val="80000"/>
              </a:lnSpc>
              <a:buFont typeface="Wingdings" pitchFamily="2" charset="2"/>
              <a:buChar char="Ø"/>
            </a:pPr>
            <a:endParaRPr lang="en-US" sz="1800" b="1"/>
          </a:p>
          <a:p>
            <a:pPr>
              <a:lnSpc>
                <a:spcPct val="80000"/>
              </a:lnSpc>
              <a:buFont typeface="Wingdings" pitchFamily="2" charset="2"/>
              <a:buChar char="Ø"/>
            </a:pPr>
            <a:r>
              <a:rPr lang="en-US" sz="1800" b="1"/>
              <a:t>Total of 8 (1.7%) of paroled offenders have been returned to SCDC custody for violations</a:t>
            </a:r>
          </a:p>
          <a:p>
            <a:pPr>
              <a:lnSpc>
                <a:spcPct val="80000"/>
              </a:lnSpc>
            </a:pPr>
            <a:endParaRPr lang="en-US" sz="1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331C2A79-0053-41C6-964D-BBC90B623E62}" type="slidenum">
              <a:rPr lang="en-US"/>
              <a:pPr/>
              <a:t>29</a:t>
            </a:fld>
            <a:endParaRPr lang="en-US"/>
          </a:p>
        </p:txBody>
      </p:sp>
      <p:sp>
        <p:nvSpPr>
          <p:cNvPr id="329734" name="Rectangle 6"/>
          <p:cNvSpPr>
            <a:spLocks noGrp="1" noChangeArrowheads="1"/>
          </p:cNvSpPr>
          <p:nvPr>
            <p:ph type="body" idx="1"/>
          </p:nvPr>
        </p:nvSpPr>
        <p:spPr>
          <a:xfrm>
            <a:off x="687388" y="1628775"/>
            <a:ext cx="7769225" cy="4467225"/>
          </a:xfrm>
        </p:spPr>
        <p:txBody>
          <a:bodyPr/>
          <a:lstStyle/>
          <a:p>
            <a:pPr>
              <a:lnSpc>
                <a:spcPct val="80000"/>
              </a:lnSpc>
              <a:buFontTx/>
              <a:buNone/>
            </a:pPr>
            <a:endParaRPr lang="en-US" sz="2000" b="1"/>
          </a:p>
          <a:p>
            <a:pPr>
              <a:lnSpc>
                <a:spcPct val="80000"/>
              </a:lnSpc>
            </a:pPr>
            <a:r>
              <a:rPr lang="en-US" sz="2000" b="1"/>
              <a:t>Centralized and expanded the male pre-release program at Manning CI.  Increased the number of inmates from 200 to 600 and the length of the program from 90 days to 180 days to better prepare inmates for release and transition back into the community.</a:t>
            </a:r>
          </a:p>
          <a:p>
            <a:pPr>
              <a:lnSpc>
                <a:spcPct val="80000"/>
              </a:lnSpc>
              <a:buFontTx/>
              <a:buNone/>
            </a:pPr>
            <a:endParaRPr lang="en-US" sz="2000" b="1"/>
          </a:p>
          <a:p>
            <a:pPr>
              <a:lnSpc>
                <a:spcPct val="80000"/>
              </a:lnSpc>
            </a:pPr>
            <a:r>
              <a:rPr lang="en-US" sz="2000" b="1"/>
              <a:t>Closed one and a half  Level 1 (Minimum Security) institutions.</a:t>
            </a:r>
          </a:p>
          <a:p>
            <a:pPr>
              <a:lnSpc>
                <a:spcPct val="80000"/>
              </a:lnSpc>
              <a:buFontTx/>
              <a:buNone/>
            </a:pPr>
            <a:endParaRPr lang="en-US" sz="2000" b="1"/>
          </a:p>
          <a:p>
            <a:pPr>
              <a:lnSpc>
                <a:spcPct val="80000"/>
              </a:lnSpc>
            </a:pPr>
            <a:r>
              <a:rPr lang="en-US" sz="2000" b="1"/>
              <a:t>Implemented the new Intensive Supervision Services (ISS) program for Youthful Offenders.  This was done using the model begun by the Department of Juvenile Justice to reduce recidivism among these young offenders by providing intensive supervision in the community and assisting in their transition from prison to the community.</a:t>
            </a:r>
          </a:p>
        </p:txBody>
      </p:sp>
      <p:sp>
        <p:nvSpPr>
          <p:cNvPr id="329735" name="Rectangle 7"/>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29736" name="Rectangle 8"/>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29737" name="Rectangle 9"/>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3200"/>
              <a:t>Recent Accomplishments</a:t>
            </a:r>
          </a:p>
        </p:txBody>
      </p:sp>
      <p:pic>
        <p:nvPicPr>
          <p:cNvPr id="329738" name="Picture 10"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BFAFF211-8642-449F-8A13-4B50E7A71A10}" type="slidenum">
              <a:rPr lang="en-US"/>
              <a:pPr/>
              <a:t>3</a:t>
            </a:fld>
            <a:endParaRPr lang="en-US"/>
          </a:p>
        </p:txBody>
      </p:sp>
      <p:sp>
        <p:nvSpPr>
          <p:cNvPr id="370692"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70693"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70694" name="Rectangle 6"/>
          <p:cNvSpPr>
            <a:spLocks noChangeArrowheads="1"/>
          </p:cNvSpPr>
          <p:nvPr/>
        </p:nvSpPr>
        <p:spPr bwMode="auto">
          <a:xfrm>
            <a:off x="1476375" y="255588"/>
            <a:ext cx="6999288" cy="919162"/>
          </a:xfrm>
          <a:prstGeom prst="rect">
            <a:avLst/>
          </a:prstGeom>
          <a:noFill/>
          <a:ln w="9525">
            <a:noFill/>
            <a:miter lim="800000"/>
            <a:headEnd/>
            <a:tailEnd/>
          </a:ln>
          <a:effectLst/>
        </p:spPr>
        <p:txBody>
          <a:bodyPr lIns="99046" tIns="49522" rIns="99046" bIns="49522" anchor="ctr"/>
          <a:lstStyle/>
          <a:p>
            <a:pPr defTabSz="990600"/>
            <a:r>
              <a:rPr lang="en-US" sz="2800"/>
              <a:t>Utilized Capacity on November 13, 2013</a:t>
            </a:r>
          </a:p>
        </p:txBody>
      </p:sp>
      <p:pic>
        <p:nvPicPr>
          <p:cNvPr id="370695" name="Picture 7" descr="goldlogo"/>
          <p:cNvPicPr>
            <a:picLocks noChangeAspect="1" noChangeArrowheads="1"/>
          </p:cNvPicPr>
          <p:nvPr/>
        </p:nvPicPr>
        <p:blipFill>
          <a:blip r:embed="rId3"/>
          <a:srcRect l="3519" t="9410" r="66306" b="12546"/>
          <a:stretch>
            <a:fillRect/>
          </a:stretch>
        </p:blipFill>
        <p:spPr bwMode="auto">
          <a:xfrm>
            <a:off x="741363" y="376238"/>
            <a:ext cx="755650" cy="731837"/>
          </a:xfrm>
          <a:prstGeom prst="rect">
            <a:avLst/>
          </a:prstGeom>
          <a:noFill/>
        </p:spPr>
      </p:pic>
      <p:graphicFrame>
        <p:nvGraphicFramePr>
          <p:cNvPr id="370700" name="Object 12"/>
          <p:cNvGraphicFramePr>
            <a:graphicFrameLocks noChangeAspect="1"/>
          </p:cNvGraphicFramePr>
          <p:nvPr/>
        </p:nvGraphicFramePr>
        <p:xfrm>
          <a:off x="628650" y="1325563"/>
          <a:ext cx="7972425" cy="5103812"/>
        </p:xfrm>
        <a:graphic>
          <a:graphicData uri="http://schemas.openxmlformats.org/presentationml/2006/ole">
            <p:oleObj spid="_x0000_s370700" name="Chart" r:id="rId4" imgW="8839149" imgH="5657734" progId="Excel.Chart.8">
              <p:embed/>
            </p:oleObj>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CC6ED185-5E12-490F-8626-1AC4D8D493A5}" type="slidenum">
              <a:rPr lang="en-US"/>
              <a:pPr/>
              <a:t>30</a:t>
            </a:fld>
            <a:endParaRPr lang="en-US"/>
          </a:p>
        </p:txBody>
      </p:sp>
      <p:sp>
        <p:nvSpPr>
          <p:cNvPr id="332803" name="Rectangle 3"/>
          <p:cNvSpPr>
            <a:spLocks noGrp="1" noChangeArrowheads="1"/>
          </p:cNvSpPr>
          <p:nvPr>
            <p:ph type="body" idx="1"/>
          </p:nvPr>
        </p:nvSpPr>
        <p:spPr>
          <a:xfrm>
            <a:off x="687388" y="1704975"/>
            <a:ext cx="7769225" cy="4391025"/>
          </a:xfrm>
        </p:spPr>
        <p:txBody>
          <a:bodyPr/>
          <a:lstStyle/>
          <a:p>
            <a:pPr>
              <a:lnSpc>
                <a:spcPct val="80000"/>
              </a:lnSpc>
            </a:pPr>
            <a:r>
              <a:rPr lang="en-US" sz="1800" b="1"/>
              <a:t>Developed and implemented a new paroling authority for Youthful Offenders – the Intensive Supervision Administrative Releasing Authority (ISARA).  ISARA was developed to increase offender accountability, enhance public safety and incorporate the victim and community, as well as the offender, as active participants in the paroling process.</a:t>
            </a:r>
          </a:p>
          <a:p>
            <a:pPr>
              <a:lnSpc>
                <a:spcPct val="80000"/>
              </a:lnSpc>
              <a:buFontTx/>
              <a:buNone/>
            </a:pPr>
            <a:endParaRPr lang="en-US" sz="1800" b="1"/>
          </a:p>
          <a:p>
            <a:pPr>
              <a:lnSpc>
                <a:spcPct val="80000"/>
              </a:lnSpc>
            </a:pPr>
            <a:r>
              <a:rPr lang="en-US" sz="1800" b="1"/>
              <a:t>Developed, tested, validated, and implemented a new evidence-based risk/needs assessment instrument for Youthful Offenders.  The Global Risk Assessment Device (GRAD-90) was designed specifically for Youthful Offenders incarcerated at SCDC.  It is being used to evaluate the risks and service needs of Youthful Offenders returning to their communities under intensive supervision.  This risk/needs assessment instrument is currently being adapted for use with female offenders at SCDC, and, eventually, with the rest of the inmate population.</a:t>
            </a:r>
          </a:p>
          <a:p>
            <a:pPr>
              <a:lnSpc>
                <a:spcPct val="80000"/>
              </a:lnSpc>
              <a:buFontTx/>
              <a:buNone/>
            </a:pPr>
            <a:endParaRPr lang="en-US" sz="1800" b="1"/>
          </a:p>
          <a:p>
            <a:pPr>
              <a:lnSpc>
                <a:spcPct val="80000"/>
              </a:lnSpc>
            </a:pPr>
            <a:r>
              <a:rPr lang="en-US" sz="1800" b="1"/>
              <a:t>The substance abuse treatment program for Youthful Offenders has been expanded from one to three institutions.</a:t>
            </a:r>
          </a:p>
        </p:txBody>
      </p:sp>
      <p:sp>
        <p:nvSpPr>
          <p:cNvPr id="332804"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32805"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32806"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3200"/>
              <a:t>Recent Accomplishments </a:t>
            </a:r>
            <a:r>
              <a:rPr lang="en-US" sz="2400"/>
              <a:t>(cont.):</a:t>
            </a:r>
          </a:p>
        </p:txBody>
      </p:sp>
      <p:pic>
        <p:nvPicPr>
          <p:cNvPr id="332807"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7617E2EA-ED21-42CB-9E42-AA3EBF900548}" type="slidenum">
              <a:rPr lang="en-US"/>
              <a:pPr/>
              <a:t>31</a:t>
            </a:fld>
            <a:endParaRPr lang="en-US"/>
          </a:p>
        </p:txBody>
      </p:sp>
      <p:sp>
        <p:nvSpPr>
          <p:cNvPr id="333828"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33829"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33830" name="Rectangle 6"/>
          <p:cNvSpPr>
            <a:spLocks noChangeArrowheads="1"/>
          </p:cNvSpPr>
          <p:nvPr/>
        </p:nvSpPr>
        <p:spPr bwMode="auto">
          <a:xfrm>
            <a:off x="1331913" y="241300"/>
            <a:ext cx="6999287" cy="830263"/>
          </a:xfrm>
          <a:prstGeom prst="rect">
            <a:avLst/>
          </a:prstGeom>
          <a:noFill/>
          <a:ln w="9525">
            <a:noFill/>
            <a:miter lim="800000"/>
            <a:headEnd/>
            <a:tailEnd/>
          </a:ln>
          <a:effectLst/>
        </p:spPr>
        <p:txBody>
          <a:bodyPr lIns="99046" tIns="49522" rIns="99046" bIns="49522" anchor="ctr"/>
          <a:lstStyle/>
          <a:p>
            <a:pPr defTabSz="990600"/>
            <a:r>
              <a:rPr lang="en-US" sz="3200"/>
              <a:t>Recent Accomplishments </a:t>
            </a:r>
            <a:r>
              <a:rPr lang="en-US" sz="2400"/>
              <a:t>(cont.):</a:t>
            </a:r>
          </a:p>
        </p:txBody>
      </p:sp>
      <p:pic>
        <p:nvPicPr>
          <p:cNvPr id="333831" name="Picture 7" descr="goldlogo"/>
          <p:cNvPicPr>
            <a:picLocks noChangeAspect="1" noChangeArrowheads="1"/>
          </p:cNvPicPr>
          <p:nvPr/>
        </p:nvPicPr>
        <p:blipFill>
          <a:blip r:embed="rId2"/>
          <a:srcRect l="3519" t="9410" r="66306" b="12546"/>
          <a:stretch>
            <a:fillRect/>
          </a:stretch>
        </p:blipFill>
        <p:spPr bwMode="auto">
          <a:xfrm>
            <a:off x="690563" y="376238"/>
            <a:ext cx="641350" cy="620712"/>
          </a:xfrm>
          <a:prstGeom prst="rect">
            <a:avLst/>
          </a:prstGeom>
          <a:noFill/>
        </p:spPr>
      </p:pic>
      <p:sp>
        <p:nvSpPr>
          <p:cNvPr id="333834" name="Rectangle 10"/>
          <p:cNvSpPr>
            <a:spLocks noGrp="1" noChangeArrowheads="1"/>
          </p:cNvSpPr>
          <p:nvPr>
            <p:ph type="body" idx="1"/>
          </p:nvPr>
        </p:nvSpPr>
        <p:spPr/>
        <p:txBody>
          <a:bodyPr/>
          <a:lstStyle/>
          <a:p>
            <a:pPr>
              <a:lnSpc>
                <a:spcPct val="80000"/>
              </a:lnSpc>
            </a:pPr>
            <a:r>
              <a:rPr lang="en-US" sz="2000" b="1"/>
              <a:t>During FY 2011, agency budget deficits were eliminated for the first time in three years; employee furloughs have been avoided since then.</a:t>
            </a:r>
          </a:p>
          <a:p>
            <a:pPr>
              <a:lnSpc>
                <a:spcPct val="80000"/>
              </a:lnSpc>
            </a:pPr>
            <a:endParaRPr lang="en-US" sz="2000" b="1"/>
          </a:p>
          <a:p>
            <a:pPr>
              <a:lnSpc>
                <a:spcPct val="80000"/>
              </a:lnSpc>
            </a:pPr>
            <a:r>
              <a:rPr lang="en-US" sz="2000" b="1"/>
              <a:t>Overall recidivism rates have declined in each of the last three years.  The most recent 3-year return-to-prison rate is 27.5 percent.</a:t>
            </a:r>
          </a:p>
          <a:p>
            <a:pPr>
              <a:lnSpc>
                <a:spcPct val="80000"/>
              </a:lnSpc>
            </a:pPr>
            <a:endParaRPr lang="en-US" sz="2000" b="1"/>
          </a:p>
          <a:p>
            <a:pPr>
              <a:lnSpc>
                <a:spcPct val="80000"/>
              </a:lnSpc>
            </a:pPr>
            <a:r>
              <a:rPr lang="en-US" sz="2000" b="1"/>
              <a:t>The average daily inmate population has decreased by 1,259 between FY 2011 and FY 2013.  (From 23,939 in FY 2011 to 22,680 in FY 2013)</a:t>
            </a:r>
          </a:p>
          <a:p>
            <a:pPr>
              <a:lnSpc>
                <a:spcPct val="80000"/>
              </a:lnSpc>
            </a:pPr>
            <a:endParaRPr lang="en-US" sz="20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2"/>
          <p:cNvSpPr>
            <a:spLocks noGrp="1"/>
          </p:cNvSpPr>
          <p:nvPr>
            <p:ph type="sldNum" sz="quarter" idx="11"/>
          </p:nvPr>
        </p:nvSpPr>
        <p:spPr/>
        <p:txBody>
          <a:bodyPr/>
          <a:lstStyle/>
          <a:p>
            <a:fld id="{BEB9C311-FF04-47C5-93FA-54A9A56256BC}" type="slidenum">
              <a:rPr lang="en-US"/>
              <a:pPr/>
              <a:t>4</a:t>
            </a:fld>
            <a:endParaRPr lang="en-US"/>
          </a:p>
        </p:txBody>
      </p:sp>
      <p:sp>
        <p:nvSpPr>
          <p:cNvPr id="308226" name="Rectangle 2"/>
          <p:cNvSpPr>
            <a:spLocks noChangeArrowheads="1"/>
          </p:cNvSpPr>
          <p:nvPr/>
        </p:nvSpPr>
        <p:spPr bwMode="auto">
          <a:xfrm>
            <a:off x="525463" y="152400"/>
            <a:ext cx="8215312" cy="1268413"/>
          </a:xfrm>
          <a:prstGeom prst="rect">
            <a:avLst/>
          </a:prstGeom>
          <a:noFill/>
          <a:ln w="9525">
            <a:solidFill>
              <a:srgbClr val="160053"/>
            </a:solidFill>
            <a:miter lim="800000"/>
            <a:headEnd/>
            <a:tailEnd/>
          </a:ln>
          <a:effectLst/>
        </p:spPr>
        <p:txBody>
          <a:bodyPr wrap="none" anchor="ctr"/>
          <a:lstStyle/>
          <a:p>
            <a:endParaRPr lang="en-US"/>
          </a:p>
        </p:txBody>
      </p:sp>
      <p:sp>
        <p:nvSpPr>
          <p:cNvPr id="308227" name="Rectangle 3"/>
          <p:cNvSpPr>
            <a:spLocks noChangeArrowheads="1"/>
          </p:cNvSpPr>
          <p:nvPr/>
        </p:nvSpPr>
        <p:spPr bwMode="auto">
          <a:xfrm>
            <a:off x="669925" y="303213"/>
            <a:ext cx="7921625" cy="10001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08228" name="Rectangle 4"/>
          <p:cNvSpPr>
            <a:spLocks noGrp="1" noChangeArrowheads="1"/>
          </p:cNvSpPr>
          <p:nvPr>
            <p:ph type="ctrTitle" idx="4294967295"/>
          </p:nvPr>
        </p:nvSpPr>
        <p:spPr>
          <a:xfrm>
            <a:off x="1479550" y="436563"/>
            <a:ext cx="7127875" cy="795337"/>
          </a:xfrm>
          <a:ln/>
        </p:spPr>
        <p:txBody>
          <a:bodyPr/>
          <a:lstStyle/>
          <a:p>
            <a:r>
              <a:rPr lang="en-US" sz="2800" b="1">
                <a:solidFill>
                  <a:srgbClr val="160053"/>
                </a:solidFill>
              </a:rPr>
              <a:t>Average Daily Population Statistics</a:t>
            </a:r>
            <a:br>
              <a:rPr lang="en-US" sz="2800" b="1">
                <a:solidFill>
                  <a:srgbClr val="160053"/>
                </a:solidFill>
              </a:rPr>
            </a:br>
            <a:r>
              <a:rPr lang="en-US" sz="2800" b="1">
                <a:solidFill>
                  <a:srgbClr val="160053"/>
                </a:solidFill>
              </a:rPr>
              <a:t>Fiscal Years 2001 - 2013</a:t>
            </a:r>
          </a:p>
        </p:txBody>
      </p:sp>
      <p:pic>
        <p:nvPicPr>
          <p:cNvPr id="308229" name="Picture 5" descr="goldlogo"/>
          <p:cNvPicPr>
            <a:picLocks noChangeAspect="1" noChangeArrowheads="1"/>
          </p:cNvPicPr>
          <p:nvPr/>
        </p:nvPicPr>
        <p:blipFill>
          <a:blip r:embed="rId3"/>
          <a:srcRect l="3519" t="9410" r="66306" b="12546"/>
          <a:stretch>
            <a:fillRect/>
          </a:stretch>
        </p:blipFill>
        <p:spPr bwMode="auto">
          <a:xfrm>
            <a:off x="754063" y="400050"/>
            <a:ext cx="815975" cy="788988"/>
          </a:xfrm>
          <a:prstGeom prst="rect">
            <a:avLst/>
          </a:prstGeom>
          <a:noFill/>
        </p:spPr>
      </p:pic>
      <p:sp>
        <p:nvSpPr>
          <p:cNvPr id="308230" name="Rectangle 6"/>
          <p:cNvSpPr>
            <a:spLocks noChangeArrowheads="1"/>
          </p:cNvSpPr>
          <p:nvPr/>
        </p:nvSpPr>
        <p:spPr bwMode="auto">
          <a:xfrm>
            <a:off x="1711325" y="3708400"/>
            <a:ext cx="6351588" cy="2854325"/>
          </a:xfrm>
          <a:prstGeom prst="rect">
            <a:avLst/>
          </a:prstGeom>
          <a:noFill/>
          <a:ln w="9525">
            <a:noFill/>
            <a:miter lim="800000"/>
            <a:headEnd/>
            <a:tailEnd/>
          </a:ln>
          <a:effectLst/>
        </p:spPr>
        <p:txBody>
          <a:bodyPr/>
          <a:lstStyle/>
          <a:p>
            <a:pPr marL="222250" indent="-222250" algn="l">
              <a:spcBef>
                <a:spcPct val="40000"/>
              </a:spcBef>
              <a:buFontTx/>
              <a:buChar char="•"/>
              <a:tabLst>
                <a:tab pos="222250" algn="l"/>
              </a:tabLst>
            </a:pPr>
            <a:endParaRPr lang="en-US" sz="2200" b="0"/>
          </a:p>
        </p:txBody>
      </p:sp>
      <p:sp>
        <p:nvSpPr>
          <p:cNvPr id="308231" name="Rectangle 3"/>
          <p:cNvSpPr>
            <a:spLocks noChangeArrowheads="1"/>
          </p:cNvSpPr>
          <p:nvPr/>
        </p:nvSpPr>
        <p:spPr bwMode="auto">
          <a:xfrm>
            <a:off x="355600" y="4606925"/>
            <a:ext cx="8788400" cy="2251075"/>
          </a:xfrm>
          <a:prstGeom prst="rect">
            <a:avLst/>
          </a:prstGeom>
          <a:noFill/>
          <a:ln w="9525">
            <a:noFill/>
            <a:miter lim="800000"/>
            <a:headEnd/>
            <a:tailEnd/>
          </a:ln>
          <a:effectLst/>
        </p:spPr>
        <p:txBody>
          <a:bodyPr lIns="99046" tIns="49522" rIns="99046" bIns="49522"/>
          <a:lstStyle/>
          <a:p>
            <a:pPr marL="249238" indent="-249238" algn="l" defTabSz="990600">
              <a:lnSpc>
                <a:spcPct val="80000"/>
              </a:lnSpc>
              <a:spcBef>
                <a:spcPct val="30000"/>
              </a:spcBef>
              <a:buFontTx/>
              <a:buChar char="•"/>
            </a:pPr>
            <a:r>
              <a:rPr lang="en-US" sz="1800"/>
              <a:t>SCDC’s Average Daily Population*:</a:t>
            </a:r>
          </a:p>
          <a:p>
            <a:pPr marL="249238" indent="-249238" algn="l" defTabSz="990600">
              <a:lnSpc>
                <a:spcPct val="80000"/>
              </a:lnSpc>
              <a:spcBef>
                <a:spcPct val="30000"/>
              </a:spcBef>
              <a:buFontTx/>
              <a:buChar char="•"/>
            </a:pPr>
            <a:r>
              <a:rPr lang="en-US" sz="1800"/>
              <a:t>		- Between June 2001 and June 2013 increased by 1,126 (5.4%)</a:t>
            </a:r>
          </a:p>
          <a:p>
            <a:pPr marL="249238" indent="-249238" algn="l" defTabSz="990600">
              <a:lnSpc>
                <a:spcPct val="80000"/>
              </a:lnSpc>
              <a:spcBef>
                <a:spcPct val="30000"/>
              </a:spcBef>
              <a:buFontTx/>
              <a:buChar char="•"/>
            </a:pPr>
            <a:r>
              <a:rPr lang="en-US" sz="1800"/>
              <a:t>		- Between June 2012 and June 2013 decreased by 624 (2.7%)</a:t>
            </a:r>
          </a:p>
          <a:p>
            <a:pPr marL="249238" indent="-249238" algn="l" defTabSz="990600">
              <a:lnSpc>
                <a:spcPct val="80000"/>
              </a:lnSpc>
              <a:spcBef>
                <a:spcPct val="30000"/>
              </a:spcBef>
              <a:buFontTx/>
              <a:buChar char="•"/>
            </a:pPr>
            <a:r>
              <a:rPr lang="en-US" sz="1800"/>
              <a:t>By law, SCDC must provide security, housing, clothing, food, and healthcare. </a:t>
            </a:r>
          </a:p>
          <a:p>
            <a:pPr marL="249238" indent="-249238" algn="l" defTabSz="990600">
              <a:lnSpc>
                <a:spcPct val="80000"/>
              </a:lnSpc>
              <a:spcBef>
                <a:spcPct val="30000"/>
              </a:spcBef>
              <a:buFontTx/>
              <a:buChar char="•"/>
            </a:pPr>
            <a:r>
              <a:rPr lang="en-US" sz="1800"/>
              <a:t>To prepare inmates for reentry into community, SCDC provides education, work, and addiction treatment programs.</a:t>
            </a:r>
          </a:p>
          <a:p>
            <a:pPr marL="249238" indent="-249238" algn="l" defTabSz="990600">
              <a:lnSpc>
                <a:spcPct val="80000"/>
              </a:lnSpc>
              <a:spcBef>
                <a:spcPct val="30000"/>
              </a:spcBef>
              <a:buFontTx/>
              <a:buChar char="•"/>
            </a:pPr>
            <a:endParaRPr lang="en-US" sz="1800"/>
          </a:p>
          <a:p>
            <a:pPr marL="249238" indent="-249238" algn="l" defTabSz="990600">
              <a:lnSpc>
                <a:spcPct val="80000"/>
              </a:lnSpc>
              <a:spcBef>
                <a:spcPct val="30000"/>
              </a:spcBef>
              <a:buFontTx/>
              <a:buChar char="•"/>
            </a:pPr>
            <a:r>
              <a:rPr lang="en-US" sz="1400"/>
              <a:t>*Facilities and Authorized Absences.</a:t>
            </a:r>
          </a:p>
        </p:txBody>
      </p:sp>
      <p:graphicFrame>
        <p:nvGraphicFramePr>
          <p:cNvPr id="308232" name="Object 5"/>
          <p:cNvGraphicFramePr>
            <a:graphicFrameLocks noChangeAspect="1"/>
          </p:cNvGraphicFramePr>
          <p:nvPr/>
        </p:nvGraphicFramePr>
        <p:xfrm>
          <a:off x="0" y="1341438"/>
          <a:ext cx="9105900" cy="3327400"/>
        </p:xfrm>
        <a:graphic>
          <a:graphicData uri="http://schemas.openxmlformats.org/presentationml/2006/ole">
            <p:oleObj spid="_x0000_s308232" name="Chart" r:id="rId4" imgW="8753607" imgH="3809936" progId="MSGraph.Chart.8">
              <p:embed followColorScheme="full"/>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98F8AC4E-6069-4955-8B5C-D849A67E935D}" type="slidenum">
              <a:rPr lang="en-US"/>
              <a:pPr/>
              <a:t>5</a:t>
            </a:fld>
            <a:endParaRPr lang="en-US"/>
          </a:p>
        </p:txBody>
      </p:sp>
      <p:sp>
        <p:nvSpPr>
          <p:cNvPr id="359428"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59429"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59430" name="Rectangle 6"/>
          <p:cNvSpPr>
            <a:spLocks noChangeArrowheads="1"/>
          </p:cNvSpPr>
          <p:nvPr/>
        </p:nvSpPr>
        <p:spPr bwMode="auto">
          <a:xfrm>
            <a:off x="1492250" y="241300"/>
            <a:ext cx="6999288" cy="919163"/>
          </a:xfrm>
          <a:prstGeom prst="rect">
            <a:avLst/>
          </a:prstGeom>
          <a:noFill/>
          <a:ln w="9525">
            <a:noFill/>
            <a:miter lim="800000"/>
            <a:headEnd/>
            <a:tailEnd/>
          </a:ln>
          <a:effectLst/>
        </p:spPr>
        <p:txBody>
          <a:bodyPr lIns="99046" tIns="49522" rIns="99046" bIns="49522" anchor="ctr"/>
          <a:lstStyle/>
          <a:p>
            <a:pPr defTabSz="990600"/>
            <a:r>
              <a:rPr lang="en-US" sz="2800"/>
              <a:t>SCDC Average Monthly Facility Count</a:t>
            </a:r>
          </a:p>
        </p:txBody>
      </p:sp>
      <p:pic>
        <p:nvPicPr>
          <p:cNvPr id="359431" name="Picture 7" descr="goldlogo"/>
          <p:cNvPicPr>
            <a:picLocks noChangeAspect="1" noChangeArrowheads="1"/>
          </p:cNvPicPr>
          <p:nvPr/>
        </p:nvPicPr>
        <p:blipFill>
          <a:blip r:embed="rId2"/>
          <a:srcRect l="3519" t="9410" r="66306" b="12546"/>
          <a:stretch>
            <a:fillRect/>
          </a:stretch>
        </p:blipFill>
        <p:spPr bwMode="auto">
          <a:xfrm>
            <a:off x="741363" y="376238"/>
            <a:ext cx="755650" cy="731837"/>
          </a:xfrm>
          <a:prstGeom prst="rect">
            <a:avLst/>
          </a:prstGeom>
          <a:noFill/>
        </p:spPr>
      </p:pic>
      <p:pic>
        <p:nvPicPr>
          <p:cNvPr id="359432" name="Picture 8"/>
          <p:cNvPicPr>
            <a:picLocks noChangeAspect="1" noChangeArrowheads="1"/>
          </p:cNvPicPr>
          <p:nvPr/>
        </p:nvPicPr>
        <p:blipFill>
          <a:blip r:embed="rId3"/>
          <a:srcRect/>
          <a:stretch>
            <a:fillRect/>
          </a:stretch>
        </p:blipFill>
        <p:spPr bwMode="auto">
          <a:xfrm>
            <a:off x="314325" y="1533525"/>
            <a:ext cx="8505825" cy="42291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1"/>
          </p:nvPr>
        </p:nvSpPr>
        <p:spPr/>
        <p:txBody>
          <a:bodyPr/>
          <a:lstStyle/>
          <a:p>
            <a:fld id="{C8CEC294-E802-4AED-AB77-CC8455A3A32E}" type="slidenum">
              <a:rPr lang="en-US"/>
              <a:pPr/>
              <a:t>6</a:t>
            </a:fld>
            <a:endParaRPr lang="en-US"/>
          </a:p>
        </p:txBody>
      </p:sp>
      <p:pic>
        <p:nvPicPr>
          <p:cNvPr id="343044" name="Picture 4"/>
          <p:cNvPicPr>
            <a:picLocks noChangeAspect="1" noChangeArrowheads="1"/>
          </p:cNvPicPr>
          <p:nvPr/>
        </p:nvPicPr>
        <p:blipFill>
          <a:blip r:embed="rId3"/>
          <a:srcRect/>
          <a:stretch>
            <a:fillRect/>
          </a:stretch>
        </p:blipFill>
        <p:spPr bwMode="auto">
          <a:xfrm>
            <a:off x="152400" y="1143000"/>
            <a:ext cx="8991600" cy="5334000"/>
          </a:xfrm>
          <a:prstGeom prst="rect">
            <a:avLst/>
          </a:prstGeom>
          <a:noFill/>
          <a:ln w="9525">
            <a:noFill/>
            <a:miter lim="800000"/>
            <a:headEnd/>
            <a:tailEnd/>
          </a:ln>
          <a:effectLst/>
        </p:spPr>
      </p:pic>
      <p:graphicFrame>
        <p:nvGraphicFramePr>
          <p:cNvPr id="343045" name="Object 5"/>
          <p:cNvGraphicFramePr>
            <a:graphicFrameLocks noChangeAspect="1"/>
          </p:cNvGraphicFramePr>
          <p:nvPr/>
        </p:nvGraphicFramePr>
        <p:xfrm>
          <a:off x="838200" y="1066800"/>
          <a:ext cx="8305800" cy="5105400"/>
        </p:xfrm>
        <a:graphic>
          <a:graphicData uri="http://schemas.openxmlformats.org/presentationml/2006/ole">
            <p:oleObj spid="_x0000_s343045" name="Chart" r:id="rId4" imgW="6652299" imgH="2880360" progId="Excel.Chart.8">
              <p:embed/>
            </p:oleObj>
          </a:graphicData>
        </a:graphic>
      </p:graphicFrame>
      <p:sp>
        <p:nvSpPr>
          <p:cNvPr id="343046" name="Text Box 6"/>
          <p:cNvSpPr txBox="1">
            <a:spLocks noChangeArrowheads="1"/>
          </p:cNvSpPr>
          <p:nvPr/>
        </p:nvSpPr>
        <p:spPr bwMode="auto">
          <a:xfrm>
            <a:off x="5410200" y="4114800"/>
            <a:ext cx="1524000" cy="517525"/>
          </a:xfrm>
          <a:prstGeom prst="rect">
            <a:avLst/>
          </a:prstGeom>
          <a:noFill/>
          <a:ln w="9525">
            <a:noFill/>
            <a:miter lim="800000"/>
            <a:headEnd/>
            <a:tailEnd/>
          </a:ln>
          <a:effectLst/>
        </p:spPr>
        <p:txBody>
          <a:bodyPr>
            <a:spAutoFit/>
          </a:bodyPr>
          <a:lstStyle/>
          <a:p>
            <a:pPr algn="l" eaLnBrk="1" hangingPunct="1">
              <a:spcBef>
                <a:spcPct val="50000"/>
              </a:spcBef>
            </a:pPr>
            <a:r>
              <a:rPr lang="en-US" sz="1400">
                <a:solidFill>
                  <a:srgbClr val="FF0000"/>
                </a:solidFill>
                <a:latin typeface="Albany AMT" pitchFamily="34" charset="0"/>
                <a:cs typeface="Arial" charset="0"/>
              </a:rPr>
              <a:t>Actual SCDC Population</a:t>
            </a:r>
          </a:p>
        </p:txBody>
      </p:sp>
      <p:sp>
        <p:nvSpPr>
          <p:cNvPr id="343047" name="Text Box 7"/>
          <p:cNvSpPr txBox="1">
            <a:spLocks noChangeArrowheads="1"/>
          </p:cNvSpPr>
          <p:nvPr/>
        </p:nvSpPr>
        <p:spPr bwMode="auto">
          <a:xfrm>
            <a:off x="4419600" y="5181600"/>
            <a:ext cx="2379663" cy="517525"/>
          </a:xfrm>
          <a:prstGeom prst="rect">
            <a:avLst/>
          </a:prstGeom>
          <a:noFill/>
          <a:ln w="9525">
            <a:noFill/>
            <a:miter lim="800000"/>
            <a:headEnd/>
            <a:tailEnd/>
          </a:ln>
          <a:effectLst/>
        </p:spPr>
        <p:txBody>
          <a:bodyPr>
            <a:spAutoFit/>
          </a:bodyPr>
          <a:lstStyle/>
          <a:p>
            <a:pPr algn="l" eaLnBrk="1" hangingPunct="1"/>
            <a:r>
              <a:rPr lang="en-US" sz="1400">
                <a:solidFill>
                  <a:srgbClr val="0000FF"/>
                </a:solidFill>
                <a:latin typeface="Albany AMT" pitchFamily="34" charset="0"/>
                <a:cs typeface="Arial" charset="0"/>
              </a:rPr>
              <a:t>June 2, 2010 – S.1154 Date of Implementation</a:t>
            </a:r>
          </a:p>
        </p:txBody>
      </p:sp>
      <p:sp>
        <p:nvSpPr>
          <p:cNvPr id="343048" name="Line 8"/>
          <p:cNvSpPr>
            <a:spLocks noChangeShapeType="1"/>
          </p:cNvSpPr>
          <p:nvPr/>
        </p:nvSpPr>
        <p:spPr bwMode="auto">
          <a:xfrm>
            <a:off x="6477000" y="5334000"/>
            <a:ext cx="304800" cy="0"/>
          </a:xfrm>
          <a:prstGeom prst="line">
            <a:avLst/>
          </a:prstGeom>
          <a:noFill/>
          <a:ln w="19050">
            <a:solidFill>
              <a:srgbClr val="0000FF"/>
            </a:solidFill>
            <a:round/>
            <a:headEnd/>
            <a:tailEnd type="triangle" w="med" len="med"/>
          </a:ln>
          <a:effectLst/>
        </p:spPr>
        <p:txBody>
          <a:bodyPr/>
          <a:lstStyle/>
          <a:p>
            <a:endParaRPr lang="en-US"/>
          </a:p>
        </p:txBody>
      </p:sp>
      <p:sp>
        <p:nvSpPr>
          <p:cNvPr id="343049" name="Line 9"/>
          <p:cNvSpPr>
            <a:spLocks noChangeShapeType="1"/>
          </p:cNvSpPr>
          <p:nvPr/>
        </p:nvSpPr>
        <p:spPr bwMode="auto">
          <a:xfrm flipV="1">
            <a:off x="6629400" y="4191000"/>
            <a:ext cx="457200" cy="76200"/>
          </a:xfrm>
          <a:prstGeom prst="line">
            <a:avLst/>
          </a:prstGeom>
          <a:noFill/>
          <a:ln w="19050">
            <a:solidFill>
              <a:srgbClr val="FF0000"/>
            </a:solidFill>
            <a:round/>
            <a:headEnd/>
            <a:tailEnd type="triangle" w="med" len="med"/>
          </a:ln>
          <a:effectLst/>
        </p:spPr>
        <p:txBody>
          <a:bodyPr/>
          <a:lstStyle/>
          <a:p>
            <a:endParaRPr lang="en-US"/>
          </a:p>
        </p:txBody>
      </p:sp>
      <p:sp>
        <p:nvSpPr>
          <p:cNvPr id="343050" name="Line 10"/>
          <p:cNvSpPr>
            <a:spLocks noChangeShapeType="1"/>
          </p:cNvSpPr>
          <p:nvPr/>
        </p:nvSpPr>
        <p:spPr bwMode="auto">
          <a:xfrm>
            <a:off x="6858000" y="1371600"/>
            <a:ext cx="0" cy="4267200"/>
          </a:xfrm>
          <a:prstGeom prst="line">
            <a:avLst/>
          </a:prstGeom>
          <a:noFill/>
          <a:ln w="25400">
            <a:solidFill>
              <a:srgbClr val="0000FF"/>
            </a:solidFill>
            <a:round/>
            <a:headEnd/>
            <a:tailEnd/>
          </a:ln>
          <a:effectLst/>
        </p:spPr>
        <p:txBody>
          <a:bodyPr/>
          <a:lstStyle/>
          <a:p>
            <a:endParaRPr lang="en-US"/>
          </a:p>
        </p:txBody>
      </p:sp>
      <p:sp>
        <p:nvSpPr>
          <p:cNvPr id="343051" name="Text Box 11"/>
          <p:cNvSpPr txBox="1">
            <a:spLocks noChangeArrowheads="1"/>
          </p:cNvSpPr>
          <p:nvPr/>
        </p:nvSpPr>
        <p:spPr bwMode="auto">
          <a:xfrm>
            <a:off x="8077200" y="4800600"/>
            <a:ext cx="304800" cy="304800"/>
          </a:xfrm>
          <a:prstGeom prst="rect">
            <a:avLst/>
          </a:prstGeom>
          <a:noFill/>
          <a:ln w="9525">
            <a:noFill/>
            <a:miter lim="800000"/>
            <a:headEnd/>
            <a:tailEnd/>
          </a:ln>
          <a:effectLst/>
        </p:spPr>
        <p:txBody>
          <a:bodyPr>
            <a:spAutoFit/>
          </a:bodyPr>
          <a:lstStyle/>
          <a:p>
            <a:pPr algn="l" eaLnBrk="1" hangingPunct="1">
              <a:spcBef>
                <a:spcPct val="50000"/>
              </a:spcBef>
            </a:pPr>
            <a:r>
              <a:rPr lang="en-US" sz="1400" b="0">
                <a:solidFill>
                  <a:schemeClr val="tx1"/>
                </a:solidFill>
                <a:latin typeface="Arial" charset="0"/>
                <a:cs typeface="Arial" charset="0"/>
              </a:rPr>
              <a:t>*</a:t>
            </a:r>
          </a:p>
        </p:txBody>
      </p:sp>
      <p:pic>
        <p:nvPicPr>
          <p:cNvPr id="343052" name="Picture 12" descr="goldlogo"/>
          <p:cNvPicPr>
            <a:picLocks noChangeAspect="1" noChangeArrowheads="1"/>
          </p:cNvPicPr>
          <p:nvPr/>
        </p:nvPicPr>
        <p:blipFill>
          <a:blip r:embed="rId5"/>
          <a:srcRect l="3519" t="9410" r="66306" b="12546"/>
          <a:stretch>
            <a:fillRect/>
          </a:stretch>
        </p:blipFill>
        <p:spPr bwMode="auto">
          <a:xfrm>
            <a:off x="838200" y="304800"/>
            <a:ext cx="685800" cy="661988"/>
          </a:xfrm>
          <a:prstGeom prst="rect">
            <a:avLst/>
          </a:prstGeom>
          <a:noFill/>
        </p:spPr>
      </p:pic>
      <p:sp>
        <p:nvSpPr>
          <p:cNvPr id="343053" name="Rectangle 13"/>
          <p:cNvSpPr>
            <a:spLocks noChangeArrowheads="1"/>
          </p:cNvSpPr>
          <p:nvPr/>
        </p:nvSpPr>
        <p:spPr bwMode="auto">
          <a:xfrm>
            <a:off x="762000" y="228600"/>
            <a:ext cx="7620000" cy="838200"/>
          </a:xfrm>
          <a:prstGeom prst="rect">
            <a:avLst/>
          </a:prstGeom>
          <a:noFill/>
          <a:ln w="38100">
            <a:solidFill>
              <a:schemeClr val="tx1"/>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cs typeface="Arial" charset="0"/>
            </a:endParaRPr>
          </a:p>
        </p:txBody>
      </p:sp>
      <p:sp>
        <p:nvSpPr>
          <p:cNvPr id="343054" name="Rectangle 14"/>
          <p:cNvSpPr>
            <a:spLocks noChangeArrowheads="1"/>
          </p:cNvSpPr>
          <p:nvPr/>
        </p:nvSpPr>
        <p:spPr bwMode="auto">
          <a:xfrm>
            <a:off x="685800" y="152400"/>
            <a:ext cx="7808913" cy="990600"/>
          </a:xfrm>
          <a:prstGeom prst="rect">
            <a:avLst/>
          </a:prstGeom>
          <a:noFill/>
          <a:ln w="9525">
            <a:solidFill>
              <a:schemeClr val="tx1"/>
            </a:solidFill>
            <a:miter lim="800000"/>
            <a:headEnd/>
            <a:tailEnd/>
          </a:ln>
          <a:effectLst/>
        </p:spPr>
        <p:txBody>
          <a:bodyPr wrap="none" anchor="ctr"/>
          <a:lstStyle/>
          <a:p>
            <a:endParaRPr lang="en-US"/>
          </a:p>
        </p:txBody>
      </p:sp>
      <p:sp>
        <p:nvSpPr>
          <p:cNvPr id="343055" name="Text Box 15"/>
          <p:cNvSpPr txBox="1">
            <a:spLocks noChangeArrowheads="1"/>
          </p:cNvSpPr>
          <p:nvPr/>
        </p:nvSpPr>
        <p:spPr bwMode="auto">
          <a:xfrm>
            <a:off x="1600200" y="247650"/>
            <a:ext cx="6629400" cy="641350"/>
          </a:xfrm>
          <a:prstGeom prst="rect">
            <a:avLst/>
          </a:prstGeom>
          <a:noFill/>
          <a:ln w="9525">
            <a:noFill/>
            <a:miter lim="800000"/>
            <a:headEnd/>
            <a:tailEnd/>
          </a:ln>
          <a:effectLst/>
        </p:spPr>
        <p:txBody>
          <a:bodyPr>
            <a:spAutoFit/>
          </a:bodyPr>
          <a:lstStyle/>
          <a:p>
            <a:r>
              <a:rPr lang="en-US" sz="1800">
                <a:solidFill>
                  <a:schemeClr val="tx2"/>
                </a:solidFill>
                <a:cs typeface="Arial" charset="0"/>
              </a:rPr>
              <a:t>The Prison Population Is Moving In The Opposite Direction From What Was Projected By Applied Research Services, Inc.</a:t>
            </a:r>
          </a:p>
        </p:txBody>
      </p:sp>
      <p:sp>
        <p:nvSpPr>
          <p:cNvPr id="343056" name="Text Box 16"/>
          <p:cNvSpPr txBox="1">
            <a:spLocks noChangeArrowheads="1"/>
          </p:cNvSpPr>
          <p:nvPr/>
        </p:nvSpPr>
        <p:spPr bwMode="auto">
          <a:xfrm>
            <a:off x="1295400" y="6324600"/>
            <a:ext cx="7467600" cy="304800"/>
          </a:xfrm>
          <a:prstGeom prst="rect">
            <a:avLst/>
          </a:prstGeom>
          <a:noFill/>
          <a:ln w="9525">
            <a:noFill/>
            <a:miter lim="800000"/>
            <a:headEnd/>
            <a:tailEnd/>
          </a:ln>
          <a:effectLst/>
        </p:spPr>
        <p:txBody>
          <a:bodyPr>
            <a:spAutoFit/>
          </a:bodyPr>
          <a:lstStyle/>
          <a:p>
            <a:pPr algn="l" eaLnBrk="1" hangingPunct="1">
              <a:spcBef>
                <a:spcPct val="50000"/>
              </a:spcBef>
            </a:pPr>
            <a:r>
              <a:rPr lang="en-US" sz="1400">
                <a:solidFill>
                  <a:schemeClr val="tx1"/>
                </a:solidFill>
                <a:cs typeface="Arial" charset="0"/>
              </a:rPr>
              <a:t>* The high average monthly jurisdictional count for CY 2013 occurred in January 2013.</a:t>
            </a:r>
          </a:p>
        </p:txBody>
      </p:sp>
      <p:sp>
        <p:nvSpPr>
          <p:cNvPr id="343058" name="Text Box 18"/>
          <p:cNvSpPr txBox="1">
            <a:spLocks noChangeArrowheads="1"/>
          </p:cNvSpPr>
          <p:nvPr/>
        </p:nvSpPr>
        <p:spPr bwMode="auto">
          <a:xfrm>
            <a:off x="1371600" y="1066800"/>
            <a:ext cx="7086600" cy="366713"/>
          </a:xfrm>
          <a:prstGeom prst="rect">
            <a:avLst/>
          </a:prstGeom>
          <a:noFill/>
          <a:ln w="9525">
            <a:noFill/>
            <a:miter lim="800000"/>
            <a:headEnd/>
            <a:tailEnd/>
          </a:ln>
          <a:effectLst/>
        </p:spPr>
        <p:txBody>
          <a:bodyPr>
            <a:spAutoFit/>
          </a:bodyPr>
          <a:lstStyle/>
          <a:p>
            <a:pPr eaLnBrk="1" hangingPunct="1"/>
            <a:r>
              <a:rPr lang="en-US" sz="1800">
                <a:solidFill>
                  <a:schemeClr val="tx1"/>
                </a:solidFill>
                <a:cs typeface="Arial" charset="0"/>
              </a:rPr>
              <a:t>High Average Jurisdictional Count  CY 1998 – CY 2013 (To Date)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C34345DA-7093-4C5D-9679-A979AF5E8D57}" type="slidenum">
              <a:rPr lang="en-US"/>
              <a:pPr/>
              <a:t>7</a:t>
            </a:fld>
            <a:endParaRPr lang="en-US"/>
          </a:p>
        </p:txBody>
      </p:sp>
      <p:sp>
        <p:nvSpPr>
          <p:cNvPr id="356356"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56357"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56358" name="Rectangle 6"/>
          <p:cNvSpPr>
            <a:spLocks noChangeArrowheads="1"/>
          </p:cNvSpPr>
          <p:nvPr/>
        </p:nvSpPr>
        <p:spPr bwMode="auto">
          <a:xfrm>
            <a:off x="1492250" y="241300"/>
            <a:ext cx="6999288" cy="919163"/>
          </a:xfrm>
          <a:prstGeom prst="rect">
            <a:avLst/>
          </a:prstGeom>
          <a:noFill/>
          <a:ln w="9525">
            <a:noFill/>
            <a:miter lim="800000"/>
            <a:headEnd/>
            <a:tailEnd/>
          </a:ln>
          <a:effectLst/>
        </p:spPr>
        <p:txBody>
          <a:bodyPr lIns="99046" tIns="49522" rIns="99046" bIns="49522" anchor="ctr"/>
          <a:lstStyle/>
          <a:p>
            <a:pPr defTabSz="990600"/>
            <a:r>
              <a:rPr lang="en-US" sz="2800"/>
              <a:t>Annual Admissions to SCDC</a:t>
            </a:r>
            <a:br>
              <a:rPr lang="en-US" sz="2800"/>
            </a:br>
            <a:r>
              <a:rPr lang="en-US" sz="2800"/>
              <a:t>Fiscal Years 1997 - 2013</a:t>
            </a:r>
          </a:p>
        </p:txBody>
      </p:sp>
      <p:pic>
        <p:nvPicPr>
          <p:cNvPr id="356359" name="Picture 7" descr="goldlogo"/>
          <p:cNvPicPr>
            <a:picLocks noChangeAspect="1" noChangeArrowheads="1"/>
          </p:cNvPicPr>
          <p:nvPr/>
        </p:nvPicPr>
        <p:blipFill>
          <a:blip r:embed="rId2"/>
          <a:srcRect l="3519" t="9410" r="66306" b="12546"/>
          <a:stretch>
            <a:fillRect/>
          </a:stretch>
        </p:blipFill>
        <p:spPr bwMode="auto">
          <a:xfrm>
            <a:off x="741363" y="376238"/>
            <a:ext cx="755650" cy="731837"/>
          </a:xfrm>
          <a:prstGeom prst="rect">
            <a:avLst/>
          </a:prstGeom>
          <a:noFill/>
        </p:spPr>
      </p:pic>
      <p:pic>
        <p:nvPicPr>
          <p:cNvPr id="356360" name="Picture 8"/>
          <p:cNvPicPr>
            <a:picLocks noChangeAspect="1" noChangeArrowheads="1"/>
          </p:cNvPicPr>
          <p:nvPr/>
        </p:nvPicPr>
        <p:blipFill>
          <a:blip r:embed="rId3"/>
          <a:srcRect/>
          <a:stretch>
            <a:fillRect/>
          </a:stretch>
        </p:blipFill>
        <p:spPr bwMode="auto">
          <a:xfrm>
            <a:off x="238125" y="1647825"/>
            <a:ext cx="8691563" cy="43338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4457885A-EC8C-43EA-9E5F-379292AA5638}" type="slidenum">
              <a:rPr lang="en-US"/>
              <a:pPr/>
              <a:t>8</a:t>
            </a:fld>
            <a:endParaRPr lang="en-US"/>
          </a:p>
        </p:txBody>
      </p:sp>
      <p:sp>
        <p:nvSpPr>
          <p:cNvPr id="358404" name="Rectangle 4"/>
          <p:cNvSpPr>
            <a:spLocks noChangeArrowheads="1"/>
          </p:cNvSpPr>
          <p:nvPr/>
        </p:nvSpPr>
        <p:spPr bwMode="auto">
          <a:xfrm>
            <a:off x="476250" y="158750"/>
            <a:ext cx="8228013" cy="1141413"/>
          </a:xfrm>
          <a:prstGeom prst="rect">
            <a:avLst/>
          </a:prstGeom>
          <a:noFill/>
          <a:ln w="9525">
            <a:solidFill>
              <a:schemeClr val="tx1"/>
            </a:solidFill>
            <a:miter lim="800000"/>
            <a:headEnd/>
            <a:tailEnd/>
          </a:ln>
          <a:effectLst/>
        </p:spPr>
        <p:txBody>
          <a:bodyPr wrap="none" anchor="ctr"/>
          <a:lstStyle/>
          <a:p>
            <a:endParaRPr lang="en-US"/>
          </a:p>
        </p:txBody>
      </p:sp>
      <p:sp>
        <p:nvSpPr>
          <p:cNvPr id="358405" name="Rectangle 5"/>
          <p:cNvSpPr>
            <a:spLocks noChangeArrowheads="1"/>
          </p:cNvSpPr>
          <p:nvPr/>
        </p:nvSpPr>
        <p:spPr bwMode="auto">
          <a:xfrm>
            <a:off x="609600" y="290513"/>
            <a:ext cx="7951788" cy="898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58406" name="Rectangle 6"/>
          <p:cNvSpPr>
            <a:spLocks noChangeArrowheads="1"/>
          </p:cNvSpPr>
          <p:nvPr/>
        </p:nvSpPr>
        <p:spPr bwMode="auto">
          <a:xfrm>
            <a:off x="1492250" y="241300"/>
            <a:ext cx="6999288" cy="919163"/>
          </a:xfrm>
          <a:prstGeom prst="rect">
            <a:avLst/>
          </a:prstGeom>
          <a:noFill/>
          <a:ln w="9525">
            <a:noFill/>
            <a:miter lim="800000"/>
            <a:headEnd/>
            <a:tailEnd/>
          </a:ln>
          <a:effectLst/>
        </p:spPr>
        <p:txBody>
          <a:bodyPr lIns="99046" tIns="49522" rIns="99046" bIns="49522" anchor="ctr"/>
          <a:lstStyle/>
          <a:p>
            <a:pPr defTabSz="990600"/>
            <a:r>
              <a:rPr lang="en-US" sz="2800"/>
              <a:t>Monthly Admissions to SCDC</a:t>
            </a:r>
            <a:br>
              <a:rPr lang="en-US" sz="2800"/>
            </a:br>
            <a:r>
              <a:rPr lang="en-US" sz="2800"/>
              <a:t>September 2011 – October 2013</a:t>
            </a:r>
          </a:p>
        </p:txBody>
      </p:sp>
      <p:pic>
        <p:nvPicPr>
          <p:cNvPr id="358407" name="Picture 7" descr="goldlogo"/>
          <p:cNvPicPr>
            <a:picLocks noChangeAspect="1" noChangeArrowheads="1"/>
          </p:cNvPicPr>
          <p:nvPr/>
        </p:nvPicPr>
        <p:blipFill>
          <a:blip r:embed="rId2"/>
          <a:srcRect l="3519" t="9410" r="66306" b="12546"/>
          <a:stretch>
            <a:fillRect/>
          </a:stretch>
        </p:blipFill>
        <p:spPr bwMode="auto">
          <a:xfrm>
            <a:off x="741363" y="376238"/>
            <a:ext cx="755650" cy="731837"/>
          </a:xfrm>
          <a:prstGeom prst="rect">
            <a:avLst/>
          </a:prstGeom>
          <a:noFill/>
        </p:spPr>
      </p:pic>
      <p:pic>
        <p:nvPicPr>
          <p:cNvPr id="358408" name="Picture 8"/>
          <p:cNvPicPr>
            <a:picLocks noChangeAspect="1" noChangeArrowheads="1"/>
          </p:cNvPicPr>
          <p:nvPr/>
        </p:nvPicPr>
        <p:blipFill>
          <a:blip r:embed="rId3"/>
          <a:srcRect/>
          <a:stretch>
            <a:fillRect/>
          </a:stretch>
        </p:blipFill>
        <p:spPr bwMode="auto">
          <a:xfrm>
            <a:off x="485775" y="1657350"/>
            <a:ext cx="8367713" cy="41719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2"/>
          <p:cNvSpPr>
            <a:spLocks noGrp="1"/>
          </p:cNvSpPr>
          <p:nvPr>
            <p:ph type="sldNum" sz="quarter" idx="11"/>
          </p:nvPr>
        </p:nvSpPr>
        <p:spPr/>
        <p:txBody>
          <a:bodyPr/>
          <a:lstStyle/>
          <a:p>
            <a:fld id="{5044DA09-B770-47D5-928A-E272B3843206}" type="slidenum">
              <a:rPr lang="en-US"/>
              <a:pPr/>
              <a:t>9</a:t>
            </a:fld>
            <a:endParaRPr lang="en-US"/>
          </a:p>
        </p:txBody>
      </p:sp>
      <p:sp>
        <p:nvSpPr>
          <p:cNvPr id="366596" name="Rectangle 4"/>
          <p:cNvSpPr>
            <a:spLocks noChangeArrowheads="1"/>
          </p:cNvSpPr>
          <p:nvPr/>
        </p:nvSpPr>
        <p:spPr bwMode="auto">
          <a:xfrm>
            <a:off x="476250" y="152400"/>
            <a:ext cx="8240713" cy="1014413"/>
          </a:xfrm>
          <a:prstGeom prst="rect">
            <a:avLst/>
          </a:prstGeom>
          <a:noFill/>
          <a:ln w="9525">
            <a:solidFill>
              <a:schemeClr val="tx1"/>
            </a:solidFill>
            <a:miter lim="800000"/>
            <a:headEnd/>
            <a:tailEnd/>
          </a:ln>
          <a:effectLst/>
        </p:spPr>
        <p:txBody>
          <a:bodyPr wrap="none" anchor="ctr"/>
          <a:lstStyle/>
          <a:p>
            <a:endParaRPr lang="en-US"/>
          </a:p>
        </p:txBody>
      </p:sp>
      <p:sp>
        <p:nvSpPr>
          <p:cNvPr id="366597" name="Rectangle 5"/>
          <p:cNvSpPr>
            <a:spLocks noChangeArrowheads="1"/>
          </p:cNvSpPr>
          <p:nvPr/>
        </p:nvSpPr>
        <p:spPr bwMode="auto">
          <a:xfrm>
            <a:off x="609600" y="290513"/>
            <a:ext cx="7951788" cy="771525"/>
          </a:xfrm>
          <a:prstGeom prst="rect">
            <a:avLst/>
          </a:prstGeom>
          <a:noFill/>
          <a:ln w="38100">
            <a:solidFill>
              <a:srgbClr val="160053"/>
            </a:solidFill>
            <a:miter lim="800000"/>
            <a:headEnd/>
            <a:tailEnd/>
          </a:ln>
          <a:effectLst/>
        </p:spPr>
        <p:txBody>
          <a:bodyPr wrap="none" lIns="99046" tIns="49522" rIns="99046" bIns="49522" anchor="ctr"/>
          <a:lstStyle/>
          <a:p>
            <a:pPr defTabSz="990600"/>
            <a:endParaRPr lang="en-US" sz="2600" b="0">
              <a:effectLst>
                <a:outerShdw blurRad="38100" dist="38100" dir="2700000" algn="tl">
                  <a:srgbClr val="C0C0C0"/>
                </a:outerShdw>
              </a:effectLst>
            </a:endParaRPr>
          </a:p>
        </p:txBody>
      </p:sp>
      <p:sp>
        <p:nvSpPr>
          <p:cNvPr id="366598" name="Rectangle 6"/>
          <p:cNvSpPr>
            <a:spLocks noChangeArrowheads="1"/>
          </p:cNvSpPr>
          <p:nvPr/>
        </p:nvSpPr>
        <p:spPr bwMode="auto">
          <a:xfrm>
            <a:off x="1331913" y="227013"/>
            <a:ext cx="6999287" cy="830262"/>
          </a:xfrm>
          <a:prstGeom prst="rect">
            <a:avLst/>
          </a:prstGeom>
          <a:noFill/>
          <a:ln w="9525">
            <a:noFill/>
            <a:miter lim="800000"/>
            <a:headEnd/>
            <a:tailEnd/>
          </a:ln>
          <a:effectLst/>
        </p:spPr>
        <p:txBody>
          <a:bodyPr lIns="99046" tIns="49522" rIns="99046" bIns="49522" anchor="ctr"/>
          <a:lstStyle/>
          <a:p>
            <a:pPr defTabSz="990600"/>
            <a:r>
              <a:rPr lang="en-US" sz="2400"/>
              <a:t>Admissions and Releases </a:t>
            </a:r>
            <a:br>
              <a:rPr lang="en-US" sz="2400"/>
            </a:br>
            <a:r>
              <a:rPr lang="en-US" sz="2400"/>
              <a:t>FY 2009 - 2013</a:t>
            </a:r>
          </a:p>
        </p:txBody>
      </p:sp>
      <p:pic>
        <p:nvPicPr>
          <p:cNvPr id="366599" name="Picture 7" descr="goldlogo"/>
          <p:cNvPicPr>
            <a:picLocks noChangeAspect="1" noChangeArrowheads="1"/>
          </p:cNvPicPr>
          <p:nvPr/>
        </p:nvPicPr>
        <p:blipFill>
          <a:blip r:embed="rId3"/>
          <a:srcRect l="3519" t="9410" r="66306" b="12546"/>
          <a:stretch>
            <a:fillRect/>
          </a:stretch>
        </p:blipFill>
        <p:spPr bwMode="auto">
          <a:xfrm>
            <a:off x="688975" y="376238"/>
            <a:ext cx="642938" cy="620712"/>
          </a:xfrm>
          <a:prstGeom prst="rect">
            <a:avLst/>
          </a:prstGeom>
          <a:noFill/>
        </p:spPr>
      </p:pic>
      <p:graphicFrame>
        <p:nvGraphicFramePr>
          <p:cNvPr id="366600" name="Object 8"/>
          <p:cNvGraphicFramePr>
            <a:graphicFrameLocks noChangeAspect="1"/>
          </p:cNvGraphicFramePr>
          <p:nvPr/>
        </p:nvGraphicFramePr>
        <p:xfrm>
          <a:off x="695325" y="1219200"/>
          <a:ext cx="7448550" cy="5372100"/>
        </p:xfrm>
        <a:graphic>
          <a:graphicData uri="http://schemas.openxmlformats.org/presentationml/2006/ole">
            <p:oleObj spid="_x0000_s366600" name="Chart" r:id="rId4" imgW="5514888" imgH="3981579" progId="Excel.Chart.8">
              <p:embed/>
            </p:oleObj>
          </a:graphicData>
        </a:graphic>
      </p:graphicFrame>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FFFF66"/>
      </a:accent1>
      <a:accent2>
        <a:srgbClr val="66CCFF"/>
      </a:accent2>
      <a:accent3>
        <a:srgbClr val="FFFFFF"/>
      </a:accent3>
      <a:accent4>
        <a:srgbClr val="000000"/>
      </a:accent4>
      <a:accent5>
        <a:srgbClr val="FFFFB8"/>
      </a:accent5>
      <a:accent6>
        <a:srgbClr val="5CB9E7"/>
      </a:accent6>
      <a:hlink>
        <a:srgbClr val="F9F1D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9046" tIns="49522" rIns="99046" bIns="49522" numCol="1" anchor="ctr" anchorCtr="0" compatLnSpc="1">
        <a:prstTxWarp prst="textNoShape">
          <a:avLst/>
        </a:prstTxWarp>
      </a:bodyPr>
      <a:lstStyle>
        <a:defPPr marL="0" marR="0" indent="0" algn="ctr" defTabSz="9906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rgbClr val="160053"/>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9046" tIns="49522" rIns="99046" bIns="49522" numCol="1" anchor="ctr" anchorCtr="0" compatLnSpc="1">
        <a:prstTxWarp prst="textNoShape">
          <a:avLst/>
        </a:prstTxWarp>
      </a:bodyPr>
      <a:lstStyle>
        <a:defPPr marL="0" marR="0" indent="0" algn="ctr" defTabSz="9906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rgbClr val="160053"/>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14178</TotalTime>
  <Words>1573</Words>
  <Application>Microsoft PowerPoint</Application>
  <PresentationFormat>On-screen Show (4:3)</PresentationFormat>
  <Paragraphs>218</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31</vt:i4>
      </vt:variant>
    </vt:vector>
  </HeadingPairs>
  <TitlesOfParts>
    <vt:vector size="39" baseType="lpstr">
      <vt:lpstr>Times New Roman</vt:lpstr>
      <vt:lpstr>Albany AMT</vt:lpstr>
      <vt:lpstr>Arial</vt:lpstr>
      <vt:lpstr>Wingdings</vt:lpstr>
      <vt:lpstr>Default Design</vt:lpstr>
      <vt:lpstr>Microsoft Graph Chart</vt:lpstr>
      <vt:lpstr>Microsoft Office Excel Chart</vt:lpstr>
      <vt:lpstr>Microsoft Office Excel Worksheet</vt:lpstr>
      <vt:lpstr>South Carolina’s Prison System</vt:lpstr>
      <vt:lpstr>SCDC Institution Levels and Population Count</vt:lpstr>
      <vt:lpstr>Slide 3</vt:lpstr>
      <vt:lpstr>Average Daily Population Statistics Fiscal Years 2001 - 2013</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Dept. of Corrections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Inmate Count Shrinking Services and Cutting Expenditures FY 2001 - FY2002</dc:title>
  <dc:creator>Woodard</dc:creator>
  <cp:lastModifiedBy>South Carolina</cp:lastModifiedBy>
  <cp:revision>741</cp:revision>
  <cp:lastPrinted>2005-01-18T21:18:53Z</cp:lastPrinted>
  <dcterms:created xsi:type="dcterms:W3CDTF">2002-01-17T12:40:45Z</dcterms:created>
  <dcterms:modified xsi:type="dcterms:W3CDTF">2013-11-19T14:07:38Z</dcterms:modified>
</cp:coreProperties>
</file>