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tiff" ContentType="image/tif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handoutMasterIdLst>
    <p:handoutMasterId r:id="rId30"/>
  </p:handoutMasterIdLst>
  <p:sldIdLst>
    <p:sldId id="259" r:id="rId2"/>
    <p:sldId id="354" r:id="rId3"/>
    <p:sldId id="312" r:id="rId4"/>
    <p:sldId id="311" r:id="rId5"/>
    <p:sldId id="343" r:id="rId6"/>
    <p:sldId id="349" r:id="rId7"/>
    <p:sldId id="350" r:id="rId8"/>
    <p:sldId id="282" r:id="rId9"/>
    <p:sldId id="284" r:id="rId10"/>
    <p:sldId id="273" r:id="rId11"/>
    <p:sldId id="326" r:id="rId12"/>
    <p:sldId id="291" r:id="rId13"/>
    <p:sldId id="271" r:id="rId14"/>
    <p:sldId id="279" r:id="rId15"/>
    <p:sldId id="281" r:id="rId16"/>
    <p:sldId id="257" r:id="rId17"/>
    <p:sldId id="314" r:id="rId18"/>
    <p:sldId id="285" r:id="rId19"/>
    <p:sldId id="355" r:id="rId20"/>
    <p:sldId id="356" r:id="rId21"/>
    <p:sldId id="357" r:id="rId22"/>
    <p:sldId id="358" r:id="rId23"/>
    <p:sldId id="359" r:id="rId24"/>
    <p:sldId id="360" r:id="rId25"/>
    <p:sldId id="361" r:id="rId26"/>
    <p:sldId id="364" r:id="rId27"/>
    <p:sldId id="363" r:id="rId28"/>
  </p:sldIdLst>
  <p:sldSz cx="9144000" cy="6858000" type="screen4x3"/>
  <p:notesSz cx="6883400" cy="9240838"/>
  <p:defaultTextStyle>
    <a:defPPr>
      <a:defRPr lang="en-US"/>
    </a:defPPr>
    <a:lvl1pPr algn="l" rtl="0" eaLnBrk="0" fontAlgn="base" hangingPunct="0">
      <a:spcBef>
        <a:spcPct val="0"/>
      </a:spcBef>
      <a:spcAft>
        <a:spcPct val="0"/>
      </a:spcAft>
      <a:defRPr kern="1200">
        <a:solidFill>
          <a:schemeClr val="tx1"/>
        </a:solidFill>
        <a:latin typeface="Georgia" pitchFamily="18" charset="0"/>
        <a:ea typeface="+mn-ea"/>
        <a:cs typeface="+mn-cs"/>
      </a:defRPr>
    </a:lvl1pPr>
    <a:lvl2pPr marL="457200" algn="l" rtl="0" eaLnBrk="0" fontAlgn="base" hangingPunct="0">
      <a:spcBef>
        <a:spcPct val="0"/>
      </a:spcBef>
      <a:spcAft>
        <a:spcPct val="0"/>
      </a:spcAft>
      <a:defRPr kern="1200">
        <a:solidFill>
          <a:schemeClr val="tx1"/>
        </a:solidFill>
        <a:latin typeface="Georgia" pitchFamily="18" charset="0"/>
        <a:ea typeface="+mn-ea"/>
        <a:cs typeface="+mn-cs"/>
      </a:defRPr>
    </a:lvl2pPr>
    <a:lvl3pPr marL="914400" algn="l" rtl="0" eaLnBrk="0" fontAlgn="base" hangingPunct="0">
      <a:spcBef>
        <a:spcPct val="0"/>
      </a:spcBef>
      <a:spcAft>
        <a:spcPct val="0"/>
      </a:spcAft>
      <a:defRPr kern="1200">
        <a:solidFill>
          <a:schemeClr val="tx1"/>
        </a:solidFill>
        <a:latin typeface="Georgia" pitchFamily="18" charset="0"/>
        <a:ea typeface="+mn-ea"/>
        <a:cs typeface="+mn-cs"/>
      </a:defRPr>
    </a:lvl3pPr>
    <a:lvl4pPr marL="1371600" algn="l" rtl="0" eaLnBrk="0" fontAlgn="base" hangingPunct="0">
      <a:spcBef>
        <a:spcPct val="0"/>
      </a:spcBef>
      <a:spcAft>
        <a:spcPct val="0"/>
      </a:spcAft>
      <a:defRPr kern="1200">
        <a:solidFill>
          <a:schemeClr val="tx1"/>
        </a:solidFill>
        <a:latin typeface="Georgia" pitchFamily="18" charset="0"/>
        <a:ea typeface="+mn-ea"/>
        <a:cs typeface="+mn-cs"/>
      </a:defRPr>
    </a:lvl4pPr>
    <a:lvl5pPr marL="1828800" algn="l" rtl="0" eaLnBrk="0" fontAlgn="base" hangingPunct="0">
      <a:spcBef>
        <a:spcPct val="0"/>
      </a:spcBef>
      <a:spcAft>
        <a:spcPct val="0"/>
      </a:spcAft>
      <a:defRPr kern="1200">
        <a:solidFill>
          <a:schemeClr val="tx1"/>
        </a:solidFill>
        <a:latin typeface="Georgia" pitchFamily="18" charset="0"/>
        <a:ea typeface="+mn-ea"/>
        <a:cs typeface="+mn-cs"/>
      </a:defRPr>
    </a:lvl5pPr>
    <a:lvl6pPr marL="2286000" algn="l" defTabSz="914400" rtl="0" eaLnBrk="1" latinLnBrk="0" hangingPunct="1">
      <a:defRPr kern="1200">
        <a:solidFill>
          <a:schemeClr val="tx1"/>
        </a:solidFill>
        <a:latin typeface="Georgia" pitchFamily="18" charset="0"/>
        <a:ea typeface="+mn-ea"/>
        <a:cs typeface="+mn-cs"/>
      </a:defRPr>
    </a:lvl6pPr>
    <a:lvl7pPr marL="2743200" algn="l" defTabSz="914400" rtl="0" eaLnBrk="1" latinLnBrk="0" hangingPunct="1">
      <a:defRPr kern="1200">
        <a:solidFill>
          <a:schemeClr val="tx1"/>
        </a:solidFill>
        <a:latin typeface="Georgia" pitchFamily="18" charset="0"/>
        <a:ea typeface="+mn-ea"/>
        <a:cs typeface="+mn-cs"/>
      </a:defRPr>
    </a:lvl7pPr>
    <a:lvl8pPr marL="3200400" algn="l" defTabSz="914400" rtl="0" eaLnBrk="1" latinLnBrk="0" hangingPunct="1">
      <a:defRPr kern="1200">
        <a:solidFill>
          <a:schemeClr val="tx1"/>
        </a:solidFill>
        <a:latin typeface="Georgia" pitchFamily="18" charset="0"/>
        <a:ea typeface="+mn-ea"/>
        <a:cs typeface="+mn-cs"/>
      </a:defRPr>
    </a:lvl8pPr>
    <a:lvl9pPr marL="3657600" algn="l" defTabSz="914400" rtl="0" eaLnBrk="1" latinLnBrk="0" hangingPunct="1">
      <a:defRPr kern="1200">
        <a:solidFill>
          <a:schemeClr val="tx1"/>
        </a:solidFill>
        <a:latin typeface="Georgia"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Walby"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chemeClr val="tx1"/>
    </p:penClr>
  </p:showPr>
  <p:clrMru>
    <a:srgbClr val="FD1D05"/>
    <a:srgbClr val="FF8103"/>
    <a:srgbClr val="FF9900"/>
    <a:srgbClr val="FF7C80"/>
    <a:srgbClr val="3399FF"/>
    <a:srgbClr val="FFFF00"/>
    <a:srgbClr val="FF3300"/>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75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2983106" cy="464487"/>
          </a:xfrm>
          <a:prstGeom prst="rect">
            <a:avLst/>
          </a:prstGeom>
          <a:noFill/>
          <a:ln w="9525">
            <a:noFill/>
            <a:miter lim="800000"/>
            <a:headEnd/>
            <a:tailEnd/>
          </a:ln>
          <a:effectLst/>
        </p:spPr>
        <p:txBody>
          <a:bodyPr vert="horz" wrap="square" lIns="92496" tIns="46247" rIns="92496" bIns="46247" numCol="1" anchor="t" anchorCtr="0" compatLnSpc="1">
            <a:prstTxWarp prst="textNoShape">
              <a:avLst/>
            </a:prstTxWarp>
          </a:bodyPr>
          <a:lstStyle>
            <a:lvl1pPr defTabSz="924472">
              <a:defRPr sz="1100">
                <a:latin typeface="Verdana" pitchFamily="34" charset="0"/>
              </a:defRPr>
            </a:lvl1pPr>
          </a:lstStyle>
          <a:p>
            <a:endParaRPr lang="en-US" dirty="0"/>
          </a:p>
        </p:txBody>
      </p:sp>
      <p:sp>
        <p:nvSpPr>
          <p:cNvPr id="88067" name="Rectangle 3"/>
          <p:cNvSpPr>
            <a:spLocks noGrp="1" noChangeArrowheads="1"/>
          </p:cNvSpPr>
          <p:nvPr>
            <p:ph type="dt" sz="quarter" idx="1"/>
          </p:nvPr>
        </p:nvSpPr>
        <p:spPr bwMode="auto">
          <a:xfrm>
            <a:off x="3900295" y="0"/>
            <a:ext cx="2983105" cy="464487"/>
          </a:xfrm>
          <a:prstGeom prst="rect">
            <a:avLst/>
          </a:prstGeom>
          <a:noFill/>
          <a:ln w="9525">
            <a:noFill/>
            <a:miter lim="800000"/>
            <a:headEnd/>
            <a:tailEnd/>
          </a:ln>
          <a:effectLst/>
        </p:spPr>
        <p:txBody>
          <a:bodyPr vert="horz" wrap="square" lIns="92496" tIns="46247" rIns="92496" bIns="46247" numCol="1" anchor="t" anchorCtr="0" compatLnSpc="1">
            <a:prstTxWarp prst="textNoShape">
              <a:avLst/>
            </a:prstTxWarp>
          </a:bodyPr>
          <a:lstStyle>
            <a:lvl1pPr algn="r" defTabSz="924472">
              <a:defRPr sz="1100">
                <a:latin typeface="Verdana" pitchFamily="34" charset="0"/>
              </a:defRPr>
            </a:lvl1pPr>
          </a:lstStyle>
          <a:p>
            <a:endParaRPr lang="en-US" dirty="0"/>
          </a:p>
        </p:txBody>
      </p:sp>
      <p:sp>
        <p:nvSpPr>
          <p:cNvPr id="88068" name="Rectangle 4"/>
          <p:cNvSpPr>
            <a:spLocks noGrp="1" noChangeArrowheads="1"/>
          </p:cNvSpPr>
          <p:nvPr>
            <p:ph type="ftr" sz="quarter" idx="2"/>
          </p:nvPr>
        </p:nvSpPr>
        <p:spPr bwMode="auto">
          <a:xfrm>
            <a:off x="0" y="8762601"/>
            <a:ext cx="2983106" cy="466014"/>
          </a:xfrm>
          <a:prstGeom prst="rect">
            <a:avLst/>
          </a:prstGeom>
          <a:noFill/>
          <a:ln w="9525">
            <a:noFill/>
            <a:miter lim="800000"/>
            <a:headEnd/>
            <a:tailEnd/>
          </a:ln>
          <a:effectLst/>
        </p:spPr>
        <p:txBody>
          <a:bodyPr vert="horz" wrap="square" lIns="92496" tIns="46247" rIns="92496" bIns="46247" numCol="1" anchor="b" anchorCtr="0" compatLnSpc="1">
            <a:prstTxWarp prst="textNoShape">
              <a:avLst/>
            </a:prstTxWarp>
          </a:bodyPr>
          <a:lstStyle>
            <a:lvl1pPr defTabSz="924472">
              <a:defRPr sz="1100">
                <a:latin typeface="Verdana" pitchFamily="34" charset="0"/>
              </a:defRPr>
            </a:lvl1pPr>
          </a:lstStyle>
          <a:p>
            <a:endParaRPr lang="en-US" dirty="0"/>
          </a:p>
        </p:txBody>
      </p:sp>
      <p:sp>
        <p:nvSpPr>
          <p:cNvPr id="88069" name="Rectangle 5"/>
          <p:cNvSpPr>
            <a:spLocks noGrp="1" noChangeArrowheads="1"/>
          </p:cNvSpPr>
          <p:nvPr>
            <p:ph type="sldNum" sz="quarter" idx="3"/>
          </p:nvPr>
        </p:nvSpPr>
        <p:spPr bwMode="auto">
          <a:xfrm>
            <a:off x="3900295" y="8762601"/>
            <a:ext cx="2983105" cy="466014"/>
          </a:xfrm>
          <a:prstGeom prst="rect">
            <a:avLst/>
          </a:prstGeom>
          <a:noFill/>
          <a:ln w="9525">
            <a:noFill/>
            <a:miter lim="800000"/>
            <a:headEnd/>
            <a:tailEnd/>
          </a:ln>
          <a:effectLst/>
        </p:spPr>
        <p:txBody>
          <a:bodyPr vert="horz" wrap="square" lIns="92496" tIns="46247" rIns="92496" bIns="46247" numCol="1" anchor="b" anchorCtr="0" compatLnSpc="1">
            <a:prstTxWarp prst="textNoShape">
              <a:avLst/>
            </a:prstTxWarp>
          </a:bodyPr>
          <a:lstStyle>
            <a:lvl1pPr algn="r" defTabSz="924472">
              <a:defRPr sz="1100">
                <a:latin typeface="Verdana" pitchFamily="34" charset="0"/>
              </a:defRPr>
            </a:lvl1pPr>
          </a:lstStyle>
          <a:p>
            <a:fld id="{5E444307-EF3F-4785-B26F-304994D279AD}"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83106" cy="461431"/>
          </a:xfrm>
          <a:prstGeom prst="rect">
            <a:avLst/>
          </a:prstGeom>
          <a:noFill/>
          <a:ln w="9525">
            <a:noFill/>
            <a:miter lim="800000"/>
            <a:headEnd/>
            <a:tailEnd/>
          </a:ln>
          <a:effectLst/>
        </p:spPr>
        <p:txBody>
          <a:bodyPr vert="horz" wrap="square" lIns="87151" tIns="43576" rIns="87151" bIns="43576" numCol="1" anchor="t" anchorCtr="0" compatLnSpc="1">
            <a:prstTxWarp prst="textNoShape">
              <a:avLst/>
            </a:prstTxWarp>
          </a:bodyPr>
          <a:lstStyle>
            <a:lvl1pPr>
              <a:defRPr sz="1100">
                <a:latin typeface="Times New Roman" pitchFamily="18" charset="0"/>
              </a:defRPr>
            </a:lvl1pPr>
          </a:lstStyle>
          <a:p>
            <a:endParaRPr lang="en-US" dirty="0"/>
          </a:p>
        </p:txBody>
      </p:sp>
      <p:sp>
        <p:nvSpPr>
          <p:cNvPr id="90115" name="Rectangle 3"/>
          <p:cNvSpPr>
            <a:spLocks noGrp="1" noChangeArrowheads="1"/>
          </p:cNvSpPr>
          <p:nvPr>
            <p:ph type="dt" idx="1"/>
          </p:nvPr>
        </p:nvSpPr>
        <p:spPr bwMode="auto">
          <a:xfrm>
            <a:off x="3898801" y="0"/>
            <a:ext cx="2983106" cy="461431"/>
          </a:xfrm>
          <a:prstGeom prst="rect">
            <a:avLst/>
          </a:prstGeom>
          <a:noFill/>
          <a:ln w="9525">
            <a:noFill/>
            <a:miter lim="800000"/>
            <a:headEnd/>
            <a:tailEnd/>
          </a:ln>
          <a:effectLst/>
        </p:spPr>
        <p:txBody>
          <a:bodyPr vert="horz" wrap="square" lIns="87151" tIns="43576" rIns="87151" bIns="43576" numCol="1" anchor="t" anchorCtr="0" compatLnSpc="1">
            <a:prstTxWarp prst="textNoShape">
              <a:avLst/>
            </a:prstTxWarp>
          </a:bodyPr>
          <a:lstStyle>
            <a:lvl1pPr algn="r">
              <a:defRPr sz="1100">
                <a:latin typeface="Times New Roman" pitchFamily="18" charset="0"/>
              </a:defRPr>
            </a:lvl1pPr>
          </a:lstStyle>
          <a:p>
            <a:endParaRPr lang="en-US" dirty="0"/>
          </a:p>
        </p:txBody>
      </p:sp>
      <p:sp>
        <p:nvSpPr>
          <p:cNvPr id="90116" name="Rectangle 4"/>
          <p:cNvSpPr>
            <a:spLocks noGrp="1" noRot="1" noChangeAspect="1" noChangeArrowheads="1" noTextEdit="1"/>
          </p:cNvSpPr>
          <p:nvPr>
            <p:ph type="sldImg" idx="2"/>
          </p:nvPr>
        </p:nvSpPr>
        <p:spPr bwMode="auto">
          <a:xfrm>
            <a:off x="1131888" y="693738"/>
            <a:ext cx="4619625" cy="3465512"/>
          </a:xfrm>
          <a:prstGeom prst="rect">
            <a:avLst/>
          </a:prstGeom>
          <a:noFill/>
          <a:ln w="9525">
            <a:solidFill>
              <a:srgbClr val="000000"/>
            </a:solidFill>
            <a:miter lim="800000"/>
            <a:headEnd/>
            <a:tailEnd/>
          </a:ln>
          <a:effectLst/>
        </p:spPr>
      </p:sp>
      <p:sp>
        <p:nvSpPr>
          <p:cNvPr id="90117" name="Rectangle 5"/>
          <p:cNvSpPr>
            <a:spLocks noGrp="1" noChangeArrowheads="1"/>
          </p:cNvSpPr>
          <p:nvPr>
            <p:ph type="body" sz="quarter" idx="3"/>
          </p:nvPr>
        </p:nvSpPr>
        <p:spPr bwMode="auto">
          <a:xfrm>
            <a:off x="688640" y="4389705"/>
            <a:ext cx="5506122" cy="4157460"/>
          </a:xfrm>
          <a:prstGeom prst="rect">
            <a:avLst/>
          </a:prstGeom>
          <a:noFill/>
          <a:ln w="9525">
            <a:noFill/>
            <a:miter lim="800000"/>
            <a:headEnd/>
            <a:tailEnd/>
          </a:ln>
          <a:effectLst/>
        </p:spPr>
        <p:txBody>
          <a:bodyPr vert="horz" wrap="square" lIns="87151" tIns="43576" rIns="87151" bIns="4357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0118" name="Rectangle 6"/>
          <p:cNvSpPr>
            <a:spLocks noGrp="1" noChangeArrowheads="1"/>
          </p:cNvSpPr>
          <p:nvPr>
            <p:ph type="ftr" sz="quarter" idx="4"/>
          </p:nvPr>
        </p:nvSpPr>
        <p:spPr bwMode="auto">
          <a:xfrm>
            <a:off x="0" y="8777880"/>
            <a:ext cx="2983106" cy="461431"/>
          </a:xfrm>
          <a:prstGeom prst="rect">
            <a:avLst/>
          </a:prstGeom>
          <a:noFill/>
          <a:ln w="9525">
            <a:noFill/>
            <a:miter lim="800000"/>
            <a:headEnd/>
            <a:tailEnd/>
          </a:ln>
          <a:effectLst/>
        </p:spPr>
        <p:txBody>
          <a:bodyPr vert="horz" wrap="square" lIns="87151" tIns="43576" rIns="87151" bIns="43576" numCol="1" anchor="b" anchorCtr="0" compatLnSpc="1">
            <a:prstTxWarp prst="textNoShape">
              <a:avLst/>
            </a:prstTxWarp>
          </a:bodyPr>
          <a:lstStyle>
            <a:lvl1pPr>
              <a:defRPr sz="1100">
                <a:latin typeface="Times New Roman" pitchFamily="18" charset="0"/>
              </a:defRPr>
            </a:lvl1pPr>
          </a:lstStyle>
          <a:p>
            <a:endParaRPr lang="en-US" dirty="0"/>
          </a:p>
        </p:txBody>
      </p:sp>
      <p:sp>
        <p:nvSpPr>
          <p:cNvPr id="90119" name="Rectangle 7"/>
          <p:cNvSpPr>
            <a:spLocks noGrp="1" noChangeArrowheads="1"/>
          </p:cNvSpPr>
          <p:nvPr>
            <p:ph type="sldNum" sz="quarter" idx="5"/>
          </p:nvPr>
        </p:nvSpPr>
        <p:spPr bwMode="auto">
          <a:xfrm>
            <a:off x="3898801" y="8777880"/>
            <a:ext cx="2983106" cy="461431"/>
          </a:xfrm>
          <a:prstGeom prst="rect">
            <a:avLst/>
          </a:prstGeom>
          <a:noFill/>
          <a:ln w="9525">
            <a:noFill/>
            <a:miter lim="800000"/>
            <a:headEnd/>
            <a:tailEnd/>
          </a:ln>
          <a:effectLst/>
        </p:spPr>
        <p:txBody>
          <a:bodyPr vert="horz" wrap="square" lIns="87151" tIns="43576" rIns="87151" bIns="43576" numCol="1" anchor="b" anchorCtr="0" compatLnSpc="1">
            <a:prstTxWarp prst="textNoShape">
              <a:avLst/>
            </a:prstTxWarp>
          </a:bodyPr>
          <a:lstStyle>
            <a:lvl1pPr algn="r">
              <a:defRPr sz="1100">
                <a:latin typeface="Times New Roman" pitchFamily="18" charset="0"/>
              </a:defRPr>
            </a:lvl1pPr>
          </a:lstStyle>
          <a:p>
            <a:fld id="{66117FB1-47DC-4BF5-A980-D916CC208BCC}"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D1D83-DAF8-45AD-B9E7-F9614963A385}" type="slidenum">
              <a:rPr lang="en-US"/>
              <a:pPr/>
              <a:t>1</a:t>
            </a:fld>
            <a:endParaRPr lang="en-US" dirty="0"/>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F548F2-317C-4818-8B73-FACC7DA9A403}" type="slidenum">
              <a:rPr lang="en-US"/>
              <a:pPr/>
              <a:t>10</a:t>
            </a:fld>
            <a:endParaRPr lang="en-US" dirty="0"/>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715BC6-C4BC-4092-94E2-9F8C405AB6EA}" type="slidenum">
              <a:rPr lang="en-US"/>
              <a:pPr/>
              <a:t>11</a:t>
            </a:fld>
            <a:endParaRPr lang="en-US" dirty="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3E10B-6E8A-40BF-A189-271E4D692621}" type="slidenum">
              <a:rPr lang="en-US"/>
              <a:pPr/>
              <a:t>12</a:t>
            </a:fld>
            <a:endParaRPr lang="en-US" dirty="0"/>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6B2428-C6AB-4934-A0E8-1634C4E9D183}" type="slidenum">
              <a:rPr lang="en-US"/>
              <a:pPr/>
              <a:t>13</a:t>
            </a:fld>
            <a:endParaRPr lang="en-US" dirty="0"/>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9A642A-9840-4D3A-96C8-39A73E6A8C4D}" type="slidenum">
              <a:rPr lang="en-US"/>
              <a:pPr/>
              <a:t>14</a:t>
            </a:fld>
            <a:endParaRPr lang="en-US" dirty="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F64155-8A1B-48A1-96A9-ADD568300031}" type="slidenum">
              <a:rPr lang="en-US"/>
              <a:pPr/>
              <a:t>15</a:t>
            </a:fld>
            <a:endParaRPr lang="en-US" dirty="0"/>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638AE9-49D1-447E-8A91-B4D5486C65DD}" type="slidenum">
              <a:rPr lang="en-US"/>
              <a:pPr/>
              <a:t>16</a:t>
            </a:fld>
            <a:endParaRPr lang="en-US" dirty="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A539C2-D4F3-462F-9F84-C51513ED5B3A}" type="slidenum">
              <a:rPr lang="en-US"/>
              <a:pPr/>
              <a:t>17</a:t>
            </a:fld>
            <a:endParaRPr lang="en-US" dirty="0"/>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A5B040-8042-427B-B741-6641E0520E7B}" type="slidenum">
              <a:rPr lang="en-US"/>
              <a:pPr/>
              <a:t>18</a:t>
            </a:fld>
            <a:endParaRPr lang="en-US" dirty="0"/>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0B4472-B77B-42E6-87B3-93D8E7045EBD}" type="slidenum">
              <a:rPr lang="en-US"/>
              <a:pPr/>
              <a:t>2</a:t>
            </a:fld>
            <a:endParaRPr lang="en-US" dirty="0"/>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F9EF01-E8C7-40FD-BACD-4227D0F72232}" type="slidenum">
              <a:rPr lang="en-US"/>
              <a:pPr/>
              <a:t>3</a:t>
            </a:fld>
            <a:endParaRPr lang="en-US" dirty="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93DC4B-2395-4080-8FDA-CA711E7480E3}" type="slidenum">
              <a:rPr lang="en-US"/>
              <a:pPr/>
              <a:t>4</a:t>
            </a:fld>
            <a:endParaRPr lang="en-US" dirty="0"/>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124B37-7E3B-4F29-BB51-F2C6ECD483C8}" type="slidenum">
              <a:rPr lang="en-US"/>
              <a:pPr/>
              <a:t>5</a:t>
            </a:fld>
            <a:endParaRPr lang="en-US" dirty="0"/>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0585B7-1D76-4A84-897E-FE44FBC5708E}" type="slidenum">
              <a:rPr lang="en-US"/>
              <a:pPr/>
              <a:t>6</a:t>
            </a:fld>
            <a:endParaRPr lang="en-US" dirty="0"/>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080025-878E-4652-B80D-BD4EA5122000}" type="slidenum">
              <a:rPr lang="en-US"/>
              <a:pPr/>
              <a:t>7</a:t>
            </a:fld>
            <a:endParaRPr lang="en-US" dirty="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1EA666-E759-45B1-A322-AA6188E1C27B}" type="slidenum">
              <a:rPr lang="en-US"/>
              <a:pPr/>
              <a:t>8</a:t>
            </a:fld>
            <a:endParaRPr lang="en-US" dirty="0"/>
          </a:p>
        </p:txBody>
      </p:sp>
      <p:sp>
        <p:nvSpPr>
          <p:cNvPr id="103426" name="Rectangle 1026"/>
          <p:cNvSpPr>
            <a:spLocks noGrp="1" noRot="1" noChangeAspect="1" noChangeArrowheads="1" noTextEdit="1"/>
          </p:cNvSpPr>
          <p:nvPr>
            <p:ph type="sldImg"/>
          </p:nvPr>
        </p:nvSpPr>
        <p:spPr>
          <a:ln/>
        </p:spPr>
      </p:sp>
      <p:sp>
        <p:nvSpPr>
          <p:cNvPr id="103427" name="Rectangle 1027"/>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60759B-402A-40BA-8AA0-73B8FC70B571}" type="slidenum">
              <a:rPr lang="en-US"/>
              <a:pPr/>
              <a:t>9</a:t>
            </a:fld>
            <a:endParaRPr lang="en-US" dirty="0"/>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0"/>
            <a:ext cx="9148763" cy="6851650"/>
            <a:chOff x="1" y="0"/>
            <a:chExt cx="5763" cy="4316"/>
          </a:xfrm>
        </p:grpSpPr>
        <p:sp>
          <p:nvSpPr>
            <p:cNvPr id="6246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246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246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grpSp>
          <p:nvGrpSpPr>
            <p:cNvPr id="62470" name="Group 6"/>
            <p:cNvGrpSpPr>
              <a:grpSpLocks/>
            </p:cNvGrpSpPr>
            <p:nvPr/>
          </p:nvGrpSpPr>
          <p:grpSpPr bwMode="auto">
            <a:xfrm>
              <a:off x="288" y="0"/>
              <a:ext cx="5098" cy="4316"/>
              <a:chOff x="288" y="0"/>
              <a:chExt cx="5098" cy="4316"/>
            </a:xfrm>
          </p:grpSpPr>
          <p:sp>
            <p:nvSpPr>
              <p:cNvPr id="6247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7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8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8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8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248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grpSp>
        <p:sp>
          <p:nvSpPr>
            <p:cNvPr id="6248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248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248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dirty="0"/>
            </a:p>
          </p:txBody>
        </p:sp>
        <p:sp>
          <p:nvSpPr>
            <p:cNvPr id="6248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dirty="0"/>
            </a:p>
          </p:txBody>
        </p:sp>
        <p:sp>
          <p:nvSpPr>
            <p:cNvPr id="6248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dirty="0"/>
            </a:p>
          </p:txBody>
        </p:sp>
        <p:sp>
          <p:nvSpPr>
            <p:cNvPr id="6248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dirty="0"/>
            </a:p>
          </p:txBody>
        </p:sp>
        <p:sp>
          <p:nvSpPr>
            <p:cNvPr id="6249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dirty="0"/>
            </a:p>
          </p:txBody>
        </p:sp>
        <p:sp>
          <p:nvSpPr>
            <p:cNvPr id="6249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dirty="0"/>
            </a:p>
          </p:txBody>
        </p:sp>
        <p:sp>
          <p:nvSpPr>
            <p:cNvPr id="6249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dirty="0"/>
            </a:p>
          </p:txBody>
        </p:sp>
        <p:sp>
          <p:nvSpPr>
            <p:cNvPr id="6249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dirty="0"/>
            </a:p>
          </p:txBody>
        </p:sp>
        <p:sp>
          <p:nvSpPr>
            <p:cNvPr id="6249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dirty="0"/>
            </a:p>
          </p:txBody>
        </p:sp>
        <p:grpSp>
          <p:nvGrpSpPr>
            <p:cNvPr id="62495" name="Group 31"/>
            <p:cNvGrpSpPr>
              <a:grpSpLocks/>
            </p:cNvGrpSpPr>
            <p:nvPr/>
          </p:nvGrpSpPr>
          <p:grpSpPr bwMode="auto">
            <a:xfrm>
              <a:off x="1" y="392"/>
              <a:ext cx="5758" cy="1571"/>
              <a:chOff x="1" y="392"/>
              <a:chExt cx="5758" cy="1571"/>
            </a:xfrm>
          </p:grpSpPr>
          <p:sp>
            <p:nvSpPr>
              <p:cNvPr id="6249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dirty="0"/>
              </a:p>
            </p:txBody>
          </p:sp>
          <p:sp>
            <p:nvSpPr>
              <p:cNvPr id="6249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dirty="0"/>
              </a:p>
            </p:txBody>
          </p:sp>
          <p:sp>
            <p:nvSpPr>
              <p:cNvPr id="6249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dirty="0"/>
              </a:p>
            </p:txBody>
          </p:sp>
          <p:sp>
            <p:nvSpPr>
              <p:cNvPr id="6249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dirty="0"/>
              </a:p>
            </p:txBody>
          </p:sp>
          <p:sp>
            <p:nvSpPr>
              <p:cNvPr id="6250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dirty="0"/>
              </a:p>
            </p:txBody>
          </p:sp>
        </p:grpSp>
        <p:sp>
          <p:nvSpPr>
            <p:cNvPr id="6250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dirty="0"/>
            </a:p>
          </p:txBody>
        </p:sp>
        <p:sp>
          <p:nvSpPr>
            <p:cNvPr id="6250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dirty="0"/>
            </a:p>
          </p:txBody>
        </p:sp>
      </p:grpSp>
      <p:sp>
        <p:nvSpPr>
          <p:cNvPr id="62503"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62504"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2505" name="Rectangle 41"/>
          <p:cNvSpPr>
            <a:spLocks noGrp="1" noChangeArrowheads="1"/>
          </p:cNvSpPr>
          <p:nvPr>
            <p:ph type="dt" sz="quarter" idx="2"/>
          </p:nvPr>
        </p:nvSpPr>
        <p:spPr/>
        <p:txBody>
          <a:bodyPr/>
          <a:lstStyle>
            <a:lvl1pPr>
              <a:defRPr/>
            </a:lvl1pPr>
          </a:lstStyle>
          <a:p>
            <a:endParaRPr lang="en-US" dirty="0"/>
          </a:p>
        </p:txBody>
      </p:sp>
      <p:sp>
        <p:nvSpPr>
          <p:cNvPr id="62506" name="Rectangle 42"/>
          <p:cNvSpPr>
            <a:spLocks noGrp="1" noChangeArrowheads="1"/>
          </p:cNvSpPr>
          <p:nvPr>
            <p:ph type="ftr" sz="quarter" idx="3"/>
          </p:nvPr>
        </p:nvSpPr>
        <p:spPr/>
        <p:txBody>
          <a:bodyPr/>
          <a:lstStyle>
            <a:lvl1pPr>
              <a:defRPr/>
            </a:lvl1pPr>
          </a:lstStyle>
          <a:p>
            <a:endParaRPr lang="en-US" dirty="0"/>
          </a:p>
        </p:txBody>
      </p:sp>
      <p:sp>
        <p:nvSpPr>
          <p:cNvPr id="62507" name="Rectangle 43"/>
          <p:cNvSpPr>
            <a:spLocks noGrp="1" noChangeArrowheads="1"/>
          </p:cNvSpPr>
          <p:nvPr>
            <p:ph type="sldNum" sz="quarter" idx="4"/>
          </p:nvPr>
        </p:nvSpPr>
        <p:spPr/>
        <p:txBody>
          <a:bodyPr/>
          <a:lstStyle>
            <a:lvl1pPr>
              <a:defRPr/>
            </a:lvl1pPr>
          </a:lstStyle>
          <a:p>
            <a:fld id="{D4DEE9DF-78E1-4627-BBE9-5B8565FE8B9E}" type="slidenum">
              <a:rPr lang="en-US"/>
              <a:pPr/>
              <a:t>‹#›</a:t>
            </a:fld>
            <a:endParaRPr lang="en-US" dirty="0"/>
          </a:p>
        </p:txBody>
      </p:sp>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5424FF5-D634-4592-AFBB-8F4BE4BE462B}"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B6EE7B6-9B81-400B-A3CF-A268DCF7A43C}"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dirty="0"/>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dirty="0"/>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9D22C7F0-113B-4032-A5D0-17319469F2C8}"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F728643-56C2-40A4-BD52-0194B85091F3}"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AA89F164-1360-4420-9000-0CC2C4CA652F}"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38EF898-5AED-4113-8164-F92F05B8C793}"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09777756-5D51-4303-AC7F-B0CDF7AD8AD9}"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FDF57DE4-5B5C-49B3-8B4A-B7101CB1D24C}"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88B100D7-7CED-4113-8EF0-0F5626B0D372}"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F7BB3FD7-CA63-4A0E-A961-8932AEF5CA83}"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04D611E9-2DF5-4CBD-9FE5-957DC0586C59}"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61442" name="Group 2"/>
          <p:cNvGrpSpPr>
            <a:grpSpLocks/>
          </p:cNvGrpSpPr>
          <p:nvPr/>
        </p:nvGrpSpPr>
        <p:grpSpPr bwMode="auto">
          <a:xfrm>
            <a:off x="1588" y="0"/>
            <a:ext cx="9148762" cy="6851650"/>
            <a:chOff x="1" y="0"/>
            <a:chExt cx="5763" cy="4316"/>
          </a:xfrm>
        </p:grpSpPr>
        <p:sp>
          <p:nvSpPr>
            <p:cNvPr id="61443"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1444"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1445"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grpSp>
          <p:nvGrpSpPr>
            <p:cNvPr id="61446" name="Group 6"/>
            <p:cNvGrpSpPr>
              <a:grpSpLocks/>
            </p:cNvGrpSpPr>
            <p:nvPr/>
          </p:nvGrpSpPr>
          <p:grpSpPr bwMode="auto">
            <a:xfrm>
              <a:off x="288" y="0"/>
              <a:ext cx="5098" cy="4316"/>
              <a:chOff x="288" y="0"/>
              <a:chExt cx="5098" cy="4316"/>
            </a:xfrm>
          </p:grpSpPr>
          <p:sp>
            <p:nvSpPr>
              <p:cNvPr id="61447"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48"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49"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0"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1"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2"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3"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4"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5"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6"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7"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8"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sp>
            <p:nvSpPr>
              <p:cNvPr id="61459"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dirty="0"/>
              </a:p>
            </p:txBody>
          </p:sp>
        </p:grpSp>
        <p:sp>
          <p:nvSpPr>
            <p:cNvPr id="61460"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1461"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dirty="0"/>
            </a:p>
          </p:txBody>
        </p:sp>
        <p:sp>
          <p:nvSpPr>
            <p:cNvPr id="61462"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dirty="0"/>
            </a:p>
          </p:txBody>
        </p:sp>
        <p:sp>
          <p:nvSpPr>
            <p:cNvPr id="61463"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dirty="0"/>
            </a:p>
          </p:txBody>
        </p:sp>
        <p:sp>
          <p:nvSpPr>
            <p:cNvPr id="61464"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dirty="0"/>
            </a:p>
          </p:txBody>
        </p:sp>
        <p:sp>
          <p:nvSpPr>
            <p:cNvPr id="61465"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dirty="0"/>
            </a:p>
          </p:txBody>
        </p:sp>
        <p:sp>
          <p:nvSpPr>
            <p:cNvPr id="61466"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dirty="0"/>
            </a:p>
          </p:txBody>
        </p:sp>
        <p:sp>
          <p:nvSpPr>
            <p:cNvPr id="61467"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dirty="0"/>
            </a:p>
          </p:txBody>
        </p:sp>
        <p:sp>
          <p:nvSpPr>
            <p:cNvPr id="61468"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dirty="0"/>
            </a:p>
          </p:txBody>
        </p:sp>
        <p:sp>
          <p:nvSpPr>
            <p:cNvPr id="61469"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dirty="0"/>
            </a:p>
          </p:txBody>
        </p:sp>
        <p:sp>
          <p:nvSpPr>
            <p:cNvPr id="61470"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dirty="0"/>
            </a:p>
          </p:txBody>
        </p:sp>
        <p:grpSp>
          <p:nvGrpSpPr>
            <p:cNvPr id="61471" name="Group 31"/>
            <p:cNvGrpSpPr>
              <a:grpSpLocks/>
            </p:cNvGrpSpPr>
            <p:nvPr/>
          </p:nvGrpSpPr>
          <p:grpSpPr bwMode="auto">
            <a:xfrm>
              <a:off x="1" y="392"/>
              <a:ext cx="5758" cy="1571"/>
              <a:chOff x="1" y="392"/>
              <a:chExt cx="5758" cy="1571"/>
            </a:xfrm>
          </p:grpSpPr>
          <p:sp>
            <p:nvSpPr>
              <p:cNvPr id="6147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dirty="0"/>
              </a:p>
            </p:txBody>
          </p:sp>
          <p:sp>
            <p:nvSpPr>
              <p:cNvPr id="6147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dirty="0"/>
              </a:p>
            </p:txBody>
          </p:sp>
          <p:sp>
            <p:nvSpPr>
              <p:cNvPr id="6147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dirty="0"/>
              </a:p>
            </p:txBody>
          </p:sp>
          <p:sp>
            <p:nvSpPr>
              <p:cNvPr id="6147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dirty="0"/>
              </a:p>
            </p:txBody>
          </p:sp>
          <p:sp>
            <p:nvSpPr>
              <p:cNvPr id="6147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dirty="0"/>
              </a:p>
            </p:txBody>
          </p:sp>
        </p:grpSp>
        <p:sp>
          <p:nvSpPr>
            <p:cNvPr id="61477"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dirty="0"/>
            </a:p>
          </p:txBody>
        </p:sp>
        <p:sp>
          <p:nvSpPr>
            <p:cNvPr id="61478"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dirty="0"/>
            </a:p>
          </p:txBody>
        </p:sp>
      </p:grpSp>
      <p:sp>
        <p:nvSpPr>
          <p:cNvPr id="61479"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480"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defRPr>
            </a:lvl1pPr>
          </a:lstStyle>
          <a:p>
            <a:endParaRPr lang="en-US" dirty="0"/>
          </a:p>
        </p:txBody>
      </p:sp>
      <p:sp>
        <p:nvSpPr>
          <p:cNvPr id="61481"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mn-lt"/>
              </a:defRPr>
            </a:lvl1pPr>
          </a:lstStyle>
          <a:p>
            <a:endParaRPr lang="en-US" dirty="0"/>
          </a:p>
        </p:txBody>
      </p:sp>
      <p:sp>
        <p:nvSpPr>
          <p:cNvPr id="61482"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mn-lt"/>
              </a:defRPr>
            </a:lvl1pPr>
          </a:lstStyle>
          <a:p>
            <a:fld id="{120982E8-F2BF-4819-B480-6884B4E36A35}" type="slidenum">
              <a:rPr lang="en-US"/>
              <a:pPr/>
              <a:t>‹#›</a:t>
            </a:fld>
            <a:endParaRPr lang="en-US" dirty="0"/>
          </a:p>
        </p:txBody>
      </p:sp>
      <p:sp>
        <p:nvSpPr>
          <p:cNvPr id="614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spd="med">
    <p:fade/>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fairtax.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Microsoft_Office_Excel_97-2003_Worksheet1.xls"/><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43000"/>
            <a:ext cx="7772400" cy="1447800"/>
          </a:xfrm>
        </p:spPr>
        <p:txBody>
          <a:bodyPr/>
          <a:lstStyle/>
          <a:p>
            <a:r>
              <a:rPr lang="en-US" sz="5400" b="1" i="1" dirty="0">
                <a:solidFill>
                  <a:srgbClr val="EBEBEB"/>
                </a:solidFill>
              </a:rPr>
              <a:t>Americans</a:t>
            </a:r>
            <a:br>
              <a:rPr lang="en-US" sz="5400" b="1" i="1" dirty="0">
                <a:solidFill>
                  <a:srgbClr val="EBEBEB"/>
                </a:solidFill>
              </a:rPr>
            </a:br>
            <a:r>
              <a:rPr lang="en-US" sz="5400" b="1" i="1" dirty="0">
                <a:solidFill>
                  <a:srgbClr val="EBEBEB"/>
                </a:solidFill>
              </a:rPr>
              <a:t> For Fair Taxation</a:t>
            </a:r>
            <a:r>
              <a:rPr lang="en-US" sz="4000" dirty="0">
                <a:solidFill>
                  <a:srgbClr val="EBEBEB"/>
                </a:solidFill>
              </a:rPr>
              <a:t/>
            </a:r>
            <a:br>
              <a:rPr lang="en-US" sz="4000" dirty="0">
                <a:solidFill>
                  <a:srgbClr val="EBEBEB"/>
                </a:solidFill>
              </a:rPr>
            </a:br>
            <a:endParaRPr lang="en-US" sz="4000" dirty="0">
              <a:solidFill>
                <a:srgbClr val="EBEBEB"/>
              </a:solidFill>
            </a:endParaRPr>
          </a:p>
        </p:txBody>
      </p:sp>
      <p:sp>
        <p:nvSpPr>
          <p:cNvPr id="6147" name="Rectangle 3"/>
          <p:cNvSpPr>
            <a:spLocks noGrp="1" noChangeArrowheads="1"/>
          </p:cNvSpPr>
          <p:nvPr>
            <p:ph type="body" idx="1"/>
          </p:nvPr>
        </p:nvSpPr>
        <p:spPr>
          <a:xfrm>
            <a:off x="457200" y="2514600"/>
            <a:ext cx="8229600" cy="1676400"/>
          </a:xfrm>
        </p:spPr>
        <p:txBody>
          <a:bodyPr/>
          <a:lstStyle/>
          <a:p>
            <a:pPr algn="ctr">
              <a:lnSpc>
                <a:spcPct val="90000"/>
              </a:lnSpc>
              <a:buClr>
                <a:schemeClr val="tx1"/>
              </a:buClr>
              <a:buFont typeface="Wingdings" pitchFamily="2" charset="2"/>
              <a:buNone/>
            </a:pPr>
            <a:endParaRPr lang="en-US" sz="2400" dirty="0">
              <a:latin typeface="Tahoma" pitchFamily="34" charset="0"/>
            </a:endParaRPr>
          </a:p>
          <a:p>
            <a:pPr algn="ctr">
              <a:lnSpc>
                <a:spcPct val="90000"/>
              </a:lnSpc>
              <a:buClr>
                <a:schemeClr val="tx1"/>
              </a:buClr>
              <a:buFont typeface="Wingdings" pitchFamily="2" charset="2"/>
              <a:buNone/>
            </a:pPr>
            <a:r>
              <a:rPr lang="en-US" sz="3600" dirty="0">
                <a:solidFill>
                  <a:srgbClr val="FFFF66"/>
                </a:solidFill>
                <a:latin typeface="Tahoma" pitchFamily="34" charset="0"/>
              </a:rPr>
              <a:t>www.SCFairTax.org</a:t>
            </a:r>
          </a:p>
        </p:txBody>
      </p:sp>
      <p:pic>
        <p:nvPicPr>
          <p:cNvPr id="6151" name="Picture 7" descr="SC LOGO"/>
          <p:cNvPicPr>
            <a:picLocks noChangeAspect="1" noChangeArrowheads="1"/>
          </p:cNvPicPr>
          <p:nvPr/>
        </p:nvPicPr>
        <p:blipFill>
          <a:blip r:embed="rId3" cstate="print"/>
          <a:srcRect/>
          <a:stretch>
            <a:fillRect/>
          </a:stretch>
        </p:blipFill>
        <p:spPr bwMode="auto">
          <a:xfrm>
            <a:off x="2438400" y="3810000"/>
            <a:ext cx="4267200" cy="1838325"/>
          </a:xfrm>
          <a:prstGeom prst="rect">
            <a:avLst/>
          </a:prstGeom>
          <a:noFill/>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2400" y="304800"/>
            <a:ext cx="4648200" cy="1143000"/>
          </a:xfrm>
          <a:ln/>
        </p:spPr>
        <p:txBody>
          <a:bodyPr/>
          <a:lstStyle/>
          <a:p>
            <a:r>
              <a:rPr lang="en-US" sz="5400" b="1" i="1" dirty="0">
                <a:solidFill>
                  <a:schemeClr val="tx1"/>
                </a:solidFill>
              </a:rPr>
              <a:t>PREBATES</a:t>
            </a:r>
          </a:p>
        </p:txBody>
      </p:sp>
      <p:sp>
        <p:nvSpPr>
          <p:cNvPr id="21507" name="Rectangle 3"/>
          <p:cNvSpPr>
            <a:spLocks noGrp="1" noChangeArrowheads="1"/>
          </p:cNvSpPr>
          <p:nvPr>
            <p:ph type="body" idx="1"/>
          </p:nvPr>
        </p:nvSpPr>
        <p:spPr>
          <a:xfrm>
            <a:off x="457200" y="2449513"/>
            <a:ext cx="8229600" cy="3189287"/>
          </a:xfrm>
        </p:spPr>
        <p:txBody>
          <a:bodyPr/>
          <a:lstStyle/>
          <a:p>
            <a:pPr algn="ctr">
              <a:lnSpc>
                <a:spcPct val="120000"/>
              </a:lnSpc>
              <a:buClr>
                <a:schemeClr val="accent2"/>
              </a:buClr>
              <a:buFont typeface="Wingdings" pitchFamily="2" charset="2"/>
              <a:buNone/>
            </a:pPr>
            <a:r>
              <a:rPr lang="en-US" sz="1800" dirty="0">
                <a:latin typeface="Tahoma" pitchFamily="34" charset="0"/>
              </a:rPr>
              <a:t>The </a:t>
            </a:r>
            <a:r>
              <a:rPr lang="en-US" sz="2000" u="sng" dirty="0">
                <a:latin typeface="Tahoma" pitchFamily="34" charset="0"/>
              </a:rPr>
              <a:t>Prebate</a:t>
            </a:r>
            <a:r>
              <a:rPr lang="en-US" sz="1800" dirty="0">
                <a:latin typeface="Tahoma" pitchFamily="34" charset="0"/>
              </a:rPr>
              <a:t> makes The FairTax progressive when measured against consumption.</a:t>
            </a:r>
          </a:p>
          <a:p>
            <a:pPr algn="ctr">
              <a:lnSpc>
                <a:spcPct val="120000"/>
              </a:lnSpc>
              <a:buClr>
                <a:schemeClr val="accent2"/>
              </a:buClr>
              <a:buFont typeface="Wingdings" pitchFamily="2" charset="2"/>
              <a:buNone/>
            </a:pPr>
            <a:endParaRPr lang="en-US" sz="1800" dirty="0">
              <a:latin typeface="Tahoma" pitchFamily="34" charset="0"/>
            </a:endParaRPr>
          </a:p>
          <a:p>
            <a:pPr algn="ctr">
              <a:lnSpc>
                <a:spcPct val="120000"/>
              </a:lnSpc>
              <a:buClr>
                <a:schemeClr val="accent2"/>
              </a:buClr>
              <a:buFont typeface="Wingdings" pitchFamily="2" charset="2"/>
              <a:buNone/>
            </a:pPr>
            <a:r>
              <a:rPr lang="en-US" sz="1800" dirty="0">
                <a:latin typeface="Tahoma" pitchFamily="34" charset="0"/>
              </a:rPr>
              <a:t>The </a:t>
            </a:r>
            <a:r>
              <a:rPr lang="en-US" sz="2000" u="sng" dirty="0">
                <a:latin typeface="Tahoma" pitchFamily="34" charset="0"/>
              </a:rPr>
              <a:t>Prebate</a:t>
            </a:r>
            <a:r>
              <a:rPr lang="en-US" sz="1800" dirty="0">
                <a:latin typeface="Tahoma" pitchFamily="34" charset="0"/>
              </a:rPr>
              <a:t> assures no one pays federal tax</a:t>
            </a:r>
          </a:p>
          <a:p>
            <a:pPr algn="ctr">
              <a:lnSpc>
                <a:spcPct val="120000"/>
              </a:lnSpc>
              <a:buClr>
                <a:schemeClr val="accent2"/>
              </a:buClr>
              <a:buFont typeface="Wingdings" pitchFamily="2" charset="2"/>
              <a:buNone/>
            </a:pPr>
            <a:r>
              <a:rPr lang="en-US" sz="1800" dirty="0">
                <a:latin typeface="Tahoma" pitchFamily="34" charset="0"/>
              </a:rPr>
              <a:t>up to the poverty level</a:t>
            </a:r>
          </a:p>
          <a:p>
            <a:pPr algn="ctr">
              <a:lnSpc>
                <a:spcPct val="120000"/>
              </a:lnSpc>
              <a:buClr>
                <a:schemeClr val="accent2"/>
              </a:buClr>
              <a:buFont typeface="Wingdings" pitchFamily="2" charset="2"/>
              <a:buNone/>
            </a:pPr>
            <a:endParaRPr lang="en-US" sz="1800" dirty="0">
              <a:latin typeface="Tahoma" pitchFamily="34" charset="0"/>
            </a:endParaRPr>
          </a:p>
          <a:p>
            <a:pPr algn="ctr">
              <a:lnSpc>
                <a:spcPct val="120000"/>
              </a:lnSpc>
              <a:buClr>
                <a:schemeClr val="accent2"/>
              </a:buClr>
              <a:buFont typeface="Wingdings" pitchFamily="2" charset="2"/>
              <a:buNone/>
            </a:pPr>
            <a:r>
              <a:rPr lang="en-US" sz="1800" dirty="0">
                <a:latin typeface="Tahoma" pitchFamily="34" charset="0"/>
              </a:rPr>
              <a:t>PREBATES RETURN THE SALES TAX ON ESSENTIALS UP TO THE NATIONAL POVERTY LEVEL.</a:t>
            </a:r>
          </a:p>
        </p:txBody>
      </p:sp>
      <p:pic>
        <p:nvPicPr>
          <p:cNvPr id="21518" name="Picture 14" descr="SC LOGO"/>
          <p:cNvPicPr>
            <a:picLocks noChangeAspect="1" noChangeArrowheads="1"/>
          </p:cNvPicPr>
          <p:nvPr/>
        </p:nvPicPr>
        <p:blipFill>
          <a:blip r:embed="rId3" cstate="print"/>
          <a:srcRect/>
          <a:stretch>
            <a:fillRect/>
          </a:stretch>
        </p:blipFill>
        <p:spPr bwMode="auto">
          <a:xfrm>
            <a:off x="4953000" y="263525"/>
            <a:ext cx="3276600" cy="1412875"/>
          </a:xfrm>
          <a:prstGeom prst="rect">
            <a:avLst/>
          </a:prstGeom>
          <a:noFill/>
        </p:spPr>
      </p:pic>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457200" y="277813"/>
            <a:ext cx="5181600" cy="1139825"/>
          </a:xfrm>
          <a:ln/>
        </p:spPr>
        <p:txBody>
          <a:bodyPr/>
          <a:lstStyle/>
          <a:p>
            <a:pPr algn="l"/>
            <a:r>
              <a:rPr lang="en-US" sz="4000" dirty="0">
                <a:solidFill>
                  <a:schemeClr val="tx1"/>
                </a:solidFill>
                <a:latin typeface="Arial Unicode MS" pitchFamily="34" charset="-128"/>
              </a:rPr>
              <a:t>2008 FairTax Prebate</a:t>
            </a:r>
            <a:r>
              <a:rPr lang="en-US" dirty="0">
                <a:solidFill>
                  <a:schemeClr val="tx1"/>
                </a:solidFill>
                <a:latin typeface="Georgia" pitchFamily="18" charset="0"/>
              </a:rPr>
              <a:t> </a:t>
            </a:r>
            <a:endParaRPr lang="en-US" dirty="0">
              <a:solidFill>
                <a:schemeClr val="tx1"/>
              </a:solidFill>
            </a:endParaRPr>
          </a:p>
        </p:txBody>
      </p:sp>
      <p:graphicFrame>
        <p:nvGraphicFramePr>
          <p:cNvPr id="134128" name="Group 1008"/>
          <p:cNvGraphicFramePr>
            <a:graphicFrameLocks noGrp="1"/>
          </p:cNvGraphicFramePr>
          <p:nvPr>
            <p:ph idx="1"/>
          </p:nvPr>
        </p:nvGraphicFramePr>
        <p:xfrm>
          <a:off x="457200" y="1066800"/>
          <a:ext cx="8389938" cy="5272407"/>
        </p:xfrm>
        <a:graphic>
          <a:graphicData uri="http://schemas.openxmlformats.org/drawingml/2006/table">
            <a:tbl>
              <a:tblPr/>
              <a:tblGrid>
                <a:gridCol w="1143000"/>
                <a:gridCol w="1303338"/>
                <a:gridCol w="855662"/>
                <a:gridCol w="965200"/>
                <a:gridCol w="1066800"/>
                <a:gridCol w="1066800"/>
                <a:gridCol w="207963"/>
                <a:gridCol w="790575"/>
                <a:gridCol w="182562"/>
                <a:gridCol w="808038"/>
              </a:tblGrid>
              <a:tr h="569913">
                <a:tc gridSpan="7">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endParaRPr>
                    </a:p>
                  </a:txBody>
                  <a:tcPr anchor="b" horzOverflow="overflow">
                    <a:lnL cap="flat">
                      <a:noFill/>
                    </a:lnL>
                    <a:lnR>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a:noFill/>
                    </a:lnL>
                    <a:lnR>
                      <a:noFill/>
                    </a:lnR>
                    <a:lnT cap="fla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0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a:noFill/>
                    </a:lnL>
                    <a:lnR cap="flat">
                      <a:noFill/>
                    </a:lnR>
                    <a:lnT cap="flat">
                      <a:noFill/>
                    </a:lnT>
                    <a:lnB>
                      <a:noFill/>
                    </a:lnB>
                    <a:lnTlToBr>
                      <a:noFill/>
                    </a:lnTlToBr>
                    <a:lnBlToTr>
                      <a:noFill/>
                    </a:lnBlToTr>
                    <a:noFill/>
                  </a:tcPr>
                </a:tc>
              </a:tr>
              <a:tr h="525463">
                <a:tc gridSpan="4">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FFFF00"/>
                        </a:solidFill>
                        <a:effectLst/>
                        <a:latin typeface="Times New Roman" pitchFamily="18" charset="0"/>
                        <a:cs typeface="Times New Roman" pitchFamily="18" charset="0"/>
                      </a:endParaRPr>
                    </a:p>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00"/>
                          </a:solidFill>
                          <a:effectLst/>
                          <a:latin typeface="Times New Roman" pitchFamily="18" charset="0"/>
                          <a:cs typeface="Times New Roman" pitchFamily="18" charset="0"/>
                        </a:rPr>
                        <a:t>Single  Adult Household</a:t>
                      </a:r>
                      <a:endParaRPr kumimoji="0" lang="en-US" sz="1600" b="0" i="0" u="none" strike="noStrike" cap="none" normalizeH="0" baseline="0" dirty="0" smtClean="0">
                        <a:ln>
                          <a:noFill/>
                        </a:ln>
                        <a:solidFill>
                          <a:srgbClr val="FFFF00"/>
                        </a:solidFill>
                        <a:effectLst/>
                        <a:latin typeface="Times New Roman" pitchFamily="18" charset="0"/>
                      </a:endParaRPr>
                    </a:p>
                  </a:txBody>
                  <a:tcPr anchor="b"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00"/>
                          </a:solidFill>
                          <a:effectLst/>
                          <a:latin typeface="Times New Roman" pitchFamily="18" charset="0"/>
                          <a:cs typeface="Times New Roman" pitchFamily="18" charset="0"/>
                        </a:rPr>
                        <a:t>Two Adult Household</a:t>
                      </a:r>
                      <a:endParaRPr kumimoji="0" lang="en-US" sz="1500" b="0" i="0" u="none" strike="noStrike" cap="none" normalizeH="0" baseline="0" dirty="0" smtClean="0">
                        <a:ln>
                          <a:noFill/>
                        </a:ln>
                        <a:solidFill>
                          <a:srgbClr val="FFFF00"/>
                        </a:solidFill>
                        <a:effectLst/>
                        <a:latin typeface="Times New Roman" pitchFamily="18" charset="0"/>
                      </a:endParaRPr>
                    </a:p>
                  </a:txBody>
                  <a:tcPr anchor="b"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7338">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Family</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Annual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Annual </a:t>
                      </a:r>
                      <a:endParaRPr kumimoji="0" lang="en-US" sz="1500" b="0"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Monthly</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Family</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Annual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Annual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Monthly</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r>
              <a:tr h="288925">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Size</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Consumption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Rebate</a:t>
                      </a:r>
                      <a:endParaRPr kumimoji="0" lang="en-US" sz="1500" b="0"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Rebate</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Size</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Consumption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Rebate</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Rebate</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r>
              <a:tr h="301625">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Allowance</a:t>
                      </a:r>
                      <a:r>
                        <a:rPr kumimoji="0" lang="en-US" sz="1200" b="1" i="0" u="none" strike="noStrike" cap="none" normalizeH="0" baseline="30000" dirty="0" smtClean="0">
                          <a:ln>
                            <a:noFill/>
                          </a:ln>
                          <a:solidFill>
                            <a:schemeClr val="tx1"/>
                          </a:solidFill>
                          <a:effectLst/>
                          <a:latin typeface="Times New Roman" pitchFamily="18" charset="0"/>
                          <a:cs typeface="Times New Roman" pitchFamily="18" charset="0"/>
                        </a:rPr>
                        <a:t> 1</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rgbClr val="FFFF00"/>
                          </a:solidFill>
                          <a:effectLst/>
                          <a:latin typeface="Times New Roman" pitchFamily="18" charset="0"/>
                          <a:cs typeface="Times New Roman" pitchFamily="18" charset="0"/>
                        </a:rPr>
                        <a:t> </a:t>
                      </a:r>
                      <a:endParaRPr kumimoji="0" lang="en-US" sz="1500" b="0"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Allowance</a:t>
                      </a:r>
                      <a:r>
                        <a:rPr kumimoji="0" lang="en-US" sz="1200" b="1" i="0" u="none" strike="noStrike" cap="none" normalizeH="0" baseline="30000" dirty="0" smtClean="0">
                          <a:ln>
                            <a:noFill/>
                          </a:ln>
                          <a:solidFill>
                            <a:schemeClr val="tx1"/>
                          </a:solidFill>
                          <a:effectLst/>
                          <a:latin typeface="Times New Roman" pitchFamily="18" charset="0"/>
                          <a:cs typeface="Times New Roman" pitchFamily="18" charset="0"/>
                        </a:rPr>
                        <a:t> 1</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968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1 person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$10,210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$2,238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rPr>
                        <a:t>$196</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N/A</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N/A</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N/A</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N/A</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349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1 child</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$13,690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$3,149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rPr>
                        <a:t>$262</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couple</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$20,420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$4,697</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$391</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01625">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2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$17,170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$3,949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$329</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1 child</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$23,900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$5,497</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$458</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000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3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$20,650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$4,750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$396</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2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$27,380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$6,297</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$525</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381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4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 $24,130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$5,550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$462</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3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$30,860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$7,098</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$591</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000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5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$27,610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$6,350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$529</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4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$34,340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$7,898</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$658</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9845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6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$31,090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$7,151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$596</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5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$37,820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$8,699</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$725</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9051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7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$34,570 </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$7,951 </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$663</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and 6 children</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cs typeface="Times New Roman" pitchFamily="18" charset="0"/>
                        </a:rPr>
                        <a:t>$41,300</a:t>
                      </a:r>
                      <a:endParaRPr kumimoji="0" lang="en-US" sz="1200" b="0" i="0" u="none" strike="noStrike" cap="none" normalizeH="0" baseline="0" dirty="0" smtClean="0">
                        <a:ln>
                          <a:noFill/>
                        </a:ln>
                        <a:solidFill>
                          <a:schemeClr val="tx1"/>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$9,499</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rgbClr val="FFFF00"/>
                          </a:solidFill>
                          <a:effectLst/>
                          <a:latin typeface="Times New Roman" pitchFamily="18" charset="0"/>
                          <a:cs typeface="Times New Roman" pitchFamily="18" charset="0"/>
                        </a:rPr>
                        <a:t>$792</a:t>
                      </a:r>
                      <a:endParaRPr kumimoji="0" lang="en-US" sz="1500" b="1" i="0" u="none" strike="noStrike" cap="none" normalizeH="0" baseline="0" dirty="0" smtClean="0">
                        <a:ln>
                          <a:noFill/>
                        </a:ln>
                        <a:solidFill>
                          <a:srgbClr val="FFFF00"/>
                        </a:solidFill>
                        <a:effectLst/>
                        <a:latin typeface="Times New Roman" pitchFamily="18"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569913">
                <a:tc gridSpan="6">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Times New Roman" pitchFamily="18" charset="0"/>
                        </a:rPr>
                        <a:t>Source:  </a:t>
                      </a:r>
                      <a:r>
                        <a:rPr kumimoji="0" lang="en-US" sz="1500" b="0" i="1" u="none" strike="noStrike" cap="none" normalizeH="0" baseline="0" dirty="0" smtClean="0">
                          <a:ln>
                            <a:noFill/>
                          </a:ln>
                          <a:solidFill>
                            <a:schemeClr val="tx1"/>
                          </a:solidFill>
                          <a:effectLst/>
                          <a:latin typeface="Times New Roman" pitchFamily="18" charset="0"/>
                        </a:rPr>
                        <a:t>Federal Register</a:t>
                      </a:r>
                      <a:r>
                        <a:rPr kumimoji="0" lang="en-US" sz="1500" b="0" i="0" u="none" strike="noStrike" cap="none" normalizeH="0" baseline="0" dirty="0" smtClean="0">
                          <a:ln>
                            <a:noFill/>
                          </a:ln>
                          <a:solidFill>
                            <a:schemeClr val="tx1"/>
                          </a:solidFill>
                          <a:effectLst/>
                          <a:latin typeface="Times New Roman" pitchFamily="18" charset="0"/>
                        </a:rPr>
                        <a:t>, Vol. 72, No. 15, January 24, 2007, pp. 3147–3148.</a:t>
                      </a:r>
                    </a:p>
                  </a:txBody>
                  <a:tcPr anchor="b" horzOverflow="overflow">
                    <a:lnL cap="flat">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anchor="b"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r>
            </a:tbl>
          </a:graphicData>
        </a:graphic>
      </p:graphicFrame>
      <p:pic>
        <p:nvPicPr>
          <p:cNvPr id="134132" name="Picture 1012" descr="SC LOGO"/>
          <p:cNvPicPr>
            <a:picLocks noChangeAspect="1" noChangeArrowheads="1"/>
          </p:cNvPicPr>
          <p:nvPr/>
        </p:nvPicPr>
        <p:blipFill>
          <a:blip r:embed="rId3" cstate="print"/>
          <a:srcRect/>
          <a:stretch>
            <a:fillRect/>
          </a:stretch>
        </p:blipFill>
        <p:spPr bwMode="auto">
          <a:xfrm>
            <a:off x="5943600" y="304800"/>
            <a:ext cx="2819400" cy="1216025"/>
          </a:xfrm>
          <a:prstGeom prst="rect">
            <a:avLst/>
          </a:prstGeom>
          <a:noFill/>
        </p:spPr>
      </p:pic>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457200"/>
            <a:ext cx="5638800" cy="914400"/>
          </a:xfrm>
          <a:ln/>
        </p:spPr>
        <p:txBody>
          <a:bodyPr/>
          <a:lstStyle/>
          <a:p>
            <a:r>
              <a:rPr lang="en-US" sz="4000" b="1" i="1" dirty="0">
                <a:solidFill>
                  <a:schemeClr val="tx1"/>
                </a:solidFill>
                <a:latin typeface="Georgia" pitchFamily="18" charset="0"/>
              </a:rPr>
              <a:t>How does it work?</a:t>
            </a:r>
            <a:endParaRPr lang="en-US" sz="4000" b="1" i="1" dirty="0">
              <a:solidFill>
                <a:schemeClr val="tx1"/>
              </a:solidFill>
            </a:endParaRPr>
          </a:p>
        </p:txBody>
      </p:sp>
      <p:sp>
        <p:nvSpPr>
          <p:cNvPr id="39939" name="Rectangle 3"/>
          <p:cNvSpPr>
            <a:spLocks noGrp="1" noChangeArrowheads="1"/>
          </p:cNvSpPr>
          <p:nvPr>
            <p:ph type="body" idx="1"/>
          </p:nvPr>
        </p:nvSpPr>
        <p:spPr>
          <a:xfrm>
            <a:off x="533400" y="2057400"/>
            <a:ext cx="8153400" cy="4267200"/>
          </a:xfrm>
        </p:spPr>
        <p:txBody>
          <a:bodyPr/>
          <a:lstStyle/>
          <a:p>
            <a:pPr algn="ctr">
              <a:lnSpc>
                <a:spcPct val="120000"/>
              </a:lnSpc>
              <a:buClr>
                <a:schemeClr val="accent2"/>
              </a:buClr>
              <a:buFont typeface="Wingdings" pitchFamily="2" charset="2"/>
              <a:buNone/>
            </a:pPr>
            <a:r>
              <a:rPr lang="en-US" b="1" i="1" dirty="0">
                <a:solidFill>
                  <a:srgbClr val="FFFF00"/>
                </a:solidFill>
                <a:effectLst/>
                <a:latin typeface="Tahoma" pitchFamily="34" charset="0"/>
              </a:rPr>
              <a:t>All new consumer</a:t>
            </a:r>
          </a:p>
          <a:p>
            <a:pPr algn="ctr">
              <a:lnSpc>
                <a:spcPct val="120000"/>
              </a:lnSpc>
              <a:buClr>
                <a:schemeClr val="accent2"/>
              </a:buClr>
              <a:buFont typeface="Wingdings" pitchFamily="2" charset="2"/>
              <a:buNone/>
            </a:pPr>
            <a:r>
              <a:rPr lang="en-US" b="1" i="1" dirty="0">
                <a:solidFill>
                  <a:srgbClr val="FFFF00"/>
                </a:solidFill>
                <a:effectLst/>
                <a:latin typeface="Tahoma" pitchFamily="34" charset="0"/>
              </a:rPr>
              <a:t>goods and services</a:t>
            </a:r>
          </a:p>
          <a:p>
            <a:pPr algn="ctr">
              <a:lnSpc>
                <a:spcPct val="120000"/>
              </a:lnSpc>
              <a:buClr>
                <a:schemeClr val="accent2"/>
              </a:buClr>
              <a:buFont typeface="Wingdings" pitchFamily="2" charset="2"/>
              <a:buNone/>
            </a:pPr>
            <a:r>
              <a:rPr lang="en-US" sz="2400" dirty="0">
                <a:effectLst/>
                <a:latin typeface="Tahoma" pitchFamily="34" charset="0"/>
              </a:rPr>
              <a:t> </a:t>
            </a:r>
            <a:r>
              <a:rPr lang="en-US" b="1" dirty="0">
                <a:solidFill>
                  <a:srgbClr val="FFFF00"/>
                </a:solidFill>
                <a:effectLst/>
                <a:latin typeface="Tahoma" pitchFamily="34" charset="0"/>
              </a:rPr>
              <a:t>are</a:t>
            </a:r>
          </a:p>
          <a:p>
            <a:pPr algn="ctr">
              <a:lnSpc>
                <a:spcPct val="120000"/>
              </a:lnSpc>
              <a:buClr>
                <a:schemeClr val="accent2"/>
              </a:buClr>
              <a:buFont typeface="Wingdings" pitchFamily="2" charset="2"/>
              <a:buNone/>
            </a:pPr>
            <a:r>
              <a:rPr lang="en-US" dirty="0">
                <a:solidFill>
                  <a:srgbClr val="FFFF00"/>
                </a:solidFill>
                <a:effectLst/>
                <a:latin typeface="Tahoma" pitchFamily="34" charset="0"/>
              </a:rPr>
              <a:t> </a:t>
            </a:r>
            <a:r>
              <a:rPr lang="en-US" b="1" i="1" dirty="0">
                <a:solidFill>
                  <a:srgbClr val="FFFF00"/>
                </a:solidFill>
                <a:effectLst/>
                <a:latin typeface="Tahoma" pitchFamily="34" charset="0"/>
              </a:rPr>
              <a:t>taxed once</a:t>
            </a:r>
          </a:p>
          <a:p>
            <a:pPr algn="ctr">
              <a:lnSpc>
                <a:spcPct val="120000"/>
              </a:lnSpc>
              <a:buClr>
                <a:schemeClr val="accent2"/>
              </a:buClr>
              <a:buFont typeface="Wingdings" pitchFamily="2" charset="2"/>
              <a:buNone/>
            </a:pPr>
            <a:endParaRPr lang="en-US" sz="1200" b="1" i="1" dirty="0">
              <a:effectLst/>
              <a:latin typeface="Tahoma" pitchFamily="34" charset="0"/>
            </a:endParaRPr>
          </a:p>
          <a:p>
            <a:pPr algn="ctr">
              <a:lnSpc>
                <a:spcPct val="120000"/>
              </a:lnSpc>
              <a:buClr>
                <a:schemeClr val="accent2"/>
              </a:buClr>
              <a:buFont typeface="Wingdings" pitchFamily="2" charset="2"/>
              <a:buNone/>
            </a:pPr>
            <a:r>
              <a:rPr lang="en-US" sz="2400" dirty="0">
                <a:effectLst/>
                <a:latin typeface="Tahoma" pitchFamily="34" charset="0"/>
              </a:rPr>
              <a:t> </a:t>
            </a:r>
            <a:r>
              <a:rPr lang="en-US" dirty="0">
                <a:effectLst/>
                <a:latin typeface="Tahoma" pitchFamily="34" charset="0"/>
              </a:rPr>
              <a:t>at 23¢ per dollar spent at the cash register</a:t>
            </a:r>
          </a:p>
          <a:p>
            <a:pPr algn="ctr">
              <a:lnSpc>
                <a:spcPct val="120000"/>
              </a:lnSpc>
              <a:buClr>
                <a:schemeClr val="accent2"/>
              </a:buClr>
              <a:buFont typeface="Wingdings" pitchFamily="2" charset="2"/>
              <a:buNone/>
            </a:pPr>
            <a:endParaRPr lang="en-US" sz="1800" b="1" dirty="0">
              <a:effectLst/>
            </a:endParaRPr>
          </a:p>
        </p:txBody>
      </p:sp>
      <p:pic>
        <p:nvPicPr>
          <p:cNvPr id="39942" name="Picture 6"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304800"/>
            <a:ext cx="5334000" cy="1143000"/>
          </a:xfrm>
          <a:ln/>
        </p:spPr>
        <p:txBody>
          <a:bodyPr/>
          <a:lstStyle/>
          <a:p>
            <a:r>
              <a:rPr lang="en-US" sz="4000" b="1" i="1" dirty="0">
                <a:solidFill>
                  <a:schemeClr val="tx1"/>
                </a:solidFill>
                <a:latin typeface="Georgia" pitchFamily="18" charset="0"/>
              </a:rPr>
              <a:t>How does it work?</a:t>
            </a:r>
            <a:endParaRPr lang="en-US" sz="4000" b="1" i="1" dirty="0">
              <a:solidFill>
                <a:schemeClr val="tx1"/>
              </a:solidFill>
            </a:endParaRPr>
          </a:p>
        </p:txBody>
      </p:sp>
      <p:sp>
        <p:nvSpPr>
          <p:cNvPr id="19459" name="Rectangle 3"/>
          <p:cNvSpPr>
            <a:spLocks noGrp="1" noChangeArrowheads="1"/>
          </p:cNvSpPr>
          <p:nvPr>
            <p:ph type="body" idx="1"/>
          </p:nvPr>
        </p:nvSpPr>
        <p:spPr>
          <a:xfrm>
            <a:off x="457200" y="2971800"/>
            <a:ext cx="8382000" cy="3352800"/>
          </a:xfrm>
        </p:spPr>
        <p:txBody>
          <a:bodyPr/>
          <a:lstStyle/>
          <a:p>
            <a:pPr algn="ctr">
              <a:lnSpc>
                <a:spcPct val="120000"/>
              </a:lnSpc>
              <a:spcBef>
                <a:spcPct val="0"/>
              </a:spcBef>
              <a:spcAft>
                <a:spcPct val="50000"/>
              </a:spcAft>
              <a:buClr>
                <a:schemeClr val="accent2"/>
              </a:buClr>
              <a:buFont typeface="Wingdings" pitchFamily="2" charset="2"/>
              <a:buNone/>
            </a:pPr>
            <a:r>
              <a:rPr lang="en-US" b="1" dirty="0">
                <a:latin typeface="Tahoma" pitchFamily="34" charset="0"/>
              </a:rPr>
              <a:t>No taxes are collected on used </a:t>
            </a:r>
            <a:r>
              <a:rPr lang="en-US" b="1" dirty="0" smtClean="0">
                <a:latin typeface="Tahoma" pitchFamily="34" charset="0"/>
              </a:rPr>
              <a:t>items</a:t>
            </a:r>
          </a:p>
          <a:p>
            <a:pPr algn="ctr">
              <a:lnSpc>
                <a:spcPct val="120000"/>
              </a:lnSpc>
              <a:spcBef>
                <a:spcPct val="0"/>
              </a:spcBef>
              <a:spcAft>
                <a:spcPct val="50000"/>
              </a:spcAft>
              <a:buClr>
                <a:schemeClr val="accent2"/>
              </a:buClr>
              <a:buFont typeface="Wingdings" pitchFamily="2" charset="2"/>
              <a:buNone/>
            </a:pPr>
            <a:r>
              <a:rPr lang="en-US" b="1" dirty="0" smtClean="0">
                <a:latin typeface="Tahoma" pitchFamily="34" charset="0"/>
              </a:rPr>
              <a:t>No taxes on investments or interest </a:t>
            </a:r>
            <a:endParaRPr lang="en-US" b="1" dirty="0">
              <a:latin typeface="Tahoma" pitchFamily="34" charset="0"/>
            </a:endParaRPr>
          </a:p>
          <a:p>
            <a:pPr algn="ctr">
              <a:lnSpc>
                <a:spcPct val="120000"/>
              </a:lnSpc>
              <a:spcBef>
                <a:spcPct val="0"/>
              </a:spcBef>
              <a:spcAft>
                <a:spcPct val="50000"/>
              </a:spcAft>
              <a:buClr>
                <a:schemeClr val="accent2"/>
              </a:buClr>
              <a:buFont typeface="Wingdings" pitchFamily="2" charset="2"/>
              <a:buNone/>
            </a:pPr>
            <a:r>
              <a:rPr lang="en-US" b="1" dirty="0" smtClean="0">
                <a:latin typeface="Tahoma" pitchFamily="34" charset="0"/>
              </a:rPr>
              <a:t>Educational </a:t>
            </a:r>
            <a:r>
              <a:rPr lang="en-US" b="1" dirty="0">
                <a:latin typeface="Tahoma" pitchFamily="34" charset="0"/>
              </a:rPr>
              <a:t>expenses are not taxed</a:t>
            </a:r>
            <a:endParaRPr lang="en-US" dirty="0"/>
          </a:p>
        </p:txBody>
      </p:sp>
      <p:pic>
        <p:nvPicPr>
          <p:cNvPr id="19463" name="Picture 7"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 y="304800"/>
            <a:ext cx="5486400" cy="990600"/>
          </a:xfrm>
          <a:ln/>
        </p:spPr>
        <p:txBody>
          <a:bodyPr/>
          <a:lstStyle/>
          <a:p>
            <a:r>
              <a:rPr lang="en-US" sz="3600" b="1" i="1" dirty="0">
                <a:solidFill>
                  <a:schemeClr val="tx1"/>
                </a:solidFill>
                <a:latin typeface="Georgia" pitchFamily="18" charset="0"/>
              </a:rPr>
              <a:t>How is the Fair Tax</a:t>
            </a:r>
            <a:r>
              <a:rPr lang="en-US" sz="3600" b="1" i="1" u="sng" dirty="0">
                <a:solidFill>
                  <a:schemeClr val="tx1"/>
                </a:solidFill>
                <a:latin typeface="Georgia" pitchFamily="18" charset="0"/>
              </a:rPr>
              <a:t> </a:t>
            </a:r>
            <a:r>
              <a:rPr lang="en-US" sz="3600" b="1" i="1" dirty="0">
                <a:solidFill>
                  <a:schemeClr val="tx1"/>
                </a:solidFill>
                <a:latin typeface="Georgia" pitchFamily="18" charset="0"/>
              </a:rPr>
              <a:t>Collected?</a:t>
            </a:r>
          </a:p>
        </p:txBody>
      </p:sp>
      <p:sp>
        <p:nvSpPr>
          <p:cNvPr id="27652" name="Rectangle 4"/>
          <p:cNvSpPr>
            <a:spLocks noGrp="1" noChangeArrowheads="1"/>
          </p:cNvSpPr>
          <p:nvPr>
            <p:ph type="body" idx="1"/>
          </p:nvPr>
        </p:nvSpPr>
        <p:spPr>
          <a:xfrm>
            <a:off x="304800" y="2514600"/>
            <a:ext cx="8610600" cy="2971800"/>
          </a:xfrm>
        </p:spPr>
        <p:txBody>
          <a:bodyPr/>
          <a:lstStyle/>
          <a:p>
            <a:pPr>
              <a:spcBef>
                <a:spcPct val="0"/>
              </a:spcBef>
              <a:spcAft>
                <a:spcPct val="100000"/>
              </a:spcAft>
              <a:buClr>
                <a:srgbClr val="3399FF"/>
              </a:buClr>
              <a:buSzPct val="70000"/>
              <a:buFont typeface="Wingdings" pitchFamily="2" charset="2"/>
              <a:buChar char="Ø"/>
            </a:pPr>
            <a:r>
              <a:rPr lang="en-US" b="1" dirty="0" smtClean="0">
                <a:latin typeface="Tahoma" pitchFamily="34" charset="0"/>
              </a:rPr>
              <a:t>45 </a:t>
            </a:r>
            <a:r>
              <a:rPr lang="en-US" b="1" dirty="0">
                <a:latin typeface="Tahoma" pitchFamily="34" charset="0"/>
              </a:rPr>
              <a:t>states currently collect sales tax</a:t>
            </a:r>
          </a:p>
          <a:p>
            <a:pPr>
              <a:spcBef>
                <a:spcPct val="0"/>
              </a:spcBef>
              <a:spcAft>
                <a:spcPct val="100000"/>
              </a:spcAft>
              <a:buClr>
                <a:srgbClr val="3399FF"/>
              </a:buClr>
              <a:buSzPct val="70000"/>
              <a:buFont typeface="Wingdings" pitchFamily="2" charset="2"/>
              <a:buChar char="Ø"/>
            </a:pPr>
            <a:r>
              <a:rPr lang="en-US" b="1" dirty="0">
                <a:latin typeface="Tahoma" pitchFamily="34" charset="0"/>
              </a:rPr>
              <a:t>Only one state sales tax form to file</a:t>
            </a:r>
          </a:p>
          <a:p>
            <a:pPr>
              <a:spcBef>
                <a:spcPct val="0"/>
              </a:spcBef>
              <a:spcAft>
                <a:spcPct val="100000"/>
              </a:spcAft>
              <a:buClr>
                <a:srgbClr val="3399FF"/>
              </a:buClr>
              <a:buSzPct val="70000"/>
              <a:buFont typeface="Wingdings" pitchFamily="2" charset="2"/>
              <a:buChar char="Ø"/>
            </a:pPr>
            <a:r>
              <a:rPr lang="en-US" b="1" dirty="0">
                <a:latin typeface="Tahoma" pitchFamily="34" charset="0"/>
              </a:rPr>
              <a:t>States and retailers are paid 0.25% for collection of the national sales tax.</a:t>
            </a:r>
          </a:p>
        </p:txBody>
      </p:sp>
      <p:pic>
        <p:nvPicPr>
          <p:cNvPr id="27654" name="Picture 6"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a:xfrm>
            <a:off x="228600" y="381000"/>
            <a:ext cx="5257800" cy="990600"/>
          </a:xfrm>
          <a:ln/>
        </p:spPr>
        <p:txBody>
          <a:bodyPr/>
          <a:lstStyle/>
          <a:p>
            <a:r>
              <a:rPr lang="en-US" sz="2800" b="1" i="1" dirty="0">
                <a:solidFill>
                  <a:schemeClr val="tx1"/>
                </a:solidFill>
                <a:latin typeface="Georgia" pitchFamily="18" charset="0"/>
              </a:rPr>
              <a:t>Benefits of the Fair Tax</a:t>
            </a:r>
            <a:br>
              <a:rPr lang="en-US" sz="2800" b="1" i="1" dirty="0">
                <a:solidFill>
                  <a:schemeClr val="tx1"/>
                </a:solidFill>
                <a:latin typeface="Georgia" pitchFamily="18" charset="0"/>
              </a:rPr>
            </a:br>
            <a:r>
              <a:rPr lang="en-US" sz="2800" b="1" i="1" dirty="0">
                <a:solidFill>
                  <a:schemeClr val="tx1"/>
                </a:solidFill>
                <a:latin typeface="Georgia" pitchFamily="18" charset="0"/>
              </a:rPr>
              <a:t> for Business &amp; Trade</a:t>
            </a:r>
            <a:endParaRPr lang="en-US" sz="2800" b="1" i="1" dirty="0">
              <a:solidFill>
                <a:schemeClr val="tx1"/>
              </a:solidFill>
              <a:latin typeface="Times New Roman" pitchFamily="18" charset="0"/>
            </a:endParaRPr>
          </a:p>
        </p:txBody>
      </p:sp>
      <p:sp>
        <p:nvSpPr>
          <p:cNvPr id="29700" name="Rectangle 1028"/>
          <p:cNvSpPr>
            <a:spLocks noGrp="1" noChangeArrowheads="1"/>
          </p:cNvSpPr>
          <p:nvPr>
            <p:ph type="body" idx="1"/>
          </p:nvPr>
        </p:nvSpPr>
        <p:spPr>
          <a:xfrm>
            <a:off x="457200" y="2057400"/>
            <a:ext cx="8305800" cy="4495800"/>
          </a:xfrm>
        </p:spPr>
        <p:txBody>
          <a:bodyPr/>
          <a:lstStyle/>
          <a:p>
            <a:pPr>
              <a:spcBef>
                <a:spcPct val="0"/>
              </a:spcBef>
              <a:spcAft>
                <a:spcPct val="75000"/>
              </a:spcAft>
              <a:buClr>
                <a:srgbClr val="3399FF"/>
              </a:buClr>
              <a:buSzPct val="70000"/>
              <a:buFont typeface="Wingdings" pitchFamily="2" charset="2"/>
              <a:buChar char="Ø"/>
            </a:pPr>
            <a:r>
              <a:rPr lang="en-US" sz="2800" b="1" dirty="0">
                <a:latin typeface="Times New Roman" pitchFamily="18" charset="0"/>
              </a:rPr>
              <a:t>Price shifts will substantially increase demand for U.S. goods and services in all markets </a:t>
            </a:r>
          </a:p>
          <a:p>
            <a:pPr>
              <a:spcBef>
                <a:spcPct val="0"/>
              </a:spcBef>
              <a:spcAft>
                <a:spcPct val="75000"/>
              </a:spcAft>
              <a:buClr>
                <a:srgbClr val="3399FF"/>
              </a:buClr>
              <a:buSzPct val="70000"/>
              <a:buFont typeface="Wingdings" pitchFamily="2" charset="2"/>
              <a:buChar char="Ø"/>
            </a:pPr>
            <a:r>
              <a:rPr lang="en-US" sz="2800" b="1" dirty="0">
                <a:latin typeface="Times New Roman" pitchFamily="18" charset="0"/>
              </a:rPr>
              <a:t>Manufacturing comes home to the U.S.</a:t>
            </a:r>
          </a:p>
          <a:p>
            <a:pPr>
              <a:spcBef>
                <a:spcPct val="0"/>
              </a:spcBef>
              <a:spcAft>
                <a:spcPct val="75000"/>
              </a:spcAft>
              <a:buClr>
                <a:srgbClr val="3399FF"/>
              </a:buClr>
              <a:buSzPct val="70000"/>
              <a:buFont typeface="Wingdings" pitchFamily="2" charset="2"/>
              <a:buChar char="Ø"/>
            </a:pPr>
            <a:r>
              <a:rPr lang="en-US" sz="2800" b="1" dirty="0">
                <a:latin typeface="Times New Roman" pitchFamily="18" charset="0"/>
              </a:rPr>
              <a:t>Foreign corporations contribute to U.S. economy by locating offices and facilities here </a:t>
            </a:r>
          </a:p>
          <a:p>
            <a:pPr>
              <a:spcBef>
                <a:spcPct val="0"/>
              </a:spcBef>
              <a:spcAft>
                <a:spcPct val="75000"/>
              </a:spcAft>
              <a:buClr>
                <a:srgbClr val="3399FF"/>
              </a:buClr>
              <a:buSzPct val="70000"/>
              <a:buFont typeface="Wingdings" pitchFamily="2" charset="2"/>
              <a:buChar char="Ø"/>
            </a:pPr>
            <a:r>
              <a:rPr lang="en-US" sz="2800" b="1" dirty="0">
                <a:latin typeface="Times New Roman" pitchFamily="18" charset="0"/>
              </a:rPr>
              <a:t>Good jobs return to our economy</a:t>
            </a:r>
          </a:p>
          <a:p>
            <a:pPr>
              <a:spcBef>
                <a:spcPct val="0"/>
              </a:spcBef>
              <a:spcAft>
                <a:spcPct val="75000"/>
              </a:spcAft>
              <a:buClr>
                <a:srgbClr val="3399FF"/>
              </a:buClr>
              <a:buSzPct val="70000"/>
              <a:buFont typeface="Wingdings" pitchFamily="2" charset="2"/>
              <a:buChar char="Ø"/>
            </a:pPr>
            <a:r>
              <a:rPr lang="en-US" sz="2800" b="1" dirty="0">
                <a:latin typeface="Times New Roman" pitchFamily="18" charset="0"/>
              </a:rPr>
              <a:t>U.S. assets parked offshore are repatriated</a:t>
            </a:r>
          </a:p>
        </p:txBody>
      </p:sp>
      <p:pic>
        <p:nvPicPr>
          <p:cNvPr id="29702" name="Picture 1030"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685800" y="2438400"/>
            <a:ext cx="7772400" cy="3810000"/>
          </a:xfrm>
        </p:spPr>
        <p:txBody>
          <a:bodyPr/>
          <a:lstStyle/>
          <a:p>
            <a:pPr>
              <a:lnSpc>
                <a:spcPct val="90000"/>
              </a:lnSpc>
              <a:spcBef>
                <a:spcPct val="0"/>
              </a:spcBef>
              <a:spcAft>
                <a:spcPct val="100000"/>
              </a:spcAft>
              <a:buClr>
                <a:srgbClr val="FFFF00"/>
              </a:buClr>
              <a:buFont typeface="Wingdings" pitchFamily="2" charset="2"/>
              <a:buChar char="ü"/>
            </a:pPr>
            <a:r>
              <a:rPr lang="en-US" sz="2800" dirty="0">
                <a:latin typeface="Tahoma" pitchFamily="34" charset="0"/>
              </a:rPr>
              <a:t>A more efficient and fair way to collect taxes</a:t>
            </a:r>
          </a:p>
          <a:p>
            <a:pPr>
              <a:lnSpc>
                <a:spcPct val="90000"/>
              </a:lnSpc>
              <a:spcBef>
                <a:spcPct val="0"/>
              </a:spcBef>
              <a:spcAft>
                <a:spcPct val="100000"/>
              </a:spcAft>
              <a:buClr>
                <a:srgbClr val="FFFF00"/>
              </a:buClr>
              <a:buFont typeface="Wingdings" pitchFamily="2" charset="2"/>
              <a:buChar char="ü"/>
            </a:pPr>
            <a:r>
              <a:rPr lang="en-US" sz="2800" dirty="0">
                <a:latin typeface="Tahoma" pitchFamily="34" charset="0"/>
              </a:rPr>
              <a:t>Provide same revenue to Federal Government</a:t>
            </a:r>
          </a:p>
          <a:p>
            <a:pPr>
              <a:lnSpc>
                <a:spcPct val="90000"/>
              </a:lnSpc>
              <a:spcBef>
                <a:spcPct val="0"/>
              </a:spcBef>
              <a:spcAft>
                <a:spcPct val="100000"/>
              </a:spcAft>
              <a:buClr>
                <a:srgbClr val="FFFF00"/>
              </a:buClr>
              <a:buFont typeface="Wingdings" pitchFamily="2" charset="2"/>
              <a:buChar char="ü"/>
            </a:pPr>
            <a:r>
              <a:rPr lang="en-US" sz="2800" dirty="0" smtClean="0">
                <a:latin typeface="Tahoma" pitchFamily="34" charset="0"/>
              </a:rPr>
              <a:t>Broadens the tax base for funding </a:t>
            </a:r>
            <a:r>
              <a:rPr lang="en-US" sz="2800" dirty="0">
                <a:latin typeface="Tahoma" pitchFamily="34" charset="0"/>
              </a:rPr>
              <a:t>Social Security and Medicare, </a:t>
            </a:r>
            <a:r>
              <a:rPr lang="en-US" sz="2800" dirty="0" smtClean="0">
                <a:latin typeface="Tahoma" pitchFamily="34" charset="0"/>
              </a:rPr>
              <a:t>reducing </a:t>
            </a:r>
            <a:r>
              <a:rPr lang="en-US" sz="2800" dirty="0">
                <a:latin typeface="Tahoma" pitchFamily="34" charset="0"/>
              </a:rPr>
              <a:t>the looming problem of </a:t>
            </a:r>
            <a:r>
              <a:rPr lang="en-US" sz="2800" dirty="0" smtClean="0">
                <a:latin typeface="Tahoma" pitchFamily="34" charset="0"/>
              </a:rPr>
              <a:t>insolvency</a:t>
            </a:r>
            <a:endParaRPr lang="en-US" sz="2800" dirty="0">
              <a:latin typeface="Tahoma" pitchFamily="34" charset="0"/>
            </a:endParaRPr>
          </a:p>
          <a:p>
            <a:pPr>
              <a:lnSpc>
                <a:spcPct val="90000"/>
              </a:lnSpc>
              <a:spcBef>
                <a:spcPct val="0"/>
              </a:spcBef>
              <a:spcAft>
                <a:spcPct val="100000"/>
              </a:spcAft>
              <a:buClr>
                <a:srgbClr val="FFFF00"/>
              </a:buClr>
              <a:buFont typeface="Wingdings" pitchFamily="2" charset="2"/>
              <a:buChar char="ü"/>
            </a:pPr>
            <a:r>
              <a:rPr lang="en-US" sz="2800" dirty="0">
                <a:latin typeface="Tahoma" pitchFamily="34" charset="0"/>
              </a:rPr>
              <a:t>Substantially improves trade deficit, budget deficit and U.S. status as a debtor nation</a:t>
            </a:r>
          </a:p>
        </p:txBody>
      </p:sp>
      <p:sp>
        <p:nvSpPr>
          <p:cNvPr id="3079" name="Text Box 7"/>
          <p:cNvSpPr txBox="1">
            <a:spLocks noChangeArrowheads="1"/>
          </p:cNvSpPr>
          <p:nvPr/>
        </p:nvSpPr>
        <p:spPr bwMode="auto">
          <a:xfrm>
            <a:off x="0" y="381000"/>
            <a:ext cx="5554663" cy="1066800"/>
          </a:xfrm>
          <a:prstGeom prst="rect">
            <a:avLst/>
          </a:prstGeom>
          <a:noFill/>
          <a:ln w="9525">
            <a:noFill/>
            <a:miter lim="800000"/>
            <a:headEnd/>
            <a:tailEnd/>
          </a:ln>
          <a:effectLst/>
        </p:spPr>
        <p:txBody>
          <a:bodyPr>
            <a:spAutoFit/>
          </a:bodyPr>
          <a:lstStyle/>
          <a:p>
            <a:pPr algn="ctr"/>
            <a:r>
              <a:rPr lang="en-US" sz="3200" b="1" i="1" dirty="0">
                <a:effectLst>
                  <a:outerShdw blurRad="38100" dist="38100" dir="2700000" algn="tl">
                    <a:srgbClr val="000000"/>
                  </a:outerShdw>
                </a:effectLst>
              </a:rPr>
              <a:t>Benefits of the Fair Tax</a:t>
            </a:r>
          </a:p>
          <a:p>
            <a:pPr algn="ctr"/>
            <a:r>
              <a:rPr lang="en-US" sz="3200" b="1" i="1" dirty="0">
                <a:effectLst>
                  <a:outerShdw blurRad="38100" dist="38100" dir="2700000" algn="tl">
                    <a:srgbClr val="000000"/>
                  </a:outerShdw>
                </a:effectLst>
              </a:rPr>
              <a:t> for the Nation</a:t>
            </a:r>
            <a:endParaRPr lang="en-US" sz="3200" b="1" i="1" dirty="0">
              <a:effectLst>
                <a:outerShdw blurRad="38100" dist="38100" dir="2700000" algn="tl">
                  <a:srgbClr val="000000"/>
                </a:outerShdw>
              </a:effectLst>
              <a:latin typeface="Times New Roman" pitchFamily="18" charset="0"/>
            </a:endParaRPr>
          </a:p>
        </p:txBody>
      </p:sp>
      <p:pic>
        <p:nvPicPr>
          <p:cNvPr id="3082" name="Picture 10"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26"/>
          <p:cNvSpPr>
            <a:spLocks noGrp="1" noChangeArrowheads="1"/>
          </p:cNvSpPr>
          <p:nvPr>
            <p:ph type="body" idx="1"/>
          </p:nvPr>
        </p:nvSpPr>
        <p:spPr>
          <a:xfrm>
            <a:off x="609600" y="1981200"/>
            <a:ext cx="8077200" cy="4495800"/>
          </a:xfrm>
        </p:spPr>
        <p:txBody>
          <a:bodyPr/>
          <a:lstStyle/>
          <a:p>
            <a:pPr>
              <a:lnSpc>
                <a:spcPct val="90000"/>
              </a:lnSpc>
              <a:spcBef>
                <a:spcPct val="0"/>
              </a:spcBef>
              <a:spcAft>
                <a:spcPct val="100000"/>
              </a:spcAft>
              <a:buClr>
                <a:srgbClr val="FFFF00"/>
              </a:buClr>
              <a:buFont typeface="Wingdings" pitchFamily="2" charset="2"/>
              <a:buChar char="ü"/>
            </a:pPr>
            <a:r>
              <a:rPr lang="en-US" sz="2400" dirty="0">
                <a:latin typeface="Tahoma" pitchFamily="34" charset="0"/>
              </a:rPr>
              <a:t>Take home entire paycheck or retirement payment</a:t>
            </a:r>
          </a:p>
          <a:p>
            <a:pPr>
              <a:lnSpc>
                <a:spcPct val="90000"/>
              </a:lnSpc>
              <a:spcBef>
                <a:spcPct val="0"/>
              </a:spcBef>
              <a:spcAft>
                <a:spcPct val="100000"/>
              </a:spcAft>
              <a:buClr>
                <a:srgbClr val="FFFF00"/>
              </a:buClr>
              <a:buFont typeface="Wingdings" pitchFamily="2" charset="2"/>
              <a:buChar char="ü"/>
            </a:pPr>
            <a:r>
              <a:rPr lang="en-US" sz="2400" dirty="0">
                <a:latin typeface="Tahoma" pitchFamily="34" charset="0"/>
              </a:rPr>
              <a:t>Removes penalties for personal effort and initiative</a:t>
            </a:r>
          </a:p>
          <a:p>
            <a:pPr>
              <a:lnSpc>
                <a:spcPct val="90000"/>
              </a:lnSpc>
              <a:spcBef>
                <a:spcPct val="0"/>
              </a:spcBef>
              <a:spcAft>
                <a:spcPct val="100000"/>
              </a:spcAft>
              <a:buClr>
                <a:srgbClr val="FFFF00"/>
              </a:buClr>
              <a:buFont typeface="Wingdings" pitchFamily="2" charset="2"/>
              <a:buChar char="ü"/>
            </a:pPr>
            <a:r>
              <a:rPr lang="en-US" sz="2400" dirty="0">
                <a:latin typeface="Tahoma" pitchFamily="34" charset="0"/>
              </a:rPr>
              <a:t>Encourages savings for home ownership, education, and dignified retirement</a:t>
            </a:r>
          </a:p>
          <a:p>
            <a:pPr>
              <a:lnSpc>
                <a:spcPct val="90000"/>
              </a:lnSpc>
              <a:spcBef>
                <a:spcPct val="0"/>
              </a:spcBef>
              <a:spcAft>
                <a:spcPct val="100000"/>
              </a:spcAft>
              <a:buClr>
                <a:srgbClr val="FFFF00"/>
              </a:buClr>
              <a:buFont typeface="Wingdings" pitchFamily="2" charset="2"/>
              <a:buChar char="ü"/>
            </a:pPr>
            <a:r>
              <a:rPr lang="en-US" sz="2400" dirty="0">
                <a:latin typeface="Tahoma" pitchFamily="34" charset="0"/>
              </a:rPr>
              <a:t>No need to maintain tax records or file income tax returns</a:t>
            </a:r>
          </a:p>
          <a:p>
            <a:pPr>
              <a:lnSpc>
                <a:spcPct val="90000"/>
              </a:lnSpc>
              <a:spcBef>
                <a:spcPct val="0"/>
              </a:spcBef>
              <a:spcAft>
                <a:spcPct val="100000"/>
              </a:spcAft>
              <a:buClr>
                <a:srgbClr val="FFFF00"/>
              </a:buClr>
              <a:buFont typeface="Wingdings" pitchFamily="2" charset="2"/>
              <a:buChar char="ü"/>
            </a:pPr>
            <a:r>
              <a:rPr lang="en-US" sz="2400" dirty="0">
                <a:latin typeface="Tahoma" pitchFamily="34" charset="0"/>
              </a:rPr>
              <a:t>Never make another personal decision based on federal income tax implications</a:t>
            </a:r>
          </a:p>
        </p:txBody>
      </p:sp>
      <p:sp>
        <p:nvSpPr>
          <p:cNvPr id="73731" name="Text Box 1027"/>
          <p:cNvSpPr txBox="1">
            <a:spLocks noChangeArrowheads="1"/>
          </p:cNvSpPr>
          <p:nvPr/>
        </p:nvSpPr>
        <p:spPr bwMode="auto">
          <a:xfrm>
            <a:off x="304800" y="381000"/>
            <a:ext cx="5100638" cy="1066800"/>
          </a:xfrm>
          <a:prstGeom prst="rect">
            <a:avLst/>
          </a:prstGeom>
          <a:noFill/>
          <a:ln w="9525">
            <a:noFill/>
            <a:miter lim="800000"/>
            <a:headEnd/>
            <a:tailEnd/>
          </a:ln>
          <a:effectLst/>
        </p:spPr>
        <p:txBody>
          <a:bodyPr wrap="none">
            <a:spAutoFit/>
          </a:bodyPr>
          <a:lstStyle/>
          <a:p>
            <a:pPr algn="ctr"/>
            <a:r>
              <a:rPr lang="en-US" sz="3200" b="1" i="1" dirty="0">
                <a:effectLst>
                  <a:outerShdw blurRad="38100" dist="38100" dir="2700000" algn="tl">
                    <a:srgbClr val="000000"/>
                  </a:outerShdw>
                </a:effectLst>
              </a:rPr>
              <a:t>Benefits of the Fair Tax</a:t>
            </a:r>
          </a:p>
          <a:p>
            <a:pPr algn="ctr"/>
            <a:r>
              <a:rPr lang="en-US" sz="3200" b="1" i="1" dirty="0">
                <a:effectLst>
                  <a:outerShdw blurRad="38100" dist="38100" dir="2700000" algn="tl">
                    <a:srgbClr val="000000"/>
                  </a:outerShdw>
                </a:effectLst>
              </a:rPr>
              <a:t> for You</a:t>
            </a:r>
          </a:p>
        </p:txBody>
      </p:sp>
      <p:pic>
        <p:nvPicPr>
          <p:cNvPr id="73733" name="Picture 1029"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304800"/>
            <a:ext cx="5105400" cy="1143000"/>
          </a:xfrm>
          <a:ln/>
        </p:spPr>
        <p:txBody>
          <a:bodyPr/>
          <a:lstStyle/>
          <a:p>
            <a:r>
              <a:rPr lang="en-US" sz="6000" b="1" i="1" dirty="0">
                <a:solidFill>
                  <a:schemeClr val="tx1"/>
                </a:solidFill>
                <a:latin typeface="Georgia" pitchFamily="18" charset="0"/>
              </a:rPr>
              <a:t>The FairTax</a:t>
            </a:r>
          </a:p>
        </p:txBody>
      </p:sp>
      <p:sp>
        <p:nvSpPr>
          <p:cNvPr id="33795" name="Rectangle 3"/>
          <p:cNvSpPr>
            <a:spLocks noGrp="1" noChangeArrowheads="1"/>
          </p:cNvSpPr>
          <p:nvPr>
            <p:ph type="body" idx="1"/>
          </p:nvPr>
        </p:nvSpPr>
        <p:spPr>
          <a:xfrm>
            <a:off x="838200" y="1752600"/>
            <a:ext cx="7772400" cy="4495800"/>
          </a:xfrm>
        </p:spPr>
        <p:txBody>
          <a:bodyPr/>
          <a:lstStyle/>
          <a:p>
            <a:pPr>
              <a:lnSpc>
                <a:spcPct val="80000"/>
              </a:lnSpc>
              <a:spcBef>
                <a:spcPct val="0"/>
              </a:spcBef>
              <a:spcAft>
                <a:spcPct val="100000"/>
              </a:spcAft>
              <a:buClr>
                <a:srgbClr val="3399FF"/>
              </a:buClr>
              <a:buSzPct val="70000"/>
              <a:buFont typeface="Wingdings" pitchFamily="2" charset="2"/>
              <a:buChar char="Ø"/>
            </a:pPr>
            <a:r>
              <a:rPr lang="en-US" sz="3600" dirty="0">
                <a:latin typeface="Tahoma" pitchFamily="34" charset="0"/>
              </a:rPr>
              <a:t>Fair</a:t>
            </a:r>
          </a:p>
          <a:p>
            <a:pPr>
              <a:lnSpc>
                <a:spcPct val="80000"/>
              </a:lnSpc>
              <a:spcBef>
                <a:spcPct val="0"/>
              </a:spcBef>
              <a:spcAft>
                <a:spcPct val="100000"/>
              </a:spcAft>
              <a:buClr>
                <a:srgbClr val="3399FF"/>
              </a:buClr>
              <a:buSzPct val="70000"/>
              <a:buFont typeface="Wingdings" pitchFamily="2" charset="2"/>
              <a:buChar char="Ø"/>
            </a:pPr>
            <a:r>
              <a:rPr lang="en-US" sz="3600" dirty="0">
                <a:latin typeface="Tahoma" pitchFamily="34" charset="0"/>
              </a:rPr>
              <a:t>Simple</a:t>
            </a:r>
          </a:p>
          <a:p>
            <a:pPr>
              <a:lnSpc>
                <a:spcPct val="80000"/>
              </a:lnSpc>
              <a:spcBef>
                <a:spcPct val="0"/>
              </a:spcBef>
              <a:spcAft>
                <a:spcPct val="100000"/>
              </a:spcAft>
              <a:buClr>
                <a:srgbClr val="3399FF"/>
              </a:buClr>
              <a:buSzPct val="70000"/>
              <a:buFont typeface="Wingdings" pitchFamily="2" charset="2"/>
              <a:buChar char="Ø"/>
            </a:pPr>
            <a:r>
              <a:rPr lang="en-US" sz="3600" dirty="0">
                <a:latin typeface="Tahoma" pitchFamily="34" charset="0"/>
              </a:rPr>
              <a:t>Transparent</a:t>
            </a:r>
          </a:p>
          <a:p>
            <a:pPr>
              <a:lnSpc>
                <a:spcPct val="80000"/>
              </a:lnSpc>
              <a:spcBef>
                <a:spcPct val="0"/>
              </a:spcBef>
              <a:spcAft>
                <a:spcPct val="100000"/>
              </a:spcAft>
              <a:buClr>
                <a:srgbClr val="3399FF"/>
              </a:buClr>
              <a:buSzPct val="70000"/>
              <a:buFont typeface="Wingdings" pitchFamily="2" charset="2"/>
              <a:buChar char="Ø"/>
            </a:pPr>
            <a:r>
              <a:rPr lang="en-US" sz="3600" dirty="0">
                <a:latin typeface="Tahoma" pitchFamily="34" charset="0"/>
              </a:rPr>
              <a:t>Individual Control</a:t>
            </a:r>
          </a:p>
          <a:p>
            <a:pPr>
              <a:lnSpc>
                <a:spcPct val="80000"/>
              </a:lnSpc>
              <a:spcBef>
                <a:spcPct val="0"/>
              </a:spcBef>
              <a:spcAft>
                <a:spcPct val="100000"/>
              </a:spcAft>
              <a:buClr>
                <a:srgbClr val="3399FF"/>
              </a:buClr>
              <a:buSzPct val="70000"/>
              <a:buFont typeface="Wingdings" pitchFamily="2" charset="2"/>
              <a:buChar char="Ø"/>
            </a:pPr>
            <a:r>
              <a:rPr lang="en-US" sz="3600" dirty="0">
                <a:latin typeface="Tahoma" pitchFamily="34" charset="0"/>
              </a:rPr>
              <a:t>Keep your entire paycheck</a:t>
            </a:r>
          </a:p>
        </p:txBody>
      </p:sp>
      <p:pic>
        <p:nvPicPr>
          <p:cNvPr id="33798" name="Picture 6"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The SC FairTax Act</a:t>
            </a:r>
            <a:endParaRPr lang="en-US" dirty="0">
              <a:latin typeface="Georgia" pitchFamily="18" charset="0"/>
            </a:endParaRPr>
          </a:p>
        </p:txBody>
      </p:sp>
      <p:sp>
        <p:nvSpPr>
          <p:cNvPr id="3" name="Content Placeholder 2"/>
          <p:cNvSpPr>
            <a:spLocks noGrp="1"/>
          </p:cNvSpPr>
          <p:nvPr>
            <p:ph idx="1"/>
          </p:nvPr>
        </p:nvSpPr>
        <p:spPr/>
        <p:txBody>
          <a:bodyPr/>
          <a:lstStyle/>
          <a:p>
            <a:pPr lvl="0">
              <a:buNone/>
            </a:pPr>
            <a:r>
              <a:rPr lang="en-US" sz="3600" dirty="0" smtClean="0">
                <a:latin typeface="Tahoma" pitchFamily="34" charset="0"/>
                <a:ea typeface="Tahoma" pitchFamily="34" charset="0"/>
                <a:cs typeface="Tahoma" pitchFamily="34" charset="0"/>
              </a:rPr>
              <a:t>Repeal Existing SC Taxes</a:t>
            </a:r>
          </a:p>
          <a:p>
            <a:pPr lvl="0"/>
            <a:r>
              <a:rPr lang="en-US" sz="2800" dirty="0" smtClean="0">
                <a:latin typeface="Tahoma" pitchFamily="34" charset="0"/>
                <a:ea typeface="Tahoma" pitchFamily="34" charset="0"/>
                <a:cs typeface="Tahoma" pitchFamily="34" charset="0"/>
              </a:rPr>
              <a:t> Income Tax Act</a:t>
            </a:r>
          </a:p>
          <a:p>
            <a:pPr lvl="0"/>
            <a:r>
              <a:rPr lang="en-US" sz="2800" dirty="0" smtClean="0">
                <a:latin typeface="Tahoma" pitchFamily="34" charset="0"/>
                <a:ea typeface="Tahoma" pitchFamily="34" charset="0"/>
                <a:cs typeface="Tahoma" pitchFamily="34" charset="0"/>
              </a:rPr>
              <a:t> Income Tax Withholding</a:t>
            </a:r>
          </a:p>
          <a:p>
            <a:pPr lvl="0"/>
            <a:r>
              <a:rPr lang="en-US" sz="2800" dirty="0" smtClean="0">
                <a:latin typeface="Tahoma" pitchFamily="34" charset="0"/>
                <a:ea typeface="Tahoma" pitchFamily="34" charset="0"/>
                <a:cs typeface="Tahoma" pitchFamily="34" charset="0"/>
              </a:rPr>
              <a:t> Income Tax on Banks</a:t>
            </a:r>
          </a:p>
          <a:p>
            <a:pPr lvl="0"/>
            <a:r>
              <a:rPr lang="en-US" sz="2800" dirty="0" smtClean="0">
                <a:latin typeface="Tahoma" pitchFamily="34" charset="0"/>
                <a:ea typeface="Tahoma" pitchFamily="34" charset="0"/>
                <a:cs typeface="Tahoma" pitchFamily="34" charset="0"/>
              </a:rPr>
              <a:t> Income Tax on Savings and Loans</a:t>
            </a:r>
          </a:p>
          <a:p>
            <a:pPr lvl="0"/>
            <a:r>
              <a:rPr lang="en-US" sz="2800" dirty="0" smtClean="0">
                <a:latin typeface="Tahoma" pitchFamily="34" charset="0"/>
                <a:ea typeface="Tahoma" pitchFamily="34" charset="0"/>
                <a:cs typeface="Tahoma" pitchFamily="34" charset="0"/>
              </a:rPr>
              <a:t> Estate Tax Act</a:t>
            </a:r>
          </a:p>
          <a:p>
            <a:pPr lvl="0"/>
            <a:r>
              <a:rPr lang="en-US" sz="2800" dirty="0" smtClean="0">
                <a:latin typeface="Tahoma" pitchFamily="34" charset="0"/>
                <a:ea typeface="Tahoma" pitchFamily="34" charset="0"/>
                <a:cs typeface="Tahoma" pitchFamily="34" charset="0"/>
              </a:rPr>
              <a:t> Sales Tax Act.</a:t>
            </a:r>
          </a:p>
          <a:p>
            <a:r>
              <a:rPr lang="en-US" sz="2800" dirty="0" smtClean="0">
                <a:latin typeface="Tahoma" pitchFamily="34" charset="0"/>
                <a:ea typeface="Tahoma" pitchFamily="34" charset="0"/>
                <a:cs typeface="Tahoma" pitchFamily="34" charset="0"/>
              </a:rPr>
              <a:t> Taxpayer Bill of Rights </a:t>
            </a:r>
          </a:p>
          <a:p>
            <a:pPr lvl="0"/>
            <a:endParaRPr lang="en-US" dirty="0" smtClean="0"/>
          </a:p>
          <a:p>
            <a:pPr>
              <a:buNone/>
            </a:pPr>
            <a:r>
              <a:rPr lang="en-US" dirty="0" smtClean="0"/>
              <a:t> </a:t>
            </a:r>
          </a:p>
          <a:p>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dirty="0" smtClean="0"/>
              <a:t>The Impact of Taxes</a:t>
            </a:r>
            <a:endParaRPr lang="en-US" dirty="0"/>
          </a:p>
        </p:txBody>
      </p:sp>
      <p:sp>
        <p:nvSpPr>
          <p:cNvPr id="205827" name="Rectangle 3"/>
          <p:cNvSpPr>
            <a:spLocks noGrp="1" noChangeArrowheads="1"/>
          </p:cNvSpPr>
          <p:nvPr>
            <p:ph type="body" idx="1"/>
          </p:nvPr>
        </p:nvSpPr>
        <p:spPr/>
        <p:txBody>
          <a:bodyPr/>
          <a:lstStyle/>
          <a:p>
            <a:r>
              <a:rPr lang="en-US" sz="2400" dirty="0"/>
              <a:t>OUR PRESENT TAX</a:t>
            </a:r>
            <a:r>
              <a:rPr lang="en-US" sz="2800" dirty="0"/>
              <a:t> </a:t>
            </a:r>
            <a:r>
              <a:rPr lang="en-US" sz="2400" dirty="0"/>
              <a:t>SYSTEM…EXERTS TOO HEAVY A DRAG ON GROWTH…IT REDUCES THE FINANCIAL INCENTIVES FOR PERSONAL EFFORT, INVESTMENT, AND RISK-TAKING…THE PRESENT TAX LOAD… DISTORTS ECONOMIC JUDMENTS AND CHANNELS AN UNDUE AMOUNT OF ENERGY INTO EFFORTS TO AVOID TAX LIABILITIES.</a:t>
            </a:r>
          </a:p>
          <a:p>
            <a:endParaRPr lang="en-US" sz="2400" dirty="0"/>
          </a:p>
          <a:p>
            <a:r>
              <a:rPr lang="en-US" sz="2400" dirty="0"/>
              <a:t>                   -JOHN F. KENNEDY,NOV.20,1962</a:t>
            </a: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SC FairTax State Objectives</a:t>
            </a:r>
            <a:endParaRPr lang="en-US" dirty="0">
              <a:latin typeface="Georgia" pitchFamily="18" charset="0"/>
            </a:endParaRPr>
          </a:p>
        </p:txBody>
      </p:sp>
      <p:sp>
        <p:nvSpPr>
          <p:cNvPr id="3" name="Content Placeholder 2"/>
          <p:cNvSpPr>
            <a:spLocks noGrp="1"/>
          </p:cNvSpPr>
          <p:nvPr>
            <p:ph idx="1"/>
          </p:nvPr>
        </p:nvSpPr>
        <p:spPr/>
        <p:txBody>
          <a:bodyPr/>
          <a:lstStyle/>
          <a:p>
            <a:pPr lvl="0"/>
            <a:r>
              <a:rPr lang="en-US" dirty="0" smtClean="0">
                <a:latin typeface="Tahoma" pitchFamily="34" charset="0"/>
                <a:ea typeface="Tahoma" pitchFamily="34" charset="0"/>
                <a:cs typeface="Tahoma" pitchFamily="34" charset="0"/>
              </a:rPr>
              <a:t>Revenue neutral for the state in year one</a:t>
            </a:r>
          </a:p>
          <a:p>
            <a:pPr lvl="0"/>
            <a:r>
              <a:rPr lang="en-US" dirty="0" smtClean="0">
                <a:latin typeface="Tahoma" pitchFamily="34" charset="0"/>
                <a:ea typeface="Tahoma" pitchFamily="34" charset="0"/>
                <a:cs typeface="Tahoma" pitchFamily="34" charset="0"/>
              </a:rPr>
              <a:t>Tax all consumption of goods and services without exception, but only once</a:t>
            </a:r>
          </a:p>
          <a:p>
            <a:pPr lvl="0"/>
            <a:r>
              <a:rPr lang="en-US" dirty="0" smtClean="0">
                <a:latin typeface="Tahoma" pitchFamily="34" charset="0"/>
                <a:ea typeface="Tahoma" pitchFamily="34" charset="0"/>
                <a:cs typeface="Tahoma" pitchFamily="34" charset="0"/>
              </a:rPr>
              <a:t>Prevent double, multiple, or cascading taxation</a:t>
            </a:r>
          </a:p>
          <a:p>
            <a:pPr lvl="0"/>
            <a:r>
              <a:rPr lang="en-US" dirty="0" smtClean="0">
                <a:latin typeface="Tahoma" pitchFamily="34" charset="0"/>
                <a:ea typeface="Tahoma" pitchFamily="34" charset="0"/>
                <a:cs typeface="Tahoma" pitchFamily="34" charset="0"/>
              </a:rPr>
              <a:t>Remove disincentives for business growth</a:t>
            </a:r>
          </a:p>
          <a:p>
            <a:pPr lvl="0"/>
            <a:r>
              <a:rPr lang="en-US" dirty="0" smtClean="0">
                <a:latin typeface="Tahoma" pitchFamily="34" charset="0"/>
                <a:ea typeface="Tahoma" pitchFamily="34" charset="0"/>
                <a:cs typeface="Tahoma" pitchFamily="34" charset="0"/>
              </a:rPr>
              <a:t>Minimize and equalize tax burdens for all</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Taxpayer Benefits</a:t>
            </a:r>
            <a:endParaRPr lang="en-US" dirty="0">
              <a:latin typeface="Georgia" pitchFamily="18" charset="0"/>
            </a:endParaRPr>
          </a:p>
        </p:txBody>
      </p:sp>
      <p:sp>
        <p:nvSpPr>
          <p:cNvPr id="3" name="Content Placeholder 2"/>
          <p:cNvSpPr>
            <a:spLocks noGrp="1"/>
          </p:cNvSpPr>
          <p:nvPr>
            <p:ph idx="1"/>
          </p:nvPr>
        </p:nvSpPr>
        <p:spPr/>
        <p:txBody>
          <a:bodyPr/>
          <a:lstStyle/>
          <a:p>
            <a:pPr lvl="0"/>
            <a:r>
              <a:rPr lang="en-US" sz="2800" dirty="0" smtClean="0">
                <a:latin typeface="Tahoma" pitchFamily="34" charset="0"/>
                <a:ea typeface="Tahoma" pitchFamily="34" charset="0"/>
                <a:cs typeface="Tahoma" pitchFamily="34" charset="0"/>
              </a:rPr>
              <a:t>Simplify the tax law to reduce compliance costs</a:t>
            </a:r>
          </a:p>
          <a:p>
            <a:pPr lvl="0"/>
            <a:r>
              <a:rPr lang="en-US" sz="2800" dirty="0" smtClean="0">
                <a:latin typeface="Tahoma" pitchFamily="34" charset="0"/>
                <a:ea typeface="Tahoma" pitchFamily="34" charset="0"/>
                <a:cs typeface="Tahoma" pitchFamily="34" charset="0"/>
              </a:rPr>
              <a:t>Presumption of innocence in criminal proceedings</a:t>
            </a:r>
          </a:p>
          <a:p>
            <a:pPr lvl="0"/>
            <a:r>
              <a:rPr lang="en-US" sz="2800" dirty="0" smtClean="0">
                <a:latin typeface="Tahoma" pitchFamily="34" charset="0"/>
                <a:ea typeface="Tahoma" pitchFamily="34" charset="0"/>
                <a:cs typeface="Tahoma" pitchFamily="34" charset="0"/>
              </a:rPr>
              <a:t>Presumption of lawful behavior in civil proceedings.</a:t>
            </a:r>
          </a:p>
          <a:p>
            <a:r>
              <a:rPr lang="en-US" sz="2800" dirty="0" smtClean="0">
                <a:latin typeface="Tahoma" pitchFamily="34" charset="0"/>
                <a:ea typeface="Tahoma" pitchFamily="34" charset="0"/>
                <a:cs typeface="Tahoma" pitchFamily="34" charset="0"/>
              </a:rPr>
              <a:t>More Jobs means more opportunities</a:t>
            </a:r>
            <a:r>
              <a:rPr lang="en-US" dirty="0" smtClean="0"/>
              <a:t> </a:t>
            </a:r>
          </a:p>
          <a:p>
            <a:r>
              <a:rPr lang="en-US" sz="2800" dirty="0" smtClean="0">
                <a:latin typeface="Tahoma" pitchFamily="34" charset="0"/>
                <a:ea typeface="Tahoma" pitchFamily="34" charset="0"/>
                <a:cs typeface="Tahoma" pitchFamily="34" charset="0"/>
              </a:rPr>
              <a:t>More opportunities means higher wages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Untaxes the Poor</a:t>
            </a:r>
            <a:endParaRPr lang="en-US" dirty="0">
              <a:latin typeface="Georgia" pitchFamily="18" charset="0"/>
            </a:endParaRPr>
          </a:p>
        </p:txBody>
      </p:sp>
      <p:sp>
        <p:nvSpPr>
          <p:cNvPr id="3" name="Content Placeholder 2"/>
          <p:cNvSpPr>
            <a:spLocks noGrp="1"/>
          </p:cNvSpPr>
          <p:nvPr>
            <p:ph idx="1"/>
          </p:nvPr>
        </p:nvSpPr>
        <p:spPr/>
        <p:txBody>
          <a:bodyPr/>
          <a:lstStyle/>
          <a:p>
            <a:pPr lvl="0"/>
            <a:r>
              <a:rPr lang="en-US" dirty="0" smtClean="0">
                <a:latin typeface="Tahoma" pitchFamily="34" charset="0"/>
                <a:ea typeface="Tahoma" pitchFamily="34" charset="0"/>
                <a:cs typeface="Tahoma" pitchFamily="34" charset="0"/>
              </a:rPr>
              <a:t>Provide for a Prebate payment to all lawful households of the taxes on all necessary goods and services up to the poverty level based on household size, consistent with the proposed national FairTax Act, HR 25.</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Georgia" pitchFamily="18" charset="0"/>
              </a:rPr>
              <a:t>Tennessee/Kentucky Experience</a:t>
            </a:r>
            <a:endParaRPr lang="en-US" sz="4000" dirty="0">
              <a:latin typeface="Georgia" pitchFamily="18" charset="0"/>
            </a:endParaRPr>
          </a:p>
        </p:txBody>
      </p:sp>
      <p:sp>
        <p:nvSpPr>
          <p:cNvPr id="3" name="Content Placeholder 2"/>
          <p:cNvSpPr>
            <a:spLocks noGrp="1"/>
          </p:cNvSpPr>
          <p:nvPr>
            <p:ph idx="1"/>
          </p:nvPr>
        </p:nvSpPr>
        <p:spPr/>
        <p:txBody>
          <a:bodyPr/>
          <a:lstStyle/>
          <a:p>
            <a:endParaRPr lang="en-US" dirty="0" smtClean="0"/>
          </a:p>
          <a:p>
            <a:r>
              <a:rPr lang="en-US" dirty="0" smtClean="0">
                <a:latin typeface="Tahoma" pitchFamily="34" charset="0"/>
                <a:ea typeface="Tahoma" pitchFamily="34" charset="0"/>
                <a:cs typeface="Tahoma" pitchFamily="34" charset="0"/>
              </a:rPr>
              <a:t>1980 Per Capita Income $16 apart</a:t>
            </a:r>
          </a:p>
          <a:p>
            <a:r>
              <a:rPr lang="en-US" dirty="0" smtClean="0">
                <a:latin typeface="Tahoma" pitchFamily="34" charset="0"/>
                <a:ea typeface="Tahoma" pitchFamily="34" charset="0"/>
                <a:cs typeface="Tahoma" pitchFamily="34" charset="0"/>
              </a:rPr>
              <a:t>Kentucky taxes income</a:t>
            </a:r>
          </a:p>
          <a:p>
            <a:r>
              <a:rPr lang="en-US" dirty="0" smtClean="0">
                <a:latin typeface="Tahoma" pitchFamily="34" charset="0"/>
                <a:ea typeface="Tahoma" pitchFamily="34" charset="0"/>
                <a:cs typeface="Tahoma" pitchFamily="34" charset="0"/>
              </a:rPr>
              <a:t>Tennessee has no Personal Income Tax</a:t>
            </a:r>
          </a:p>
          <a:p>
            <a:r>
              <a:rPr lang="en-US" dirty="0" smtClean="0">
                <a:latin typeface="Tahoma" pitchFamily="34" charset="0"/>
                <a:ea typeface="Tahoma" pitchFamily="34" charset="0"/>
                <a:cs typeface="Tahoma" pitchFamily="34" charset="0"/>
              </a:rPr>
              <a:t>1980 Tax Burden 30 % higher in KY</a:t>
            </a:r>
          </a:p>
          <a:p>
            <a:r>
              <a:rPr lang="en-US" dirty="0" smtClean="0">
                <a:latin typeface="Tahoma" pitchFamily="34" charset="0"/>
                <a:ea typeface="Tahoma" pitchFamily="34" charset="0"/>
                <a:cs typeface="Tahoma" pitchFamily="34" charset="0"/>
              </a:rPr>
              <a:t>1998 Per Capita Income $2,064 more in TN</a:t>
            </a:r>
            <a:endParaRPr lang="en-US" dirty="0">
              <a:latin typeface="Tahoma" pitchFamily="34" charset="0"/>
              <a:ea typeface="Tahoma" pitchFamily="34" charset="0"/>
              <a:cs typeface="Tahom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10 State Comparison 1997-2007</a:t>
            </a:r>
            <a:endParaRPr lang="en-US" dirty="0">
              <a:latin typeface="Georgia" pitchFamily="18" charset="0"/>
            </a:endParaRPr>
          </a:p>
        </p:txBody>
      </p:sp>
      <p:sp>
        <p:nvSpPr>
          <p:cNvPr id="3" name="Text Placeholder 2"/>
          <p:cNvSpPr>
            <a:spLocks noGrp="1"/>
          </p:cNvSpPr>
          <p:nvPr>
            <p:ph type="body" idx="1"/>
          </p:nvPr>
        </p:nvSpPr>
        <p:spPr/>
        <p:txBody>
          <a:bodyPr/>
          <a:lstStyle/>
          <a:p>
            <a:r>
              <a:rPr lang="en-US" dirty="0" smtClean="0"/>
              <a:t>        Low CIT States</a:t>
            </a:r>
            <a:endParaRPr lang="en-US" dirty="0"/>
          </a:p>
        </p:txBody>
      </p:sp>
      <p:sp>
        <p:nvSpPr>
          <p:cNvPr id="4" name="Content Placeholder 3"/>
          <p:cNvSpPr>
            <a:spLocks noGrp="1"/>
          </p:cNvSpPr>
          <p:nvPr>
            <p:ph sz="half" idx="2"/>
          </p:nvPr>
        </p:nvSpPr>
        <p:spPr/>
        <p:txBody>
          <a:bodyPr/>
          <a:lstStyle/>
          <a:p>
            <a:r>
              <a:rPr lang="en-US" sz="2000" dirty="0" smtClean="0">
                <a:latin typeface="Tahoma" pitchFamily="34" charset="0"/>
                <a:ea typeface="Tahoma" pitchFamily="34" charset="0"/>
                <a:cs typeface="Tahoma" pitchFamily="34" charset="0"/>
              </a:rPr>
              <a:t>Top CIT Rate             2.81%</a:t>
            </a:r>
          </a:p>
          <a:p>
            <a:endParaRPr lang="en-US" sz="2000" dirty="0" smtClean="0">
              <a:latin typeface="Tahoma" pitchFamily="34" charset="0"/>
              <a:ea typeface="Tahoma" pitchFamily="34" charset="0"/>
              <a:cs typeface="Tahoma" pitchFamily="34" charset="0"/>
            </a:endParaRPr>
          </a:p>
          <a:p>
            <a:r>
              <a:rPr lang="en-US" sz="2000" dirty="0" smtClean="0">
                <a:latin typeface="Tahoma" pitchFamily="34" charset="0"/>
                <a:ea typeface="Tahoma" pitchFamily="34" charset="0"/>
                <a:cs typeface="Tahoma" pitchFamily="34" charset="0"/>
              </a:rPr>
              <a:t>Personal Income       82.04%</a:t>
            </a:r>
          </a:p>
          <a:p>
            <a:endParaRPr lang="en-US" sz="2000" dirty="0" smtClean="0">
              <a:latin typeface="Tahoma" pitchFamily="34" charset="0"/>
              <a:ea typeface="Tahoma" pitchFamily="34" charset="0"/>
              <a:cs typeface="Tahoma" pitchFamily="34" charset="0"/>
            </a:endParaRPr>
          </a:p>
          <a:p>
            <a:r>
              <a:rPr lang="en-US" sz="2000" dirty="0" smtClean="0">
                <a:latin typeface="Tahoma" pitchFamily="34" charset="0"/>
                <a:ea typeface="Tahoma" pitchFamily="34" charset="0"/>
                <a:cs typeface="Tahoma" pitchFamily="34" charset="0"/>
              </a:rPr>
              <a:t>Population                13.48%</a:t>
            </a:r>
            <a:endParaRPr lang="en-US" sz="2000" dirty="0">
              <a:latin typeface="Tahoma" pitchFamily="34" charset="0"/>
              <a:ea typeface="Tahoma" pitchFamily="34" charset="0"/>
              <a:cs typeface="Tahoma" pitchFamily="34" charset="0"/>
            </a:endParaRPr>
          </a:p>
        </p:txBody>
      </p:sp>
      <p:sp>
        <p:nvSpPr>
          <p:cNvPr id="5" name="Text Placeholder 4"/>
          <p:cNvSpPr>
            <a:spLocks noGrp="1"/>
          </p:cNvSpPr>
          <p:nvPr>
            <p:ph type="body" sz="quarter" idx="3"/>
          </p:nvPr>
        </p:nvSpPr>
        <p:spPr/>
        <p:txBody>
          <a:bodyPr/>
          <a:lstStyle/>
          <a:p>
            <a:r>
              <a:rPr lang="en-US" dirty="0" smtClean="0"/>
              <a:t> High CIT Rates</a:t>
            </a:r>
            <a:endParaRPr lang="en-US" dirty="0"/>
          </a:p>
        </p:txBody>
      </p:sp>
      <p:sp>
        <p:nvSpPr>
          <p:cNvPr id="6" name="Content Placeholder 5"/>
          <p:cNvSpPr>
            <a:spLocks noGrp="1"/>
          </p:cNvSpPr>
          <p:nvPr>
            <p:ph sz="quarter" idx="4"/>
          </p:nvPr>
        </p:nvSpPr>
        <p:spPr/>
        <p:txBody>
          <a:bodyPr/>
          <a:lstStyle/>
          <a:p>
            <a:r>
              <a:rPr lang="en-US" sz="2000" dirty="0" smtClean="0">
                <a:latin typeface="Tahoma" pitchFamily="34" charset="0"/>
                <a:ea typeface="Tahoma" pitchFamily="34" charset="0"/>
                <a:cs typeface="Tahoma" pitchFamily="34" charset="0"/>
              </a:rPr>
              <a:t>10.92%</a:t>
            </a:r>
          </a:p>
          <a:p>
            <a:endParaRPr lang="en-US" sz="2000" dirty="0" smtClean="0">
              <a:latin typeface="Tahoma" pitchFamily="34" charset="0"/>
              <a:ea typeface="Tahoma" pitchFamily="34" charset="0"/>
              <a:cs typeface="Tahoma" pitchFamily="34" charset="0"/>
            </a:endParaRPr>
          </a:p>
          <a:p>
            <a:r>
              <a:rPr lang="en-US" sz="2000" dirty="0" smtClean="0">
                <a:latin typeface="Tahoma" pitchFamily="34" charset="0"/>
                <a:ea typeface="Tahoma" pitchFamily="34" charset="0"/>
                <a:cs typeface="Tahoma" pitchFamily="34" charset="0"/>
              </a:rPr>
              <a:t>57.96%</a:t>
            </a:r>
          </a:p>
          <a:p>
            <a:endParaRPr lang="en-US" sz="2000" dirty="0" smtClean="0">
              <a:latin typeface="Tahoma" pitchFamily="34" charset="0"/>
              <a:ea typeface="Tahoma" pitchFamily="34" charset="0"/>
              <a:cs typeface="Tahoma" pitchFamily="34" charset="0"/>
            </a:endParaRPr>
          </a:p>
          <a:p>
            <a:r>
              <a:rPr lang="en-US" sz="2000" dirty="0" smtClean="0">
                <a:latin typeface="Tahoma" pitchFamily="34" charset="0"/>
                <a:ea typeface="Tahoma" pitchFamily="34" charset="0"/>
                <a:cs typeface="Tahoma" pitchFamily="34" charset="0"/>
              </a:rPr>
              <a:t>5.71%</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Georgia" pitchFamily="18" charset="0"/>
              </a:rPr>
              <a:t>Income Indicators for Quality of Life</a:t>
            </a:r>
            <a:endParaRPr lang="en-US" sz="3600" dirty="0">
              <a:latin typeface="Georgia" pitchFamily="18" charset="0"/>
            </a:endParaRPr>
          </a:p>
        </p:txBody>
      </p:sp>
      <p:sp>
        <p:nvSpPr>
          <p:cNvPr id="3" name="Content Placeholder 2"/>
          <p:cNvSpPr>
            <a:spLocks noGrp="1"/>
          </p:cNvSpPr>
          <p:nvPr>
            <p:ph idx="1"/>
          </p:nvPr>
        </p:nvSpPr>
        <p:spPr/>
        <p:txBody>
          <a:bodyPr/>
          <a:lstStyle/>
          <a:p>
            <a:r>
              <a:rPr lang="en-US" dirty="0" smtClean="0"/>
              <a:t>Higher Health Care Quality Ranking</a:t>
            </a:r>
          </a:p>
          <a:p>
            <a:r>
              <a:rPr lang="en-US" dirty="0" smtClean="0"/>
              <a:t>Higher Life Expectancy</a:t>
            </a:r>
          </a:p>
          <a:p>
            <a:r>
              <a:rPr lang="en-US" dirty="0" smtClean="0"/>
              <a:t>Lower Divorce rates</a:t>
            </a:r>
          </a:p>
          <a:p>
            <a:r>
              <a:rPr lang="en-US" dirty="0" smtClean="0"/>
              <a:t>Lower Violent crime rates</a:t>
            </a:r>
          </a:p>
          <a:p>
            <a:r>
              <a:rPr lang="en-US" dirty="0" smtClean="0"/>
              <a:t>Higher HS Graduation rates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airtaxSC.tif"/>
          <p:cNvPicPr>
            <a:picLocks noChangeAspect="1"/>
          </p:cNvPicPr>
          <p:nvPr/>
        </p:nvPicPr>
        <p:blipFill>
          <a:blip r:embed="rId2" cstate="print"/>
          <a:stretch>
            <a:fillRect/>
          </a:stretch>
        </p:blipFill>
        <p:spPr>
          <a:xfrm>
            <a:off x="1295400" y="685800"/>
            <a:ext cx="6681216" cy="2356104"/>
          </a:xfrm>
          <a:prstGeom prst="rect">
            <a:avLst/>
          </a:prstGeom>
        </p:spPr>
      </p:pic>
      <p:sp>
        <p:nvSpPr>
          <p:cNvPr id="3" name="TextBox 2"/>
          <p:cNvSpPr txBox="1"/>
          <p:nvPr/>
        </p:nvSpPr>
        <p:spPr>
          <a:xfrm>
            <a:off x="1600200" y="4343400"/>
            <a:ext cx="6096000" cy="707886"/>
          </a:xfrm>
          <a:prstGeom prst="rect">
            <a:avLst/>
          </a:prstGeom>
          <a:noFill/>
        </p:spPr>
        <p:txBody>
          <a:bodyPr wrap="square" rtlCol="0">
            <a:spAutoFit/>
          </a:bodyPr>
          <a:lstStyle/>
          <a:p>
            <a:pPr algn="ctr"/>
            <a:r>
              <a:rPr lang="en-US" sz="4000" dirty="0" smtClean="0">
                <a:solidFill>
                  <a:srgbClr val="FF0000"/>
                </a:solidFill>
                <a:latin typeface="Tahoma" pitchFamily="34" charset="0"/>
                <a:ea typeface="Tahoma" pitchFamily="34" charset="0"/>
                <a:cs typeface="Tahoma" pitchFamily="34" charset="0"/>
              </a:rPr>
              <a:t>Taxes Have Consequences</a:t>
            </a:r>
            <a:endParaRPr lang="en-US" sz="4000" dirty="0">
              <a:solidFill>
                <a:srgbClr val="FF0000"/>
              </a:solidFill>
              <a:latin typeface="Tahoma" pitchFamily="34" charset="0"/>
              <a:ea typeface="Tahoma" pitchFamily="34" charset="0"/>
              <a:cs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itchFamily="18" charset="0"/>
              </a:rPr>
              <a:t>References</a:t>
            </a:r>
            <a:endParaRPr lang="en-US" dirty="0">
              <a:latin typeface="Garamond" pitchFamily="18" charset="0"/>
            </a:endParaRPr>
          </a:p>
        </p:txBody>
      </p:sp>
      <p:sp>
        <p:nvSpPr>
          <p:cNvPr id="3" name="Content Placeholder 2"/>
          <p:cNvSpPr>
            <a:spLocks noGrp="1"/>
          </p:cNvSpPr>
          <p:nvPr>
            <p:ph idx="1"/>
          </p:nvPr>
        </p:nvSpPr>
        <p:spPr/>
        <p:txBody>
          <a:bodyPr/>
          <a:lstStyle/>
          <a:p>
            <a:r>
              <a:rPr lang="en-US" sz="2800" dirty="0" smtClean="0">
                <a:latin typeface="Tahoma" pitchFamily="34" charset="0"/>
                <a:ea typeface="Tahoma" pitchFamily="34" charset="0"/>
                <a:cs typeface="Tahoma" pitchFamily="34" charset="0"/>
              </a:rPr>
              <a:t>“The FairTax Book” by Neal Boortz &amp; John Linder</a:t>
            </a:r>
          </a:p>
          <a:p>
            <a:endParaRPr lang="en-US" sz="2800" dirty="0" smtClean="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“Rich States, Poor States” by Aurthur B. Laffler, Stephen Moore &amp; Jonathan Williams</a:t>
            </a:r>
          </a:p>
          <a:p>
            <a:endParaRPr lang="en-US" sz="2800" dirty="0" smtClean="0">
              <a:latin typeface="Tahoma" pitchFamily="34" charset="0"/>
              <a:ea typeface="Tahoma" pitchFamily="34" charset="0"/>
              <a:cs typeface="Tahoma" pitchFamily="34" charset="0"/>
            </a:endParaRPr>
          </a:p>
          <a:p>
            <a:r>
              <a:rPr lang="en-US" sz="2800" dirty="0" smtClean="0">
                <a:latin typeface="Tahoma" pitchFamily="34" charset="0"/>
                <a:ea typeface="Tahoma" pitchFamily="34" charset="0"/>
                <a:cs typeface="Tahoma" pitchFamily="34" charset="0"/>
              </a:rPr>
              <a:t>“Unleashing Capitalism” by Russell S. Sobel, Joshua C. Hall and Matt E. Ryan</a:t>
            </a:r>
          </a:p>
          <a:p>
            <a:r>
              <a:rPr lang="en-US" sz="2800" dirty="0" smtClean="0">
                <a:latin typeface="Tahoma" pitchFamily="34" charset="0"/>
                <a:ea typeface="Tahoma" pitchFamily="34" charset="0"/>
                <a:cs typeface="Tahoma" pitchFamily="34" charset="0"/>
                <a:hlinkClick r:id="rId2"/>
              </a:rPr>
              <a:t>www.fairtax.org</a:t>
            </a:r>
            <a:r>
              <a:rPr lang="en-US" sz="2800" dirty="0" smtClean="0">
                <a:latin typeface="Tahoma" pitchFamily="34" charset="0"/>
                <a:ea typeface="Tahoma" pitchFamily="34" charset="0"/>
                <a:cs typeface="Tahoma" pitchFamily="34" charset="0"/>
              </a:rPr>
              <a:t> various white papers</a:t>
            </a:r>
            <a:endParaRPr lang="en-US" sz="2800" dirty="0">
              <a:latin typeface="Tahoma" pitchFamily="34" charset="0"/>
              <a:ea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81000" y="304800"/>
            <a:ext cx="4953000" cy="1143000"/>
          </a:xfrm>
          <a:ln/>
        </p:spPr>
        <p:txBody>
          <a:bodyPr/>
          <a:lstStyle/>
          <a:p>
            <a:pPr algn="l"/>
            <a:r>
              <a:rPr lang="en-US" sz="4800" b="1" i="1" dirty="0">
                <a:solidFill>
                  <a:schemeClr val="tx1"/>
                </a:solidFill>
                <a:latin typeface="Georgia" pitchFamily="18" charset="0"/>
              </a:rPr>
              <a:t>Why Change?</a:t>
            </a:r>
            <a:endParaRPr lang="en-US" sz="4800" b="1" i="1" dirty="0">
              <a:solidFill>
                <a:schemeClr val="tx1"/>
              </a:solidFill>
            </a:endParaRPr>
          </a:p>
        </p:txBody>
      </p:sp>
      <p:sp>
        <p:nvSpPr>
          <p:cNvPr id="71683" name="Rectangle 3"/>
          <p:cNvSpPr>
            <a:spLocks noGrp="1" noChangeArrowheads="1"/>
          </p:cNvSpPr>
          <p:nvPr>
            <p:ph type="body" idx="1"/>
          </p:nvPr>
        </p:nvSpPr>
        <p:spPr>
          <a:xfrm>
            <a:off x="457200" y="2057400"/>
            <a:ext cx="8229600" cy="4191000"/>
          </a:xfrm>
        </p:spPr>
        <p:txBody>
          <a:bodyPr/>
          <a:lstStyle/>
          <a:p>
            <a:pPr>
              <a:spcBef>
                <a:spcPct val="0"/>
              </a:spcBef>
              <a:spcAft>
                <a:spcPct val="100000"/>
              </a:spcAft>
              <a:buClr>
                <a:srgbClr val="3399FF"/>
              </a:buClr>
              <a:buSzPct val="70000"/>
              <a:buFont typeface="Wingdings" pitchFamily="2" charset="2"/>
              <a:buNone/>
            </a:pPr>
            <a:r>
              <a:rPr lang="en-US" sz="3400" b="1" dirty="0">
                <a:solidFill>
                  <a:srgbClr val="FFFF00"/>
                </a:solidFill>
                <a:latin typeface="Times New Roman" pitchFamily="18" charset="0"/>
              </a:rPr>
              <a:t>The current federal income tax code:</a:t>
            </a:r>
            <a:endParaRPr lang="en-US" sz="3400" b="1" dirty="0">
              <a:latin typeface="Times New Roman" pitchFamily="18" charset="0"/>
            </a:endParaRPr>
          </a:p>
          <a:p>
            <a:pPr lvl="1" algn="just">
              <a:spcBef>
                <a:spcPct val="0"/>
              </a:spcBef>
              <a:spcAft>
                <a:spcPct val="75000"/>
              </a:spcAft>
              <a:buClr>
                <a:srgbClr val="FFFF00"/>
              </a:buClr>
              <a:buSzPct val="80000"/>
              <a:buFont typeface="Wingdings" pitchFamily="2" charset="2"/>
              <a:buChar char="Ø"/>
            </a:pPr>
            <a:r>
              <a:rPr lang="en-US" b="1" dirty="0">
                <a:latin typeface="Times New Roman" pitchFamily="18" charset="0"/>
              </a:rPr>
              <a:t>Significantly increases compliance costs and enforcement challenges due to complexity</a:t>
            </a:r>
          </a:p>
          <a:p>
            <a:pPr lvl="1" algn="just">
              <a:spcBef>
                <a:spcPct val="0"/>
              </a:spcBef>
              <a:spcAft>
                <a:spcPct val="75000"/>
              </a:spcAft>
              <a:buClr>
                <a:srgbClr val="FFFF00"/>
              </a:buClr>
              <a:buSzPct val="80000"/>
              <a:buFont typeface="Wingdings" pitchFamily="2" charset="2"/>
              <a:buChar char="Ø"/>
            </a:pPr>
            <a:r>
              <a:rPr lang="en-US" b="1" dirty="0">
                <a:latin typeface="Times New Roman" pitchFamily="18" charset="0"/>
              </a:rPr>
              <a:t>Is subject to abuse by taxpayers, politicians, lobbyists and the IRS</a:t>
            </a:r>
          </a:p>
          <a:p>
            <a:pPr lvl="1" algn="just">
              <a:spcBef>
                <a:spcPct val="0"/>
              </a:spcBef>
              <a:spcAft>
                <a:spcPct val="75000"/>
              </a:spcAft>
              <a:buClr>
                <a:srgbClr val="FFFF00"/>
              </a:buClr>
              <a:buSzPct val="80000"/>
              <a:buFont typeface="Wingdings" pitchFamily="2" charset="2"/>
              <a:buChar char="Ø"/>
            </a:pPr>
            <a:r>
              <a:rPr lang="en-US" b="1" dirty="0">
                <a:latin typeface="Times New Roman" pitchFamily="18" charset="0"/>
              </a:rPr>
              <a:t>Is widely considered unfair and inefficient</a:t>
            </a:r>
          </a:p>
        </p:txBody>
      </p:sp>
      <p:pic>
        <p:nvPicPr>
          <p:cNvPr id="71685" name="Picture 5"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381000" y="381000"/>
            <a:ext cx="4953000" cy="1143000"/>
          </a:xfrm>
          <a:ln/>
        </p:spPr>
        <p:txBody>
          <a:bodyPr/>
          <a:lstStyle/>
          <a:p>
            <a:pPr algn="l"/>
            <a:r>
              <a:rPr lang="en-US" sz="4800" b="1" i="1" dirty="0">
                <a:solidFill>
                  <a:schemeClr val="tx1"/>
                </a:solidFill>
                <a:latin typeface="Georgia" pitchFamily="18" charset="0"/>
              </a:rPr>
              <a:t>Why Change?</a:t>
            </a:r>
            <a:endParaRPr lang="en-US" sz="4800" b="1" i="1" dirty="0">
              <a:solidFill>
                <a:schemeClr val="tx1"/>
              </a:solidFill>
            </a:endParaRPr>
          </a:p>
        </p:txBody>
      </p:sp>
      <p:sp>
        <p:nvSpPr>
          <p:cNvPr id="70659" name="Rectangle 3"/>
          <p:cNvSpPr>
            <a:spLocks noGrp="1" noChangeArrowheads="1"/>
          </p:cNvSpPr>
          <p:nvPr>
            <p:ph type="body" idx="1"/>
          </p:nvPr>
        </p:nvSpPr>
        <p:spPr>
          <a:xfrm>
            <a:off x="533400" y="2286000"/>
            <a:ext cx="8077200" cy="4267200"/>
          </a:xfrm>
        </p:spPr>
        <p:txBody>
          <a:bodyPr/>
          <a:lstStyle/>
          <a:p>
            <a:pPr>
              <a:spcBef>
                <a:spcPct val="0"/>
              </a:spcBef>
              <a:spcAft>
                <a:spcPct val="100000"/>
              </a:spcAft>
              <a:buClr>
                <a:srgbClr val="3399FF"/>
              </a:buClr>
              <a:buSzPct val="70000"/>
              <a:buFont typeface="Wingdings" pitchFamily="2" charset="2"/>
              <a:buNone/>
            </a:pPr>
            <a:r>
              <a:rPr lang="en-US" sz="3400" b="1" dirty="0">
                <a:solidFill>
                  <a:srgbClr val="FFFF00"/>
                </a:solidFill>
                <a:latin typeface="Times New Roman" pitchFamily="18" charset="0"/>
              </a:rPr>
              <a:t>The current federal income tax code:</a:t>
            </a:r>
          </a:p>
          <a:p>
            <a:pPr algn="just">
              <a:spcBef>
                <a:spcPct val="0"/>
              </a:spcBef>
              <a:spcAft>
                <a:spcPct val="75000"/>
              </a:spcAft>
              <a:buClr>
                <a:srgbClr val="FFFF00"/>
              </a:buClr>
              <a:buSzPct val="75000"/>
              <a:buFont typeface="Wingdings" pitchFamily="2" charset="2"/>
              <a:buChar char="Ø"/>
            </a:pPr>
            <a:r>
              <a:rPr lang="en-US" sz="3400" b="1" dirty="0" smtClean="0">
                <a:latin typeface="Times New Roman" pitchFamily="18" charset="0"/>
              </a:rPr>
              <a:t>Cannot sustain Social Security and Medicaid</a:t>
            </a:r>
            <a:endParaRPr lang="en-US" b="1" dirty="0">
              <a:latin typeface="Times New Roman" pitchFamily="18" charset="0"/>
            </a:endParaRPr>
          </a:p>
          <a:p>
            <a:pPr algn="just">
              <a:spcBef>
                <a:spcPct val="0"/>
              </a:spcBef>
              <a:spcAft>
                <a:spcPct val="75000"/>
              </a:spcAft>
              <a:buClr>
                <a:srgbClr val="FFFF00"/>
              </a:buClr>
              <a:buSzPct val="75000"/>
              <a:buFont typeface="Wingdings" pitchFamily="2" charset="2"/>
              <a:buChar char="Ø"/>
            </a:pPr>
            <a:r>
              <a:rPr lang="en-US" b="1" dirty="0" smtClean="0">
                <a:latin typeface="Times New Roman" pitchFamily="18" charset="0"/>
              </a:rPr>
              <a:t>Puts </a:t>
            </a:r>
            <a:r>
              <a:rPr lang="en-US" b="1" dirty="0">
                <a:latin typeface="Times New Roman" pitchFamily="18" charset="0"/>
              </a:rPr>
              <a:t>US producers at a disadvantage in an increasingly global </a:t>
            </a:r>
            <a:r>
              <a:rPr lang="en-US" b="1" dirty="0" smtClean="0">
                <a:latin typeface="Times New Roman" pitchFamily="18" charset="0"/>
              </a:rPr>
              <a:t>economy</a:t>
            </a:r>
          </a:p>
        </p:txBody>
      </p:sp>
      <p:pic>
        <p:nvPicPr>
          <p:cNvPr id="70661" name="Picture 5"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Rectangle 4"/>
          <p:cNvSpPr>
            <a:spLocks noGrp="1" noChangeArrowheads="1"/>
          </p:cNvSpPr>
          <p:nvPr>
            <p:ph type="title"/>
          </p:nvPr>
        </p:nvSpPr>
        <p:spPr>
          <a:xfrm>
            <a:off x="457200" y="277813"/>
            <a:ext cx="4800600" cy="1139825"/>
          </a:xfrm>
        </p:spPr>
        <p:txBody>
          <a:bodyPr/>
          <a:lstStyle/>
          <a:p>
            <a:pPr algn="l"/>
            <a:r>
              <a:rPr lang="en-US" sz="4800" b="1" i="1" dirty="0">
                <a:solidFill>
                  <a:schemeClr val="tx1"/>
                </a:solidFill>
                <a:latin typeface="Georgia" pitchFamily="18" charset="0"/>
              </a:rPr>
              <a:t>Why Change?</a:t>
            </a:r>
          </a:p>
        </p:txBody>
      </p:sp>
      <p:pic>
        <p:nvPicPr>
          <p:cNvPr id="172038" name="Picture 6" descr="fairtax logo-in house printing 3-2-07"/>
          <p:cNvPicPr>
            <a:picLocks noChangeAspect="1" noChangeArrowheads="1"/>
          </p:cNvPicPr>
          <p:nvPr/>
        </p:nvPicPr>
        <p:blipFill>
          <a:blip r:embed="rId4" cstate="print"/>
          <a:srcRect/>
          <a:stretch>
            <a:fillRect/>
          </a:stretch>
        </p:blipFill>
        <p:spPr bwMode="auto">
          <a:xfrm>
            <a:off x="5867400" y="152400"/>
            <a:ext cx="3124200" cy="914400"/>
          </a:xfrm>
          <a:prstGeom prst="rect">
            <a:avLst/>
          </a:prstGeom>
          <a:noFill/>
          <a:ln w="9525">
            <a:noFill/>
            <a:miter lim="800000"/>
            <a:headEnd/>
            <a:tailEnd/>
          </a:ln>
        </p:spPr>
      </p:pic>
      <p:graphicFrame>
        <p:nvGraphicFramePr>
          <p:cNvPr id="172046" name="Object 14"/>
          <p:cNvGraphicFramePr>
            <a:graphicFrameLocks noChangeAspect="1"/>
          </p:cNvGraphicFramePr>
          <p:nvPr>
            <p:ph idx="1"/>
          </p:nvPr>
        </p:nvGraphicFramePr>
        <p:xfrm>
          <a:off x="511175" y="1600200"/>
          <a:ext cx="8120063" cy="4530725"/>
        </p:xfrm>
        <a:graphic>
          <a:graphicData uri="http://schemas.openxmlformats.org/presentationml/2006/ole">
            <p:oleObj spid="_x0000_s172046" name="Chart" r:id="rId5" imgW="7905902" imgH="4410151" progId="Excel.Sheet.8">
              <p:embed/>
            </p:oleObj>
          </a:graphicData>
        </a:graphic>
      </p:graphicFrame>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dirty="0"/>
              <a:t>WHAT IS THE FAIR TAX ?</a:t>
            </a:r>
          </a:p>
        </p:txBody>
      </p:sp>
      <p:sp>
        <p:nvSpPr>
          <p:cNvPr id="185347" name="Rectangle 3"/>
          <p:cNvSpPr>
            <a:spLocks noGrp="1" noChangeArrowheads="1"/>
          </p:cNvSpPr>
          <p:nvPr>
            <p:ph type="body" idx="1"/>
          </p:nvPr>
        </p:nvSpPr>
        <p:spPr/>
        <p:txBody>
          <a:bodyPr/>
          <a:lstStyle/>
          <a:p>
            <a:pPr marL="609600" indent="-609600">
              <a:buFont typeface="Wingdings" pitchFamily="2" charset="2"/>
              <a:buNone/>
            </a:pPr>
            <a:r>
              <a:rPr lang="en-US" sz="2400" dirty="0">
                <a:latin typeface="Arial Unicode MS" pitchFamily="34" charset="-128"/>
              </a:rPr>
              <a:t>LEGISLATION TO ELIMINATE :</a:t>
            </a:r>
          </a:p>
          <a:p>
            <a:pPr marL="609600" indent="-609600">
              <a:buFont typeface="Wingdings" pitchFamily="2" charset="2"/>
              <a:buNone/>
            </a:pPr>
            <a:r>
              <a:rPr lang="en-US" sz="2400" dirty="0">
                <a:latin typeface="Arial Unicode MS" pitchFamily="34" charset="-128"/>
              </a:rPr>
              <a:t>     INCOME TAXES</a:t>
            </a:r>
          </a:p>
          <a:p>
            <a:pPr marL="609600" indent="-609600">
              <a:buFont typeface="Wingdings" pitchFamily="2" charset="2"/>
              <a:buNone/>
            </a:pPr>
            <a:r>
              <a:rPr lang="en-US" sz="2400" dirty="0">
                <a:latin typeface="Arial Unicode MS" pitchFamily="34" charset="-128"/>
              </a:rPr>
              <a:t>     CORPORATE TAXES</a:t>
            </a:r>
          </a:p>
          <a:p>
            <a:pPr marL="609600" indent="-609600">
              <a:buFont typeface="Wingdings" pitchFamily="2" charset="2"/>
              <a:buNone/>
            </a:pPr>
            <a:r>
              <a:rPr lang="en-US" sz="2400" dirty="0">
                <a:latin typeface="Arial Unicode MS" pitchFamily="34" charset="-128"/>
              </a:rPr>
              <a:t>     SOCIAL SECURITY TAXES</a:t>
            </a:r>
          </a:p>
          <a:p>
            <a:pPr marL="609600" indent="-609600">
              <a:buFont typeface="Wingdings" pitchFamily="2" charset="2"/>
              <a:buNone/>
            </a:pPr>
            <a:r>
              <a:rPr lang="en-US" sz="2400" dirty="0">
                <a:latin typeface="Arial Unicode MS" pitchFamily="34" charset="-128"/>
              </a:rPr>
              <a:t>     MEDICARE TAXES</a:t>
            </a:r>
          </a:p>
          <a:p>
            <a:pPr marL="609600" indent="-609600">
              <a:buFont typeface="Wingdings" pitchFamily="2" charset="2"/>
              <a:buNone/>
            </a:pPr>
            <a:r>
              <a:rPr lang="en-US" sz="2400" dirty="0">
                <a:latin typeface="Arial Unicode MS" pitchFamily="34" charset="-128"/>
              </a:rPr>
              <a:t>     CAPITAL GAINS TAXES</a:t>
            </a:r>
          </a:p>
          <a:p>
            <a:pPr marL="609600" indent="-609600">
              <a:buFont typeface="Wingdings" pitchFamily="2" charset="2"/>
              <a:buNone/>
            </a:pPr>
            <a:r>
              <a:rPr lang="en-US" sz="2400" dirty="0">
                <a:latin typeface="Arial Unicode MS" pitchFamily="34" charset="-128"/>
              </a:rPr>
              <a:t>     ALTERNATIVE MINIMUM TAXES</a:t>
            </a:r>
          </a:p>
          <a:p>
            <a:pPr marL="609600" indent="-609600">
              <a:buFont typeface="Wingdings" pitchFamily="2" charset="2"/>
              <a:buNone/>
            </a:pPr>
            <a:r>
              <a:rPr lang="en-US" sz="2400" dirty="0">
                <a:latin typeface="Arial Unicode MS" pitchFamily="34" charset="-128"/>
              </a:rPr>
              <a:t>     SELF-EMPLOYMENT TAXES</a:t>
            </a:r>
          </a:p>
          <a:p>
            <a:pPr marL="609600" indent="-609600">
              <a:buFont typeface="Wingdings" pitchFamily="2" charset="2"/>
              <a:buNone/>
            </a:pPr>
            <a:r>
              <a:rPr lang="en-US" sz="2400" dirty="0">
                <a:latin typeface="Arial Unicode MS" pitchFamily="34" charset="-128"/>
              </a:rPr>
              <a:t>     INHERITANCE TAXES</a:t>
            </a:r>
          </a:p>
          <a:p>
            <a:pPr marL="609600" indent="-609600">
              <a:buFont typeface="Wingdings" pitchFamily="2" charset="2"/>
              <a:buNone/>
            </a:pPr>
            <a:r>
              <a:rPr lang="en-US" sz="2400" dirty="0">
                <a:latin typeface="Arial Unicode MS" pitchFamily="34" charset="-128"/>
              </a:rPr>
              <a:t>     GIFT TAXES</a:t>
            </a: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sz="4000" dirty="0"/>
              <a:t>WHAT IS THE FAIRTAX</a:t>
            </a:r>
            <a:br>
              <a:rPr lang="en-US" sz="4000" dirty="0"/>
            </a:br>
            <a:endParaRPr lang="en-US" sz="4000" dirty="0"/>
          </a:p>
        </p:txBody>
      </p:sp>
      <p:sp>
        <p:nvSpPr>
          <p:cNvPr id="197635" name="Rectangle 3"/>
          <p:cNvSpPr>
            <a:spLocks noGrp="1" noChangeArrowheads="1"/>
          </p:cNvSpPr>
          <p:nvPr>
            <p:ph type="body" idx="1"/>
          </p:nvPr>
        </p:nvSpPr>
        <p:spPr/>
        <p:txBody>
          <a:bodyPr/>
          <a:lstStyle/>
          <a:p>
            <a:pPr>
              <a:lnSpc>
                <a:spcPct val="90000"/>
              </a:lnSpc>
            </a:pPr>
            <a:r>
              <a:rPr lang="en-US" dirty="0"/>
              <a:t>ALL THESE </a:t>
            </a:r>
            <a:r>
              <a:rPr lang="en-US" dirty="0" smtClean="0"/>
              <a:t>TAXES </a:t>
            </a:r>
            <a:r>
              <a:rPr lang="en-US" dirty="0"/>
              <a:t>WILL BE REPLACED WITH A SINGLE-RATE PERSONAL CONSUMPTION TAX- A SIMPLE SALES TAX- ON </a:t>
            </a:r>
            <a:r>
              <a:rPr lang="en-US" i="1" dirty="0"/>
              <a:t>NEW</a:t>
            </a:r>
            <a:r>
              <a:rPr lang="en-US" dirty="0"/>
              <a:t> GOODS AND SERVICES</a:t>
            </a:r>
          </a:p>
          <a:p>
            <a:pPr>
              <a:lnSpc>
                <a:spcPct val="90000"/>
              </a:lnSpc>
            </a:pPr>
            <a:endParaRPr lang="en-US" dirty="0"/>
          </a:p>
          <a:p>
            <a:pPr>
              <a:lnSpc>
                <a:spcPct val="90000"/>
              </a:lnSpc>
            </a:pPr>
            <a:r>
              <a:rPr lang="en-US" dirty="0"/>
              <a:t>THE FAIRTAX IS A </a:t>
            </a:r>
            <a:r>
              <a:rPr lang="en-US" i="1" dirty="0"/>
              <a:t>REPLACEMENT</a:t>
            </a:r>
            <a:r>
              <a:rPr lang="en-US" dirty="0"/>
              <a:t> FOR-NOT AN ADDITION TO-OUR CURRENT FEDERAL TAXES.</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381000"/>
            <a:ext cx="5638800" cy="1143000"/>
          </a:xfrm>
          <a:ln/>
        </p:spPr>
        <p:txBody>
          <a:bodyPr/>
          <a:lstStyle/>
          <a:p>
            <a:r>
              <a:rPr lang="en-US" b="1" i="1" dirty="0">
                <a:solidFill>
                  <a:schemeClr val="tx1"/>
                </a:solidFill>
                <a:latin typeface="Georgia" pitchFamily="18" charset="0"/>
              </a:rPr>
              <a:t>The FairTax Plan</a:t>
            </a:r>
            <a:endParaRPr lang="en-US" b="1" i="1" dirty="0">
              <a:solidFill>
                <a:schemeClr val="tx1"/>
              </a:solidFill>
            </a:endParaRPr>
          </a:p>
        </p:txBody>
      </p:sp>
      <p:sp>
        <p:nvSpPr>
          <p:cNvPr id="30723" name="Rectangle 3"/>
          <p:cNvSpPr>
            <a:spLocks noGrp="1" noChangeArrowheads="1"/>
          </p:cNvSpPr>
          <p:nvPr>
            <p:ph type="body" idx="1"/>
          </p:nvPr>
        </p:nvSpPr>
        <p:spPr>
          <a:xfrm>
            <a:off x="228600" y="1905000"/>
            <a:ext cx="8763000" cy="4953000"/>
          </a:xfrm>
          <a:noFill/>
        </p:spPr>
        <p:txBody>
          <a:bodyPr lIns="0"/>
          <a:lstStyle/>
          <a:p>
            <a:pPr algn="just">
              <a:spcBef>
                <a:spcPct val="0"/>
              </a:spcBef>
              <a:spcAft>
                <a:spcPct val="50000"/>
              </a:spcAft>
              <a:buClr>
                <a:srgbClr val="FF3300"/>
              </a:buClr>
              <a:buSzPct val="70000"/>
              <a:buFont typeface="Wingdings" pitchFamily="2" charset="2"/>
              <a:buNone/>
            </a:pPr>
            <a:r>
              <a:rPr lang="en-US" sz="2800" b="1" dirty="0">
                <a:solidFill>
                  <a:srgbClr val="FFFF00"/>
                </a:solidFill>
                <a:latin typeface="Times New Roman" pitchFamily="18" charset="0"/>
              </a:rPr>
              <a:t>The </a:t>
            </a:r>
            <a:r>
              <a:rPr lang="en-US" sz="2800" b="1" u="sng" dirty="0">
                <a:solidFill>
                  <a:srgbClr val="FFFF00"/>
                </a:solidFill>
                <a:latin typeface="Times New Roman" pitchFamily="18" charset="0"/>
              </a:rPr>
              <a:t>ONLY</a:t>
            </a:r>
            <a:r>
              <a:rPr lang="en-US" sz="2800" b="1" dirty="0">
                <a:solidFill>
                  <a:srgbClr val="FFFF00"/>
                </a:solidFill>
                <a:latin typeface="Times New Roman" pitchFamily="18" charset="0"/>
              </a:rPr>
              <a:t> tax proposal created and tested using modern marketing techniques to find out what the American people, across the political spectrum, wanted in a tax system.</a:t>
            </a:r>
          </a:p>
          <a:p>
            <a:pPr lvl="2">
              <a:spcBef>
                <a:spcPct val="0"/>
              </a:spcBef>
              <a:spcAft>
                <a:spcPct val="50000"/>
              </a:spcAft>
              <a:buClr>
                <a:srgbClr val="FFFF00"/>
              </a:buClr>
              <a:buSzPct val="80000"/>
              <a:buFont typeface="Wingdings" pitchFamily="2" charset="2"/>
              <a:buChar char="ü"/>
            </a:pPr>
            <a:r>
              <a:rPr lang="en-US" b="1" dirty="0">
                <a:latin typeface="Tahoma" pitchFamily="34" charset="0"/>
                <a:ea typeface="Tahoma" pitchFamily="34" charset="0"/>
                <a:cs typeface="Tahoma" pitchFamily="34" charset="0"/>
              </a:rPr>
              <a:t>Polling</a:t>
            </a:r>
          </a:p>
          <a:p>
            <a:pPr lvl="2">
              <a:spcBef>
                <a:spcPct val="0"/>
              </a:spcBef>
              <a:spcAft>
                <a:spcPct val="50000"/>
              </a:spcAft>
              <a:buClr>
                <a:srgbClr val="FFFF00"/>
              </a:buClr>
              <a:buSzPct val="80000"/>
              <a:buFont typeface="Wingdings" pitchFamily="2" charset="2"/>
              <a:buChar char="ü"/>
            </a:pPr>
            <a:r>
              <a:rPr lang="en-US" b="1" dirty="0">
                <a:latin typeface="Tahoma" pitchFamily="34" charset="0"/>
                <a:ea typeface="Tahoma" pitchFamily="34" charset="0"/>
                <a:cs typeface="Tahoma" pitchFamily="34" charset="0"/>
              </a:rPr>
              <a:t>Focus Groups</a:t>
            </a:r>
          </a:p>
          <a:p>
            <a:pPr lvl="2">
              <a:spcBef>
                <a:spcPct val="0"/>
              </a:spcBef>
              <a:spcAft>
                <a:spcPct val="50000"/>
              </a:spcAft>
              <a:buClr>
                <a:srgbClr val="FFFF00"/>
              </a:buClr>
              <a:buSzPct val="80000"/>
              <a:buFont typeface="Wingdings" pitchFamily="2" charset="2"/>
              <a:buChar char="ü"/>
            </a:pPr>
            <a:r>
              <a:rPr lang="en-US" b="1" dirty="0" smtClean="0">
                <a:latin typeface="Tahoma" pitchFamily="34" charset="0"/>
                <a:ea typeface="Tahoma" pitchFamily="34" charset="0"/>
                <a:cs typeface="Tahoma" pitchFamily="34" charset="0"/>
              </a:rPr>
              <a:t>Economic Analysis from major Universities</a:t>
            </a:r>
            <a:endParaRPr lang="en-US" b="1" dirty="0">
              <a:latin typeface="Tahoma" pitchFamily="34" charset="0"/>
              <a:ea typeface="Tahoma" pitchFamily="34" charset="0"/>
              <a:cs typeface="Tahoma" pitchFamily="34" charset="0"/>
            </a:endParaRPr>
          </a:p>
          <a:p>
            <a:pPr lvl="2">
              <a:spcBef>
                <a:spcPct val="0"/>
              </a:spcBef>
              <a:spcAft>
                <a:spcPct val="50000"/>
              </a:spcAft>
              <a:buClr>
                <a:srgbClr val="FFFF00"/>
              </a:buClr>
              <a:buSzPct val="80000"/>
              <a:buFont typeface="Wingdings" pitchFamily="2" charset="2"/>
              <a:buChar char="ü"/>
            </a:pPr>
            <a:r>
              <a:rPr lang="en-US" b="1" dirty="0" smtClean="0">
                <a:latin typeface="Tahoma" pitchFamily="34" charset="0"/>
                <a:ea typeface="Tahoma" pitchFamily="34" charset="0"/>
                <a:cs typeface="Tahoma" pitchFamily="34" charset="0"/>
              </a:rPr>
              <a:t>Over $20 million in private funds</a:t>
            </a:r>
            <a:endParaRPr lang="en-US" b="1" dirty="0">
              <a:latin typeface="Tahoma" pitchFamily="34" charset="0"/>
              <a:ea typeface="Tahoma" pitchFamily="34" charset="0"/>
              <a:cs typeface="Tahoma" pitchFamily="34" charset="0"/>
            </a:endParaRPr>
          </a:p>
        </p:txBody>
      </p:sp>
      <p:pic>
        <p:nvPicPr>
          <p:cNvPr id="30726" name="Picture 6"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52400" y="304800"/>
            <a:ext cx="5410200" cy="1143000"/>
          </a:xfrm>
          <a:ln/>
        </p:spPr>
        <p:txBody>
          <a:bodyPr/>
          <a:lstStyle/>
          <a:p>
            <a:r>
              <a:rPr lang="en-US" b="1" i="1" dirty="0">
                <a:solidFill>
                  <a:schemeClr val="tx1"/>
                </a:solidFill>
                <a:latin typeface="Georgia" pitchFamily="18" charset="0"/>
              </a:rPr>
              <a:t>For Business</a:t>
            </a:r>
            <a:endParaRPr lang="en-US" b="1" i="1" dirty="0">
              <a:solidFill>
                <a:schemeClr val="tx1"/>
              </a:solidFill>
            </a:endParaRPr>
          </a:p>
        </p:txBody>
      </p:sp>
      <p:sp>
        <p:nvSpPr>
          <p:cNvPr id="32771" name="Rectangle 3"/>
          <p:cNvSpPr>
            <a:spLocks noGrp="1" noChangeArrowheads="1"/>
          </p:cNvSpPr>
          <p:nvPr>
            <p:ph type="body" idx="1"/>
          </p:nvPr>
        </p:nvSpPr>
        <p:spPr>
          <a:xfrm>
            <a:off x="228600" y="2590800"/>
            <a:ext cx="8763000" cy="3276600"/>
          </a:xfrm>
        </p:spPr>
        <p:txBody>
          <a:bodyPr/>
          <a:lstStyle/>
          <a:p>
            <a:pPr algn="just">
              <a:lnSpc>
                <a:spcPct val="90000"/>
              </a:lnSpc>
              <a:spcBef>
                <a:spcPct val="0"/>
              </a:spcBef>
              <a:spcAft>
                <a:spcPct val="100000"/>
              </a:spcAft>
              <a:buClr>
                <a:srgbClr val="FFFF00"/>
              </a:buClr>
              <a:buSzPct val="80000"/>
              <a:buFont typeface="Wingdings" pitchFamily="2" charset="2"/>
              <a:buChar char="ü"/>
            </a:pPr>
            <a:r>
              <a:rPr lang="en-US" dirty="0">
                <a:latin typeface="Times New Roman" pitchFamily="18" charset="0"/>
              </a:rPr>
              <a:t>Eliminates payroll and corporate income </a:t>
            </a:r>
            <a:r>
              <a:rPr lang="en-US" dirty="0" smtClean="0">
                <a:latin typeface="Times New Roman" pitchFamily="18" charset="0"/>
              </a:rPr>
              <a:t>taxes</a:t>
            </a:r>
            <a:endParaRPr lang="en-US" dirty="0">
              <a:latin typeface="Times New Roman" pitchFamily="18" charset="0"/>
            </a:endParaRPr>
          </a:p>
          <a:p>
            <a:pPr algn="just">
              <a:lnSpc>
                <a:spcPct val="90000"/>
              </a:lnSpc>
              <a:spcBef>
                <a:spcPct val="0"/>
              </a:spcBef>
              <a:spcAft>
                <a:spcPct val="100000"/>
              </a:spcAft>
              <a:buClr>
                <a:srgbClr val="FFFF00"/>
              </a:buClr>
              <a:buSzPct val="80000"/>
              <a:buFont typeface="Wingdings" pitchFamily="2" charset="2"/>
              <a:buChar char="ü"/>
            </a:pPr>
            <a:r>
              <a:rPr lang="en-US" dirty="0">
                <a:latin typeface="Times New Roman" pitchFamily="18" charset="0"/>
              </a:rPr>
              <a:t>No tax on Business to Business production costs.  </a:t>
            </a:r>
          </a:p>
          <a:p>
            <a:pPr algn="just">
              <a:lnSpc>
                <a:spcPct val="90000"/>
              </a:lnSpc>
              <a:spcBef>
                <a:spcPct val="0"/>
              </a:spcBef>
              <a:spcAft>
                <a:spcPct val="100000"/>
              </a:spcAft>
              <a:buClr>
                <a:srgbClr val="FFFF00"/>
              </a:buClr>
              <a:buSzPct val="80000"/>
              <a:buFont typeface="Wingdings" pitchFamily="2" charset="2"/>
              <a:buChar char="ü"/>
            </a:pPr>
            <a:r>
              <a:rPr lang="en-US" dirty="0">
                <a:latin typeface="Times New Roman" pitchFamily="18" charset="0"/>
              </a:rPr>
              <a:t>Taxes Business and Government consumption</a:t>
            </a:r>
          </a:p>
        </p:txBody>
      </p:sp>
      <p:pic>
        <p:nvPicPr>
          <p:cNvPr id="32775" name="Picture 7" descr="fairtax logo-in house printing 3-2-07"/>
          <p:cNvPicPr>
            <a:picLocks noChangeAspect="1" noChangeArrowheads="1"/>
          </p:cNvPicPr>
          <p:nvPr/>
        </p:nvPicPr>
        <p:blipFill>
          <a:blip r:embed="rId3" cstate="print"/>
          <a:srcRect/>
          <a:stretch>
            <a:fillRect/>
          </a:stretch>
        </p:blipFill>
        <p:spPr bwMode="auto">
          <a:xfrm>
            <a:off x="5867400" y="152400"/>
            <a:ext cx="3124200" cy="914400"/>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eorgia"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eorgia" pitchFamily="18"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Fireworks</Template>
  <TotalTime>7312</TotalTime>
  <Words>1085</Words>
  <Application>Microsoft Office PowerPoint</Application>
  <PresentationFormat>On-screen Show (4:3)</PresentationFormat>
  <Paragraphs>260</Paragraphs>
  <Slides>27</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Globe</vt:lpstr>
      <vt:lpstr>Chart</vt:lpstr>
      <vt:lpstr>Americans  For Fair Taxation </vt:lpstr>
      <vt:lpstr>The Impact of Taxes</vt:lpstr>
      <vt:lpstr>Why Change?</vt:lpstr>
      <vt:lpstr>Why Change?</vt:lpstr>
      <vt:lpstr>Why Change?</vt:lpstr>
      <vt:lpstr>WHAT IS THE FAIR TAX ?</vt:lpstr>
      <vt:lpstr>WHAT IS THE FAIRTAX </vt:lpstr>
      <vt:lpstr>The FairTax Plan</vt:lpstr>
      <vt:lpstr>For Business</vt:lpstr>
      <vt:lpstr>PREBATES</vt:lpstr>
      <vt:lpstr>2008 FairTax Prebate </vt:lpstr>
      <vt:lpstr>How does it work?</vt:lpstr>
      <vt:lpstr>How does it work?</vt:lpstr>
      <vt:lpstr>How is the Fair Tax Collected?</vt:lpstr>
      <vt:lpstr>Benefits of the Fair Tax  for Business &amp; Trade</vt:lpstr>
      <vt:lpstr>Slide 16</vt:lpstr>
      <vt:lpstr>Slide 17</vt:lpstr>
      <vt:lpstr>The FairTax</vt:lpstr>
      <vt:lpstr>The SC FairTax Act</vt:lpstr>
      <vt:lpstr>SC FairTax State Objectives</vt:lpstr>
      <vt:lpstr>Taxpayer Benefits</vt:lpstr>
      <vt:lpstr>Untaxes the Poor</vt:lpstr>
      <vt:lpstr>Tennessee/Kentucky Experience</vt:lpstr>
      <vt:lpstr>10 State Comparison 1997-2007</vt:lpstr>
      <vt:lpstr>Income Indicators for Quality of Life</vt:lpstr>
      <vt:lpstr>Slide 26</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Jack</dc:creator>
  <cp:lastModifiedBy>KatieOwen</cp:lastModifiedBy>
  <cp:revision>178</cp:revision>
  <cp:lastPrinted>2005-06-14T02:21:57Z</cp:lastPrinted>
  <dcterms:created xsi:type="dcterms:W3CDTF">2005-03-24T18:26:27Z</dcterms:created>
  <dcterms:modified xsi:type="dcterms:W3CDTF">2010-01-06T00:01:41Z</dcterms:modified>
</cp:coreProperties>
</file>