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
  </p:notesMasterIdLst>
  <p:handoutMasterIdLst>
    <p:handoutMasterId r:id="rId11"/>
  </p:handoutMasterIdLst>
  <p:sldIdLst>
    <p:sldId id="416" r:id="rId5"/>
    <p:sldId id="414" r:id="rId6"/>
    <p:sldId id="420" r:id="rId7"/>
    <p:sldId id="418" r:id="rId8"/>
    <p:sldId id="419" r:id="rId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yrd, Jonathan L" initials="BJL" lastIdx="8" clrIdx="0"/>
  <p:cmAuthor id="1" name="oasmith" initials="o" lastIdx="7" clrIdx="1"/>
  <p:cmAuthor id="2" name="Butler, Megan H" initials="BMH"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F15C"/>
    <a:srgbClr val="FFFF66"/>
    <a:srgbClr val="94CD50"/>
    <a:srgbClr val="B6F692"/>
    <a:srgbClr val="81C0FF"/>
    <a:srgbClr val="0DCD1F"/>
    <a:srgbClr val="92D050"/>
    <a:srgbClr val="00CC00"/>
    <a:srgbClr val="929650"/>
    <a:srgbClr val="92EA5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91667" autoAdjust="0"/>
  </p:normalViewPr>
  <p:slideViewPr>
    <p:cSldViewPr>
      <p:cViewPr varScale="1">
        <p:scale>
          <a:sx n="67" d="100"/>
          <a:sy n="67" d="100"/>
        </p:scale>
        <p:origin x="-3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6"/>
    </p:cViewPr>
  </p:sorterViewPr>
  <p:notesViewPr>
    <p:cSldViewPr>
      <p:cViewPr varScale="1">
        <p:scale>
          <a:sx n="85" d="100"/>
          <a:sy n="85" d="100"/>
        </p:scale>
        <p:origin x="-3150"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29" tIns="45714" rIns="91429" bIns="45714" rtlCol="0"/>
          <a:lstStyle>
            <a:lvl1pPr algn="r">
              <a:defRPr sz="1200"/>
            </a:lvl1pPr>
          </a:lstStyle>
          <a:p>
            <a:fld id="{E65F467D-D3ED-4987-95DB-3242F00E85FF}" type="datetimeFigureOut">
              <a:rPr lang="en-US" smtClean="0"/>
              <a:pPr/>
              <a:t>10/1/2010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29" tIns="45714" rIns="91429" bIns="45714" rtlCol="0" anchor="b"/>
          <a:lstStyle>
            <a:lvl1pPr algn="r">
              <a:defRPr sz="1200"/>
            </a:lvl1pPr>
          </a:lstStyle>
          <a:p>
            <a:fld id="{2A8F4873-E52C-45AE-960F-FC71C8E51BE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2971800" cy="46482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defRPr sz="1200">
                <a:latin typeface="Arial" charset="0"/>
              </a:defRPr>
            </a:lvl1pPr>
          </a:lstStyle>
          <a:p>
            <a:endParaRPr lang="en-US" dirty="0"/>
          </a:p>
        </p:txBody>
      </p:sp>
      <p:sp>
        <p:nvSpPr>
          <p:cNvPr id="4099" name="Rectangle 3"/>
          <p:cNvSpPr>
            <a:spLocks noGrp="1" noChangeArrowheads="1"/>
          </p:cNvSpPr>
          <p:nvPr>
            <p:ph type="dt" idx="1"/>
          </p:nvPr>
        </p:nvSpPr>
        <p:spPr bwMode="auto">
          <a:xfrm>
            <a:off x="3884615" y="3"/>
            <a:ext cx="2971800" cy="46482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a:defRPr sz="1200">
                <a:latin typeface="Arial" charset="0"/>
              </a:defRPr>
            </a:lvl1pPr>
          </a:lstStyle>
          <a:p>
            <a:endParaRPr lang="en-US" dirty="0"/>
          </a:p>
        </p:txBody>
      </p:sp>
      <p:sp>
        <p:nvSpPr>
          <p:cNvPr id="4100"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3" y="8829967"/>
            <a:ext cx="2971800" cy="46482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defRPr sz="1200">
                <a:latin typeface="Arial" charset="0"/>
              </a:defRPr>
            </a:lvl1pPr>
          </a:lstStyle>
          <a:p>
            <a:endParaRPr lang="en-US" dirty="0"/>
          </a:p>
        </p:txBody>
      </p:sp>
      <p:sp>
        <p:nvSpPr>
          <p:cNvPr id="4103" name="Rectangle 7"/>
          <p:cNvSpPr>
            <a:spLocks noGrp="1" noChangeArrowheads="1"/>
          </p:cNvSpPr>
          <p:nvPr>
            <p:ph type="sldNum" sz="quarter" idx="5"/>
          </p:nvPr>
        </p:nvSpPr>
        <p:spPr bwMode="auto">
          <a:xfrm>
            <a:off x="3884615" y="8829967"/>
            <a:ext cx="2971800" cy="46482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a:defRPr sz="1200">
                <a:latin typeface="Arial" charset="0"/>
              </a:defRPr>
            </a:lvl1pPr>
          </a:lstStyle>
          <a:p>
            <a:fld id="{3B6C9CDE-1F13-4BE2-91C8-8D8807E36169}"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ahoma" pitchFamily="1" charset="0"/>
                <a:ea typeface="+mn-ea"/>
                <a:cs typeface="+mn-cs"/>
              </a:rPr>
              <a:t>29 states </a:t>
            </a:r>
            <a:r>
              <a:rPr kumimoji="0" lang="en-US" sz="1600" b="1" i="0" u="none" strike="noStrike" kern="1200" cap="none" spc="0" normalizeH="0" baseline="0" noProof="0" dirty="0" smtClean="0">
                <a:ln>
                  <a:noFill/>
                </a:ln>
                <a:solidFill>
                  <a:prstClr val="black"/>
                </a:solidFill>
                <a:effectLst/>
                <a:uLnTx/>
                <a:uFillTx/>
                <a:latin typeface="Tahoma" pitchFamily="1" charset="0"/>
                <a:ea typeface="+mn-ea"/>
                <a:cs typeface="+mn-cs"/>
              </a:rPr>
              <a:t>+ DC have an RPS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Tahoma" pitchFamily="1" charset="0"/>
                <a:ea typeface="+mn-ea"/>
                <a:cs typeface="+mn-cs"/>
              </a:rPr>
              <a:t>(7 states have goals)</a:t>
            </a:r>
          </a:p>
          <a:p>
            <a:pPr marL="0" indent="0">
              <a:buNone/>
            </a:pPr>
            <a:r>
              <a:rPr lang="en-US" dirty="0" smtClean="0"/>
              <a:t>Availability of renewable resources varies significantly across the country. energy requirements are best addressed at the state level rather than the federal level</a:t>
            </a:r>
          </a:p>
          <a:p>
            <a:pPr marL="0" indent="0">
              <a:buNone/>
            </a:pPr>
            <a:r>
              <a:rPr lang="en-US" dirty="0" smtClean="0"/>
              <a:t>Renewable Portfolio Standards, Clean Energy Standards, Renewable Energy Standards have been adopted in 29 states</a:t>
            </a:r>
          </a:p>
          <a:p>
            <a:pPr algn="l" eaLnBrk="1" hangingPunct="1">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38A1D4-F4B8-4683-A413-52FC54B50A31}"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defRPr/>
            </a:pPr>
            <a:r>
              <a:rPr lang="en-US" dirty="0" smtClean="0"/>
              <a:t>Key trends we see related to specific renewable resources include:</a:t>
            </a:r>
          </a:p>
          <a:p>
            <a:pPr lvl="0">
              <a:defRPr/>
            </a:pPr>
            <a:r>
              <a:rPr lang="en-US" dirty="0" smtClean="0"/>
              <a:t>Solar Photovoltaic prices are continuing a downward trend &amp; becoming more cost competitive </a:t>
            </a:r>
          </a:p>
          <a:p>
            <a:pPr>
              <a:defRPr/>
            </a:pPr>
            <a:r>
              <a:rPr lang="en-US" dirty="0" smtClean="0"/>
              <a:t>Woody biomass is cost effective and abundant, but faces challenges on the regulatory front</a:t>
            </a:r>
          </a:p>
          <a:p>
            <a:pPr lvl="0">
              <a:defRPr/>
            </a:pPr>
            <a:r>
              <a:rPr lang="en-US" dirty="0" smtClean="0"/>
              <a:t>Onshore wind will continue to dominate new development at the national level, but will be limited in certain regions (e.g. Carolinas, Kentucky) by either lack of wind resources or legal constraints</a:t>
            </a:r>
          </a:p>
          <a:p>
            <a:endParaRPr lang="en-US" dirty="0"/>
          </a:p>
        </p:txBody>
      </p:sp>
      <p:sp>
        <p:nvSpPr>
          <p:cNvPr id="4" name="Slide Number Placeholder 3"/>
          <p:cNvSpPr>
            <a:spLocks noGrp="1"/>
          </p:cNvSpPr>
          <p:nvPr>
            <p:ph type="sldNum" sz="quarter" idx="10"/>
          </p:nvPr>
        </p:nvSpPr>
        <p:spPr/>
        <p:txBody>
          <a:bodyPr/>
          <a:lstStyle/>
          <a:p>
            <a:fld id="{3B6C9CDE-1F13-4BE2-91C8-8D8807E36169}"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5" name="Picture 23" descr="Environmental_title_pg"/>
          <p:cNvPicPr>
            <a:picLocks noChangeAspect="1" noChangeArrowheads="1"/>
          </p:cNvPicPr>
          <p:nvPr userDrawn="1"/>
        </p:nvPicPr>
        <p:blipFill>
          <a:blip r:embed="rId2" cstate="print"/>
          <a:srcRect/>
          <a:stretch>
            <a:fillRect/>
          </a:stretch>
        </p:blipFill>
        <p:spPr bwMode="auto">
          <a:xfrm>
            <a:off x="0" y="-23813"/>
            <a:ext cx="9144000" cy="6907213"/>
          </a:xfrm>
          <a:prstGeom prst="rect">
            <a:avLst/>
          </a:prstGeom>
          <a:noFill/>
        </p:spPr>
      </p:pic>
      <p:sp>
        <p:nvSpPr>
          <p:cNvPr id="3074" name="Rectangle 2"/>
          <p:cNvSpPr>
            <a:spLocks noGrp="1" noChangeArrowheads="1"/>
          </p:cNvSpPr>
          <p:nvPr>
            <p:ph type="ctrTitle"/>
          </p:nvPr>
        </p:nvSpPr>
        <p:spPr>
          <a:xfrm>
            <a:off x="685800" y="4419600"/>
            <a:ext cx="7772400" cy="1143000"/>
          </a:xfrm>
        </p:spPr>
        <p:txBody>
          <a:bodyPr/>
          <a:lstStyle>
            <a:lvl1pPr>
              <a:defRPr sz="3600"/>
            </a:lvl1pPr>
          </a:lstStyle>
          <a:p>
            <a:r>
              <a:rPr lang="en-US"/>
              <a:t>Click to edit Master title style</a:t>
            </a:r>
          </a:p>
        </p:txBody>
      </p:sp>
      <p:sp>
        <p:nvSpPr>
          <p:cNvPr id="3075" name="Rectangle 3"/>
          <p:cNvSpPr>
            <a:spLocks noGrp="1" noChangeArrowheads="1"/>
          </p:cNvSpPr>
          <p:nvPr>
            <p:ph type="subTitle" idx="1"/>
          </p:nvPr>
        </p:nvSpPr>
        <p:spPr>
          <a:xfrm>
            <a:off x="685800" y="5800725"/>
            <a:ext cx="7772400" cy="600075"/>
          </a:xfrm>
        </p:spPr>
        <p:txBody>
          <a:bodyPr/>
          <a:lstStyle>
            <a:lvl1pPr marL="0" indent="0">
              <a:buFont typeface="Wingdings" pitchFamily="2" charset="2"/>
              <a:buNone/>
              <a:defRPr/>
            </a:lvl1pPr>
          </a:lstStyle>
          <a:p>
            <a:r>
              <a:rPr lang="en-US"/>
              <a:t>Click to edit Master subtitle style</a:t>
            </a:r>
          </a:p>
        </p:txBody>
      </p:sp>
      <p:sp>
        <p:nvSpPr>
          <p:cNvPr id="3076" name="Rectangle 4"/>
          <p:cNvSpPr>
            <a:spLocks noGrp="1" noChangeArrowheads="1"/>
          </p:cNvSpPr>
          <p:nvPr>
            <p:ph type="dt" sz="half" idx="2"/>
          </p:nvPr>
        </p:nvSpPr>
        <p:spPr>
          <a:xfrm>
            <a:off x="457200" y="6534150"/>
            <a:ext cx="2133600" cy="279400"/>
          </a:xfrm>
        </p:spPr>
        <p:txBody>
          <a:bodyPr/>
          <a:lstStyle>
            <a:lvl1pPr>
              <a:defRPr/>
            </a:lvl1pPr>
          </a:lstStyle>
          <a:p>
            <a:r>
              <a:rPr lang="en-US" smtClean="0"/>
              <a:t>January 29, 2010</a:t>
            </a:r>
            <a:endParaRPr lang="en-US" dirty="0"/>
          </a:p>
        </p:txBody>
      </p:sp>
      <p:sp>
        <p:nvSpPr>
          <p:cNvPr id="3077" name="Rectangle 5"/>
          <p:cNvSpPr>
            <a:spLocks noGrp="1" noChangeArrowheads="1"/>
          </p:cNvSpPr>
          <p:nvPr>
            <p:ph type="ftr" sz="quarter" idx="3"/>
          </p:nvPr>
        </p:nvSpPr>
        <p:spPr>
          <a:xfrm>
            <a:off x="3124200" y="6534150"/>
            <a:ext cx="2895600" cy="279400"/>
          </a:xfrm>
        </p:spPr>
        <p:txBody>
          <a:bodyPr/>
          <a:lstStyle>
            <a:lvl1pPr>
              <a:defRPr/>
            </a:lvl1pPr>
          </a:lstStyle>
          <a:p>
            <a:r>
              <a:rPr lang="en-US" smtClean="0"/>
              <a:t>Confidential – Internal Duke Energy Use Only</a:t>
            </a:r>
            <a:endParaRPr lang="en-US" dirty="0"/>
          </a:p>
        </p:txBody>
      </p:sp>
      <p:sp>
        <p:nvSpPr>
          <p:cNvPr id="3078" name="Rectangle 6"/>
          <p:cNvSpPr>
            <a:spLocks noGrp="1" noChangeArrowheads="1"/>
          </p:cNvSpPr>
          <p:nvPr>
            <p:ph type="sldNum" sz="quarter" idx="4"/>
          </p:nvPr>
        </p:nvSpPr>
        <p:spPr>
          <a:xfrm>
            <a:off x="6553200" y="6534150"/>
            <a:ext cx="2133600" cy="279400"/>
          </a:xfrm>
        </p:spPr>
        <p:txBody>
          <a:bodyPr/>
          <a:lstStyle>
            <a:lvl1pPr>
              <a:defRPr/>
            </a:lvl1pPr>
          </a:lstStyle>
          <a:p>
            <a:fld id="{F71B4E03-A3F6-464B-90EC-0F2111FCB3AC}"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January 29, 2010</a:t>
            </a:r>
            <a:endParaRPr lang="en-US" dirty="0"/>
          </a:p>
        </p:txBody>
      </p:sp>
      <p:sp>
        <p:nvSpPr>
          <p:cNvPr id="5" name="Footer Placeholder 4"/>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6" name="Slide Number Placeholder 5"/>
          <p:cNvSpPr>
            <a:spLocks noGrp="1"/>
          </p:cNvSpPr>
          <p:nvPr>
            <p:ph type="sldNum" sz="quarter" idx="12"/>
          </p:nvPr>
        </p:nvSpPr>
        <p:spPr/>
        <p:txBody>
          <a:bodyPr/>
          <a:lstStyle>
            <a:lvl1pPr>
              <a:defRPr/>
            </a:lvl1pPr>
          </a:lstStyle>
          <a:p>
            <a:fld id="{938CD972-9D77-4AB7-933D-7F2D20EF3A4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171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6362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January 29, 2010</a:t>
            </a:r>
            <a:endParaRPr lang="en-US" dirty="0"/>
          </a:p>
        </p:txBody>
      </p:sp>
      <p:sp>
        <p:nvSpPr>
          <p:cNvPr id="5" name="Footer Placeholder 4"/>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6" name="Slide Number Placeholder 5"/>
          <p:cNvSpPr>
            <a:spLocks noGrp="1"/>
          </p:cNvSpPr>
          <p:nvPr>
            <p:ph type="sldNum" sz="quarter" idx="12"/>
          </p:nvPr>
        </p:nvSpPr>
        <p:spPr/>
        <p:txBody>
          <a:bodyPr/>
          <a:lstStyle>
            <a:lvl1pPr>
              <a:defRPr/>
            </a:lvl1pPr>
          </a:lstStyle>
          <a:p>
            <a:fld id="{FCC1BCC9-0811-43A5-AA09-E8D4B21011C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January 29, 2010</a:t>
            </a:r>
            <a:endParaRPr lang="en-US" dirty="0"/>
          </a:p>
        </p:txBody>
      </p:sp>
      <p:sp>
        <p:nvSpPr>
          <p:cNvPr id="5" name="Footer Placeholder 4"/>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6" name="Slide Number Placeholder 5"/>
          <p:cNvSpPr>
            <a:spLocks noGrp="1"/>
          </p:cNvSpPr>
          <p:nvPr>
            <p:ph type="sldNum" sz="quarter" idx="12"/>
          </p:nvPr>
        </p:nvSpPr>
        <p:spPr/>
        <p:txBody>
          <a:bodyPr/>
          <a:lstStyle>
            <a:lvl1pPr>
              <a:defRPr/>
            </a:lvl1pPr>
          </a:lstStyle>
          <a:p>
            <a:fld id="{5E9BA8CE-4854-472F-884D-E02C6141A93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January 29, 2010</a:t>
            </a:r>
            <a:endParaRPr lang="en-US" dirty="0"/>
          </a:p>
        </p:txBody>
      </p:sp>
      <p:sp>
        <p:nvSpPr>
          <p:cNvPr id="5" name="Footer Placeholder 4"/>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6" name="Slide Number Placeholder 5"/>
          <p:cNvSpPr>
            <a:spLocks noGrp="1"/>
          </p:cNvSpPr>
          <p:nvPr>
            <p:ph type="sldNum" sz="quarter" idx="12"/>
          </p:nvPr>
        </p:nvSpPr>
        <p:spPr/>
        <p:txBody>
          <a:bodyPr/>
          <a:lstStyle>
            <a:lvl1pPr>
              <a:defRPr/>
            </a:lvl1pPr>
          </a:lstStyle>
          <a:p>
            <a:fld id="{5D91BAEC-E641-4189-B397-BCB10823E4F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93838"/>
            <a:ext cx="4267200" cy="4983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267200" cy="4983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January 29, 2010</a:t>
            </a:r>
            <a:endParaRPr lang="en-US" dirty="0"/>
          </a:p>
        </p:txBody>
      </p:sp>
      <p:sp>
        <p:nvSpPr>
          <p:cNvPr id="6" name="Footer Placeholder 5"/>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7" name="Slide Number Placeholder 6"/>
          <p:cNvSpPr>
            <a:spLocks noGrp="1"/>
          </p:cNvSpPr>
          <p:nvPr>
            <p:ph type="sldNum" sz="quarter" idx="12"/>
          </p:nvPr>
        </p:nvSpPr>
        <p:spPr/>
        <p:txBody>
          <a:bodyPr/>
          <a:lstStyle>
            <a:lvl1pPr>
              <a:defRPr/>
            </a:lvl1pPr>
          </a:lstStyle>
          <a:p>
            <a:fld id="{2117BC5E-5972-405A-9234-9452606A287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January 29, 2010</a:t>
            </a:r>
            <a:endParaRPr lang="en-US" dirty="0"/>
          </a:p>
        </p:txBody>
      </p:sp>
      <p:sp>
        <p:nvSpPr>
          <p:cNvPr id="8" name="Footer Placeholder 7"/>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9" name="Slide Number Placeholder 8"/>
          <p:cNvSpPr>
            <a:spLocks noGrp="1"/>
          </p:cNvSpPr>
          <p:nvPr>
            <p:ph type="sldNum" sz="quarter" idx="12"/>
          </p:nvPr>
        </p:nvSpPr>
        <p:spPr/>
        <p:txBody>
          <a:bodyPr/>
          <a:lstStyle>
            <a:lvl1pPr>
              <a:defRPr/>
            </a:lvl1pPr>
          </a:lstStyle>
          <a:p>
            <a:fld id="{D388C550-48B8-47BC-984A-BB0229B11FA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January 29, 2010</a:t>
            </a:r>
            <a:endParaRPr lang="en-US" dirty="0"/>
          </a:p>
        </p:txBody>
      </p:sp>
      <p:sp>
        <p:nvSpPr>
          <p:cNvPr id="4" name="Footer Placeholder 3"/>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5" name="Slide Number Placeholder 4"/>
          <p:cNvSpPr>
            <a:spLocks noGrp="1"/>
          </p:cNvSpPr>
          <p:nvPr>
            <p:ph type="sldNum" sz="quarter" idx="12"/>
          </p:nvPr>
        </p:nvSpPr>
        <p:spPr/>
        <p:txBody>
          <a:bodyPr/>
          <a:lstStyle>
            <a:lvl1pPr>
              <a:defRPr/>
            </a:lvl1pPr>
          </a:lstStyle>
          <a:p>
            <a:fld id="{B4E1C3ED-FFC6-4496-B58E-8E6093A21D6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January 29, 2010</a:t>
            </a:r>
            <a:endParaRPr lang="en-US" dirty="0"/>
          </a:p>
        </p:txBody>
      </p:sp>
      <p:sp>
        <p:nvSpPr>
          <p:cNvPr id="3" name="Footer Placeholder 2"/>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4" name="Slide Number Placeholder 3"/>
          <p:cNvSpPr>
            <a:spLocks noGrp="1"/>
          </p:cNvSpPr>
          <p:nvPr>
            <p:ph type="sldNum" sz="quarter" idx="12"/>
          </p:nvPr>
        </p:nvSpPr>
        <p:spPr/>
        <p:txBody>
          <a:bodyPr/>
          <a:lstStyle>
            <a:lvl1pPr>
              <a:defRPr/>
            </a:lvl1pPr>
          </a:lstStyle>
          <a:p>
            <a:fld id="{939DEF3D-F5E4-4B63-B3C6-B62EBC118636}"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29, 2010</a:t>
            </a:r>
            <a:endParaRPr lang="en-US" dirty="0"/>
          </a:p>
        </p:txBody>
      </p:sp>
      <p:sp>
        <p:nvSpPr>
          <p:cNvPr id="6" name="Footer Placeholder 5"/>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7" name="Slide Number Placeholder 6"/>
          <p:cNvSpPr>
            <a:spLocks noGrp="1"/>
          </p:cNvSpPr>
          <p:nvPr>
            <p:ph type="sldNum" sz="quarter" idx="12"/>
          </p:nvPr>
        </p:nvSpPr>
        <p:spPr/>
        <p:txBody>
          <a:bodyPr/>
          <a:lstStyle>
            <a:lvl1pPr>
              <a:defRPr/>
            </a:lvl1pPr>
          </a:lstStyle>
          <a:p>
            <a:fld id="{C3439C77-5476-4CBD-B058-393AAA52A6B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29, 2010</a:t>
            </a:r>
            <a:endParaRPr lang="en-US" dirty="0"/>
          </a:p>
        </p:txBody>
      </p:sp>
      <p:sp>
        <p:nvSpPr>
          <p:cNvPr id="6" name="Footer Placeholder 5"/>
          <p:cNvSpPr>
            <a:spLocks noGrp="1"/>
          </p:cNvSpPr>
          <p:nvPr>
            <p:ph type="ftr" sz="quarter" idx="11"/>
          </p:nvPr>
        </p:nvSpPr>
        <p:spPr/>
        <p:txBody>
          <a:bodyPr/>
          <a:lstStyle>
            <a:lvl1pPr>
              <a:defRPr/>
            </a:lvl1pPr>
          </a:lstStyle>
          <a:p>
            <a:r>
              <a:rPr lang="en-US" smtClean="0"/>
              <a:t>Confidential – Internal Duke Energy Use Only</a:t>
            </a:r>
            <a:endParaRPr lang="en-US" dirty="0"/>
          </a:p>
        </p:txBody>
      </p:sp>
      <p:sp>
        <p:nvSpPr>
          <p:cNvPr id="7" name="Slide Number Placeholder 6"/>
          <p:cNvSpPr>
            <a:spLocks noGrp="1"/>
          </p:cNvSpPr>
          <p:nvPr>
            <p:ph type="sldNum" sz="quarter" idx="12"/>
          </p:nvPr>
        </p:nvSpPr>
        <p:spPr/>
        <p:txBody>
          <a:bodyPr/>
          <a:lstStyle>
            <a:lvl1pPr>
              <a:defRPr/>
            </a:lvl1pPr>
          </a:lstStyle>
          <a:p>
            <a:fld id="{B3E4281B-2A87-4573-9012-FCC4A8BBB68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8" name="Picture 24" descr="Environmental_slide_pg"/>
          <p:cNvPicPr>
            <a:picLocks noChangeAspect="1" noChangeArrowheads="1"/>
          </p:cNvPicPr>
          <p:nvPr/>
        </p:nvPicPr>
        <p:blipFill>
          <a:blip r:embed="rId13" cstate="print"/>
          <a:srcRect/>
          <a:stretch>
            <a:fillRect/>
          </a:stretch>
        </p:blipFill>
        <p:spPr bwMode="auto">
          <a:xfrm>
            <a:off x="0" y="-23813"/>
            <a:ext cx="9144000" cy="6907213"/>
          </a:xfrm>
          <a:prstGeom prst="rect">
            <a:avLst/>
          </a:prstGeom>
          <a:noFill/>
        </p:spPr>
      </p:pic>
      <p:sp>
        <p:nvSpPr>
          <p:cNvPr id="1026" name="Rectangle 2"/>
          <p:cNvSpPr>
            <a:spLocks noGrp="1" noChangeArrowheads="1"/>
          </p:cNvSpPr>
          <p:nvPr>
            <p:ph type="title"/>
          </p:nvPr>
        </p:nvSpPr>
        <p:spPr bwMode="auto">
          <a:xfrm>
            <a:off x="228600" y="609600"/>
            <a:ext cx="86868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493838"/>
            <a:ext cx="8686800" cy="4983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457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smtClean="0"/>
              <a:t>January 29, 2010</a:t>
            </a:r>
            <a:endParaRPr lang="en-US" dirty="0"/>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r>
              <a:rPr lang="en-US" smtClean="0"/>
              <a:t>Confidential – Internal Duke Energy Use Only</a:t>
            </a:r>
            <a:endParaRPr lang="en-US" dirty="0"/>
          </a:p>
        </p:txBody>
      </p:sp>
      <p:sp>
        <p:nvSpPr>
          <p:cNvPr id="1030" name="Rectangle 6"/>
          <p:cNvSpPr>
            <a:spLocks noGrp="1" noChangeArrowheads="1"/>
          </p:cNvSpPr>
          <p:nvPr>
            <p:ph type="sldNum" sz="quarter" idx="4"/>
          </p:nvPr>
        </p:nvSpPr>
        <p:spPr bwMode="auto">
          <a:xfrm>
            <a:off x="6934200" y="65722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E2EF66F-6287-4CF7-856C-A847DD87DB0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85000"/>
        </a:lnSpc>
        <a:spcBef>
          <a:spcPct val="0"/>
        </a:spcBef>
        <a:spcAft>
          <a:spcPct val="0"/>
        </a:spcAft>
        <a:defRPr sz="3200">
          <a:solidFill>
            <a:schemeClr val="tx2"/>
          </a:solidFill>
          <a:latin typeface="+mj-lt"/>
          <a:ea typeface="+mj-ea"/>
          <a:cs typeface="+mj-cs"/>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85000"/>
        </a:lnSpc>
        <a:spcBef>
          <a:spcPct val="25000"/>
        </a:spcBef>
        <a:spcAft>
          <a:spcPct val="0"/>
        </a:spcAft>
        <a:buClr>
          <a:srgbClr val="227D41"/>
        </a:buClr>
        <a:buFont typeface="Wingdings" pitchFamily="2" charset="2"/>
        <a:buChar char="§"/>
        <a:defRPr sz="2400">
          <a:solidFill>
            <a:schemeClr val="tx1"/>
          </a:solidFill>
          <a:latin typeface="+mn-lt"/>
          <a:ea typeface="+mn-ea"/>
          <a:cs typeface="+mn-cs"/>
        </a:defRPr>
      </a:lvl1pPr>
      <a:lvl2pPr marL="571500" indent="-230188" algn="l" rtl="0" fontAlgn="base">
        <a:lnSpc>
          <a:spcPct val="85000"/>
        </a:lnSpc>
        <a:spcBef>
          <a:spcPct val="25000"/>
        </a:spcBef>
        <a:spcAft>
          <a:spcPct val="0"/>
        </a:spcAft>
        <a:buClr>
          <a:srgbClr val="227D41"/>
        </a:buClr>
        <a:buFont typeface="Wingdings" pitchFamily="2" charset="2"/>
        <a:buChar char="§"/>
        <a:defRPr sz="2000">
          <a:solidFill>
            <a:schemeClr val="tx1"/>
          </a:solidFill>
          <a:latin typeface="+mn-lt"/>
        </a:defRPr>
      </a:lvl2pPr>
      <a:lvl3pPr marL="914400" indent="-228600" algn="l" rtl="0" fontAlgn="base">
        <a:lnSpc>
          <a:spcPct val="85000"/>
        </a:lnSpc>
        <a:spcBef>
          <a:spcPct val="25000"/>
        </a:spcBef>
        <a:spcAft>
          <a:spcPct val="0"/>
        </a:spcAft>
        <a:buClr>
          <a:srgbClr val="227D41"/>
        </a:buClr>
        <a:buFont typeface="Wingdings" pitchFamily="2" charset="2"/>
        <a:buChar char="§"/>
        <a:defRPr>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7" name="Straight Connector 212"/>
          <p:cNvCxnSpPr>
            <a:cxnSpLocks noChangeShapeType="1"/>
            <a:endCxn id="145" idx="5"/>
          </p:cNvCxnSpPr>
          <p:nvPr/>
        </p:nvCxnSpPr>
        <p:spPr bwMode="auto">
          <a:xfrm>
            <a:off x="6477000" y="3378200"/>
            <a:ext cx="881063" cy="804863"/>
          </a:xfrm>
          <a:prstGeom prst="line">
            <a:avLst/>
          </a:prstGeom>
          <a:noFill/>
          <a:ln w="9525" algn="ctr">
            <a:solidFill>
              <a:schemeClr val="tx1"/>
            </a:solidFill>
            <a:round/>
            <a:headEnd/>
            <a:tailEnd/>
          </a:ln>
        </p:spPr>
      </p:cxnSp>
      <p:sp>
        <p:nvSpPr>
          <p:cNvPr id="145" name="Oval 201"/>
          <p:cNvSpPr>
            <a:spLocks noChangeArrowheads="1"/>
          </p:cNvSpPr>
          <p:nvPr/>
        </p:nvSpPr>
        <p:spPr bwMode="auto">
          <a:xfrm>
            <a:off x="7162800" y="3987800"/>
            <a:ext cx="228600" cy="228600"/>
          </a:xfrm>
          <a:prstGeom prst="ellipse">
            <a:avLst/>
          </a:prstGeom>
          <a:solidFill>
            <a:schemeClr val="accent5"/>
          </a:solidFill>
          <a:ln w="6350" algn="ctr">
            <a:solidFill>
              <a:schemeClr val="tx1"/>
            </a:solidFill>
            <a:round/>
            <a:headEnd/>
            <a:tailEnd/>
          </a:ln>
        </p:spPr>
        <p:txBody>
          <a:bodyPr/>
          <a:lstStyle/>
          <a:p>
            <a:pPr algn="ctr" eaLnBrk="0" hangingPunct="0">
              <a:defRPr/>
            </a:pPr>
            <a:endParaRPr lang="en-US">
              <a:latin typeface="Arial" pitchFamily="34" charset="0"/>
            </a:endParaRPr>
          </a:p>
        </p:txBody>
      </p:sp>
      <p:sp>
        <p:nvSpPr>
          <p:cNvPr id="14340" name="Text Box 279"/>
          <p:cNvSpPr txBox="1">
            <a:spLocks noChangeArrowheads="1"/>
          </p:cNvSpPr>
          <p:nvPr/>
        </p:nvSpPr>
        <p:spPr bwMode="auto">
          <a:xfrm>
            <a:off x="514350" y="5713413"/>
            <a:ext cx="2328863" cy="182562"/>
          </a:xfrm>
          <a:prstGeom prst="rect">
            <a:avLst/>
          </a:prstGeom>
          <a:noFill/>
          <a:ln w="9525">
            <a:noFill/>
            <a:miter lim="800000"/>
            <a:headEnd/>
            <a:tailEnd/>
          </a:ln>
        </p:spPr>
        <p:txBody>
          <a:bodyPr wrap="none" lIns="0" tIns="0" rIns="0" bIns="0">
            <a:spAutoFit/>
          </a:bodyPr>
          <a:lstStyle/>
          <a:p>
            <a:r>
              <a:rPr lang="en-US" sz="1200">
                <a:latin typeface="Tahoma" pitchFamily="34" charset="0"/>
              </a:rPr>
              <a:t>State renewable portfolio standard</a:t>
            </a:r>
          </a:p>
        </p:txBody>
      </p:sp>
      <p:sp>
        <p:nvSpPr>
          <p:cNvPr id="14341" name="Text Box 279"/>
          <p:cNvSpPr txBox="1">
            <a:spLocks noChangeArrowheads="1"/>
          </p:cNvSpPr>
          <p:nvPr/>
        </p:nvSpPr>
        <p:spPr bwMode="auto">
          <a:xfrm>
            <a:off x="514350" y="5986463"/>
            <a:ext cx="2022475" cy="182562"/>
          </a:xfrm>
          <a:prstGeom prst="rect">
            <a:avLst/>
          </a:prstGeom>
          <a:noFill/>
          <a:ln w="9525">
            <a:noFill/>
            <a:miter lim="800000"/>
            <a:headEnd/>
            <a:tailEnd/>
          </a:ln>
        </p:spPr>
        <p:txBody>
          <a:bodyPr wrap="none" lIns="0" tIns="0" rIns="0" bIns="0">
            <a:spAutoFit/>
          </a:bodyPr>
          <a:lstStyle/>
          <a:p>
            <a:r>
              <a:rPr lang="en-US" sz="1200">
                <a:latin typeface="Tahoma" pitchFamily="34" charset="0"/>
              </a:rPr>
              <a:t>State renewable portfolio goal</a:t>
            </a:r>
          </a:p>
        </p:txBody>
      </p:sp>
      <p:sp>
        <p:nvSpPr>
          <p:cNvPr id="14342" name="Freeform 206"/>
          <p:cNvSpPr>
            <a:spLocks/>
          </p:cNvSpPr>
          <p:nvPr/>
        </p:nvSpPr>
        <p:spPr bwMode="auto">
          <a:xfrm>
            <a:off x="209550" y="4570413"/>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noFill/>
          <a:ln w="6350">
            <a:solidFill>
              <a:schemeClr val="tx1"/>
            </a:solidFill>
            <a:round/>
            <a:headEnd/>
            <a:tailEnd/>
          </a:ln>
        </p:spPr>
        <p:txBody>
          <a:bodyPr/>
          <a:lstStyle/>
          <a:p>
            <a:endParaRPr lang="en-US"/>
          </a:p>
        </p:txBody>
      </p:sp>
      <p:sp>
        <p:nvSpPr>
          <p:cNvPr id="4163" name="Freeform 207"/>
          <p:cNvSpPr>
            <a:spLocks/>
          </p:cNvSpPr>
          <p:nvPr/>
        </p:nvSpPr>
        <p:spPr bwMode="auto">
          <a:xfrm>
            <a:off x="5927725" y="2767013"/>
            <a:ext cx="788988" cy="482600"/>
          </a:xfrm>
          <a:custGeom>
            <a:avLst/>
            <a:gdLst>
              <a:gd name="T0" fmla="*/ 331 w 500"/>
              <a:gd name="T1" fmla="*/ 276 h 327"/>
              <a:gd name="T2" fmla="*/ 355 w 500"/>
              <a:gd name="T3" fmla="*/ 270 h 327"/>
              <a:gd name="T4" fmla="*/ 364 w 500"/>
              <a:gd name="T5" fmla="*/ 269 h 327"/>
              <a:gd name="T6" fmla="*/ 393 w 500"/>
              <a:gd name="T7" fmla="*/ 262 h 327"/>
              <a:gd name="T8" fmla="*/ 419 w 500"/>
              <a:gd name="T9" fmla="*/ 255 h 327"/>
              <a:gd name="T10" fmla="*/ 432 w 500"/>
              <a:gd name="T11" fmla="*/ 240 h 327"/>
              <a:gd name="T12" fmla="*/ 447 w 500"/>
              <a:gd name="T13" fmla="*/ 240 h 327"/>
              <a:gd name="T14" fmla="*/ 462 w 500"/>
              <a:gd name="T15" fmla="*/ 230 h 327"/>
              <a:gd name="T16" fmla="*/ 468 w 500"/>
              <a:gd name="T17" fmla="*/ 226 h 327"/>
              <a:gd name="T18" fmla="*/ 470 w 500"/>
              <a:gd name="T19" fmla="*/ 214 h 327"/>
              <a:gd name="T20" fmla="*/ 476 w 500"/>
              <a:gd name="T21" fmla="*/ 205 h 327"/>
              <a:gd name="T22" fmla="*/ 493 w 500"/>
              <a:gd name="T23" fmla="*/ 189 h 327"/>
              <a:gd name="T24" fmla="*/ 472 w 500"/>
              <a:gd name="T25" fmla="*/ 173 h 327"/>
              <a:gd name="T26" fmla="*/ 445 w 500"/>
              <a:gd name="T27" fmla="*/ 151 h 327"/>
              <a:gd name="T28" fmla="*/ 444 w 500"/>
              <a:gd name="T29" fmla="*/ 149 h 327"/>
              <a:gd name="T30" fmla="*/ 441 w 500"/>
              <a:gd name="T31" fmla="*/ 107 h 327"/>
              <a:gd name="T32" fmla="*/ 451 w 500"/>
              <a:gd name="T33" fmla="*/ 90 h 327"/>
              <a:gd name="T34" fmla="*/ 455 w 500"/>
              <a:gd name="T35" fmla="*/ 81 h 327"/>
              <a:gd name="T36" fmla="*/ 466 w 500"/>
              <a:gd name="T37" fmla="*/ 58 h 327"/>
              <a:gd name="T38" fmla="*/ 459 w 500"/>
              <a:gd name="T39" fmla="*/ 51 h 327"/>
              <a:gd name="T40" fmla="*/ 430 w 500"/>
              <a:gd name="T41" fmla="*/ 37 h 327"/>
              <a:gd name="T42" fmla="*/ 418 w 500"/>
              <a:gd name="T43" fmla="*/ 12 h 327"/>
              <a:gd name="T44" fmla="*/ 400 w 500"/>
              <a:gd name="T45" fmla="*/ 0 h 327"/>
              <a:gd name="T46" fmla="*/ 366 w 500"/>
              <a:gd name="T47" fmla="*/ 8 h 327"/>
              <a:gd name="T48" fmla="*/ 341 w 500"/>
              <a:gd name="T49" fmla="*/ 13 h 327"/>
              <a:gd name="T50" fmla="*/ 321 w 500"/>
              <a:gd name="T51" fmla="*/ 18 h 327"/>
              <a:gd name="T52" fmla="*/ 281 w 500"/>
              <a:gd name="T53" fmla="*/ 26 h 327"/>
              <a:gd name="T54" fmla="*/ 266 w 500"/>
              <a:gd name="T55" fmla="*/ 29 h 327"/>
              <a:gd name="T56" fmla="*/ 225 w 500"/>
              <a:gd name="T57" fmla="*/ 38 h 327"/>
              <a:gd name="T58" fmla="*/ 203 w 500"/>
              <a:gd name="T59" fmla="*/ 45 h 327"/>
              <a:gd name="T60" fmla="*/ 175 w 500"/>
              <a:gd name="T61" fmla="*/ 50 h 327"/>
              <a:gd name="T62" fmla="*/ 128 w 500"/>
              <a:gd name="T63" fmla="*/ 58 h 327"/>
              <a:gd name="T64" fmla="*/ 117 w 500"/>
              <a:gd name="T65" fmla="*/ 61 h 327"/>
              <a:gd name="T66" fmla="*/ 83 w 500"/>
              <a:gd name="T67" fmla="*/ 68 h 327"/>
              <a:gd name="T68" fmla="*/ 59 w 500"/>
              <a:gd name="T69" fmla="*/ 72 h 327"/>
              <a:gd name="T70" fmla="*/ 5 w 500"/>
              <a:gd name="T71" fmla="*/ 82 h 327"/>
              <a:gd name="T72" fmla="*/ 2 w 500"/>
              <a:gd name="T73" fmla="*/ 99 h 327"/>
              <a:gd name="T74" fmla="*/ 9 w 500"/>
              <a:gd name="T75" fmla="*/ 138 h 327"/>
              <a:gd name="T76" fmla="*/ 13 w 500"/>
              <a:gd name="T77" fmla="*/ 160 h 327"/>
              <a:gd name="T78" fmla="*/ 18 w 500"/>
              <a:gd name="T79" fmla="*/ 192 h 327"/>
              <a:gd name="T80" fmla="*/ 20 w 500"/>
              <a:gd name="T81" fmla="*/ 206 h 327"/>
              <a:gd name="T82" fmla="*/ 23 w 500"/>
              <a:gd name="T83" fmla="*/ 223 h 327"/>
              <a:gd name="T84" fmla="*/ 26 w 500"/>
              <a:gd name="T85" fmla="*/ 239 h 327"/>
              <a:gd name="T86" fmla="*/ 29 w 500"/>
              <a:gd name="T87" fmla="*/ 255 h 327"/>
              <a:gd name="T88" fmla="*/ 33 w 500"/>
              <a:gd name="T89" fmla="*/ 276 h 327"/>
              <a:gd name="T90" fmla="*/ 36 w 500"/>
              <a:gd name="T91" fmla="*/ 297 h 327"/>
              <a:gd name="T92" fmla="*/ 37 w 500"/>
              <a:gd name="T93" fmla="*/ 307 h 327"/>
              <a:gd name="T94" fmla="*/ 42 w 500"/>
              <a:gd name="T95" fmla="*/ 334 h 327"/>
              <a:gd name="T96" fmla="*/ 54 w 500"/>
              <a:gd name="T97" fmla="*/ 332 h 327"/>
              <a:gd name="T98" fmla="*/ 92 w 500"/>
              <a:gd name="T99" fmla="*/ 324 h 327"/>
              <a:gd name="T100" fmla="*/ 115 w 500"/>
              <a:gd name="T101" fmla="*/ 320 h 327"/>
              <a:gd name="T102" fmla="*/ 128 w 500"/>
              <a:gd name="T103" fmla="*/ 318 h 327"/>
              <a:gd name="T104" fmla="*/ 157 w 500"/>
              <a:gd name="T105" fmla="*/ 313 h 327"/>
              <a:gd name="T106" fmla="*/ 174 w 500"/>
              <a:gd name="T107" fmla="*/ 309 h 327"/>
              <a:gd name="T108" fmla="*/ 201 w 500"/>
              <a:gd name="T109" fmla="*/ 304 h 327"/>
              <a:gd name="T110" fmla="*/ 214 w 500"/>
              <a:gd name="T111" fmla="*/ 302 h 327"/>
              <a:gd name="T112" fmla="*/ 225 w 500"/>
              <a:gd name="T113" fmla="*/ 299 h 327"/>
              <a:gd name="T114" fmla="*/ 282 w 500"/>
              <a:gd name="T115" fmla="*/ 286 h 327"/>
              <a:gd name="T116" fmla="*/ 288 w 500"/>
              <a:gd name="T117" fmla="*/ 284 h 327"/>
              <a:gd name="T118" fmla="*/ 318 w 500"/>
              <a:gd name="T119" fmla="*/ 279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64" name="Freeform 208"/>
          <p:cNvSpPr>
            <a:spLocks/>
          </p:cNvSpPr>
          <p:nvPr/>
        </p:nvSpPr>
        <p:spPr bwMode="auto">
          <a:xfrm>
            <a:off x="6797675" y="2660650"/>
            <a:ext cx="236538" cy="217488"/>
          </a:xfrm>
          <a:custGeom>
            <a:avLst/>
            <a:gdLst>
              <a:gd name="T0" fmla="*/ 52 w 149"/>
              <a:gd name="T1" fmla="*/ 119 h 148"/>
              <a:gd name="T2" fmla="*/ 62 w 149"/>
              <a:gd name="T3" fmla="*/ 107 h 148"/>
              <a:gd name="T4" fmla="*/ 78 w 149"/>
              <a:gd name="T5" fmla="*/ 104 h 148"/>
              <a:gd name="T6" fmla="*/ 87 w 149"/>
              <a:gd name="T7" fmla="*/ 99 h 148"/>
              <a:gd name="T8" fmla="*/ 95 w 149"/>
              <a:gd name="T9" fmla="*/ 99 h 148"/>
              <a:gd name="T10" fmla="*/ 96 w 149"/>
              <a:gd name="T11" fmla="*/ 97 h 148"/>
              <a:gd name="T12" fmla="*/ 110 w 149"/>
              <a:gd name="T13" fmla="*/ 92 h 148"/>
              <a:gd name="T14" fmla="*/ 135 w 149"/>
              <a:gd name="T15" fmla="*/ 82 h 148"/>
              <a:gd name="T16" fmla="*/ 141 w 149"/>
              <a:gd name="T17" fmla="*/ 78 h 148"/>
              <a:gd name="T18" fmla="*/ 143 w 149"/>
              <a:gd name="T19" fmla="*/ 78 h 148"/>
              <a:gd name="T20" fmla="*/ 145 w 149"/>
              <a:gd name="T21" fmla="*/ 78 h 148"/>
              <a:gd name="T22" fmla="*/ 148 w 149"/>
              <a:gd name="T23" fmla="*/ 63 h 148"/>
              <a:gd name="T24" fmla="*/ 143 w 149"/>
              <a:gd name="T25" fmla="*/ 45 h 148"/>
              <a:gd name="T26" fmla="*/ 143 w 149"/>
              <a:gd name="T27" fmla="*/ 42 h 148"/>
              <a:gd name="T28" fmla="*/ 142 w 149"/>
              <a:gd name="T29" fmla="*/ 40 h 148"/>
              <a:gd name="T30" fmla="*/ 142 w 149"/>
              <a:gd name="T31" fmla="*/ 38 h 148"/>
              <a:gd name="T32" fmla="*/ 141 w 149"/>
              <a:gd name="T33" fmla="*/ 38 h 148"/>
              <a:gd name="T34" fmla="*/ 139 w 149"/>
              <a:gd name="T35" fmla="*/ 31 h 148"/>
              <a:gd name="T36" fmla="*/ 138 w 149"/>
              <a:gd name="T37" fmla="*/ 29 h 148"/>
              <a:gd name="T38" fmla="*/ 134 w 149"/>
              <a:gd name="T39" fmla="*/ 9 h 148"/>
              <a:gd name="T40" fmla="*/ 131 w 149"/>
              <a:gd name="T41" fmla="*/ 2 h 148"/>
              <a:gd name="T42" fmla="*/ 131 w 149"/>
              <a:gd name="T43" fmla="*/ 0 h 148"/>
              <a:gd name="T44" fmla="*/ 110 w 149"/>
              <a:gd name="T45" fmla="*/ 5 h 148"/>
              <a:gd name="T46" fmla="*/ 107 w 149"/>
              <a:gd name="T47" fmla="*/ 6 h 148"/>
              <a:gd name="T48" fmla="*/ 106 w 149"/>
              <a:gd name="T49" fmla="*/ 6 h 148"/>
              <a:gd name="T50" fmla="*/ 105 w 149"/>
              <a:gd name="T51" fmla="*/ 6 h 148"/>
              <a:gd name="T52" fmla="*/ 105 w 149"/>
              <a:gd name="T53" fmla="*/ 6 h 148"/>
              <a:gd name="T54" fmla="*/ 91 w 149"/>
              <a:gd name="T55" fmla="*/ 9 h 148"/>
              <a:gd name="T56" fmla="*/ 87 w 149"/>
              <a:gd name="T57" fmla="*/ 11 h 148"/>
              <a:gd name="T58" fmla="*/ 76 w 149"/>
              <a:gd name="T59" fmla="*/ 13 h 148"/>
              <a:gd name="T60" fmla="*/ 52 w 149"/>
              <a:gd name="T61" fmla="*/ 23 h 148"/>
              <a:gd name="T62" fmla="*/ 52 w 149"/>
              <a:gd name="T63" fmla="*/ 19 h 148"/>
              <a:gd name="T64" fmla="*/ 37 w 149"/>
              <a:gd name="T65" fmla="*/ 23 h 148"/>
              <a:gd name="T66" fmla="*/ 34 w 149"/>
              <a:gd name="T67" fmla="*/ 23 h 148"/>
              <a:gd name="T68" fmla="*/ 8 w 149"/>
              <a:gd name="T69" fmla="*/ 29 h 148"/>
              <a:gd name="T70" fmla="*/ 2 w 149"/>
              <a:gd name="T71" fmla="*/ 30 h 148"/>
              <a:gd name="T72" fmla="*/ 0 w 149"/>
              <a:gd name="T73" fmla="*/ 30 h 148"/>
              <a:gd name="T74" fmla="*/ 1 w 149"/>
              <a:gd name="T75" fmla="*/ 36 h 148"/>
              <a:gd name="T76" fmla="*/ 5 w 149"/>
              <a:gd name="T77" fmla="*/ 63 h 148"/>
              <a:gd name="T78" fmla="*/ 8 w 149"/>
              <a:gd name="T79" fmla="*/ 72 h 148"/>
              <a:gd name="T80" fmla="*/ 8 w 149"/>
              <a:gd name="T81" fmla="*/ 78 h 148"/>
              <a:gd name="T82" fmla="*/ 8 w 149"/>
              <a:gd name="T83" fmla="*/ 81 h 148"/>
              <a:gd name="T84" fmla="*/ 9 w 149"/>
              <a:gd name="T85" fmla="*/ 89 h 148"/>
              <a:gd name="T86" fmla="*/ 12 w 149"/>
              <a:gd name="T87" fmla="*/ 99 h 148"/>
              <a:gd name="T88" fmla="*/ 12 w 149"/>
              <a:gd name="T89" fmla="*/ 101 h 148"/>
              <a:gd name="T90" fmla="*/ 12 w 149"/>
              <a:gd name="T91" fmla="*/ 106 h 148"/>
              <a:gd name="T92" fmla="*/ 22 w 149"/>
              <a:gd name="T93" fmla="*/ 121 h 148"/>
              <a:gd name="T94" fmla="*/ 5 w 149"/>
              <a:gd name="T95" fmla="*/ 137 h 148"/>
              <a:gd name="T96" fmla="*/ 15 w 149"/>
              <a:gd name="T97" fmla="*/ 149 h 148"/>
              <a:gd name="T98" fmla="*/ 34 w 149"/>
              <a:gd name="T99" fmla="*/ 136 h 148"/>
              <a:gd name="T100" fmla="*/ 42 w 149"/>
              <a:gd name="T101" fmla="*/ 125 h 148"/>
              <a:gd name="T102" fmla="*/ 52 w 149"/>
              <a:gd name="T103" fmla="*/ 119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345" name="Freeform 209"/>
          <p:cNvSpPr>
            <a:spLocks/>
          </p:cNvSpPr>
          <p:nvPr/>
        </p:nvSpPr>
        <p:spPr bwMode="auto">
          <a:xfrm>
            <a:off x="6461125" y="3284538"/>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chemeClr val="bg1"/>
          </a:solidFill>
          <a:ln w="6350" cap="rnd">
            <a:solidFill>
              <a:schemeClr val="tx1"/>
            </a:solidFill>
            <a:round/>
            <a:headEnd/>
            <a:tailEnd/>
          </a:ln>
        </p:spPr>
        <p:txBody>
          <a:bodyPr/>
          <a:lstStyle/>
          <a:p>
            <a:endParaRPr lang="en-US"/>
          </a:p>
        </p:txBody>
      </p:sp>
      <p:sp>
        <p:nvSpPr>
          <p:cNvPr id="4166" name="Freeform 210"/>
          <p:cNvSpPr>
            <a:spLocks/>
          </p:cNvSpPr>
          <p:nvPr/>
        </p:nvSpPr>
        <p:spPr bwMode="auto">
          <a:xfrm>
            <a:off x="6604000" y="3108325"/>
            <a:ext cx="144463" cy="222250"/>
          </a:xfrm>
          <a:custGeom>
            <a:avLst/>
            <a:gdLst>
              <a:gd name="T0" fmla="*/ 30 w 91"/>
              <a:gd name="T1" fmla="*/ 52 h 151"/>
              <a:gd name="T2" fmla="*/ 22 w 91"/>
              <a:gd name="T3" fmla="*/ 37 h 151"/>
              <a:gd name="T4" fmla="*/ 20 w 91"/>
              <a:gd name="T5" fmla="*/ 27 h 151"/>
              <a:gd name="T6" fmla="*/ 22 w 91"/>
              <a:gd name="T7" fmla="*/ 26 h 151"/>
              <a:gd name="T8" fmla="*/ 20 w 91"/>
              <a:gd name="T9" fmla="*/ 23 h 151"/>
              <a:gd name="T10" fmla="*/ 23 w 91"/>
              <a:gd name="T11" fmla="*/ 13 h 151"/>
              <a:gd name="T12" fmla="*/ 26 w 91"/>
              <a:gd name="T13" fmla="*/ 4 h 151"/>
              <a:gd name="T14" fmla="*/ 27 w 91"/>
              <a:gd name="T15" fmla="*/ 1 h 151"/>
              <a:gd name="T16" fmla="*/ 19 w 91"/>
              <a:gd name="T17" fmla="*/ 0 h 151"/>
              <a:gd name="T18" fmla="*/ 13 w 91"/>
              <a:gd name="T19" fmla="*/ 1 h 151"/>
              <a:gd name="T20" fmla="*/ 12 w 91"/>
              <a:gd name="T21" fmla="*/ 1 h 151"/>
              <a:gd name="T22" fmla="*/ 1 w 91"/>
              <a:gd name="T23" fmla="*/ 13 h 151"/>
              <a:gd name="T24" fmla="*/ 0 w 91"/>
              <a:gd name="T25" fmla="*/ 16 h 151"/>
              <a:gd name="T26" fmla="*/ 0 w 91"/>
              <a:gd name="T27" fmla="*/ 16 h 151"/>
              <a:gd name="T28" fmla="*/ 0 w 91"/>
              <a:gd name="T29" fmla="*/ 23 h 151"/>
              <a:gd name="T30" fmla="*/ 1 w 91"/>
              <a:gd name="T31" fmla="*/ 25 h 151"/>
              <a:gd name="T32" fmla="*/ 9 w 91"/>
              <a:gd name="T33" fmla="*/ 56 h 151"/>
              <a:gd name="T34" fmla="*/ 9 w 91"/>
              <a:gd name="T35" fmla="*/ 58 h 151"/>
              <a:gd name="T36" fmla="*/ 12 w 91"/>
              <a:gd name="T37" fmla="*/ 64 h 151"/>
              <a:gd name="T38" fmla="*/ 12 w 91"/>
              <a:gd name="T39" fmla="*/ 65 h 151"/>
              <a:gd name="T40" fmla="*/ 12 w 91"/>
              <a:gd name="T41" fmla="*/ 68 h 151"/>
              <a:gd name="T42" fmla="*/ 13 w 91"/>
              <a:gd name="T43" fmla="*/ 68 h 151"/>
              <a:gd name="T44" fmla="*/ 13 w 91"/>
              <a:gd name="T45" fmla="*/ 70 h 151"/>
              <a:gd name="T46" fmla="*/ 16 w 91"/>
              <a:gd name="T47" fmla="*/ 77 h 151"/>
              <a:gd name="T48" fmla="*/ 16 w 91"/>
              <a:gd name="T49" fmla="*/ 78 h 151"/>
              <a:gd name="T50" fmla="*/ 16 w 91"/>
              <a:gd name="T51" fmla="*/ 79 h 151"/>
              <a:gd name="T52" fmla="*/ 20 w 91"/>
              <a:gd name="T53" fmla="*/ 95 h 151"/>
              <a:gd name="T54" fmla="*/ 26 w 91"/>
              <a:gd name="T55" fmla="*/ 113 h 151"/>
              <a:gd name="T56" fmla="*/ 26 w 91"/>
              <a:gd name="T57" fmla="*/ 113 h 151"/>
              <a:gd name="T58" fmla="*/ 27 w 91"/>
              <a:gd name="T59" fmla="*/ 122 h 151"/>
              <a:gd name="T60" fmla="*/ 31 w 91"/>
              <a:gd name="T61" fmla="*/ 133 h 151"/>
              <a:gd name="T62" fmla="*/ 31 w 91"/>
              <a:gd name="T63" fmla="*/ 135 h 151"/>
              <a:gd name="T64" fmla="*/ 31 w 91"/>
              <a:gd name="T65" fmla="*/ 135 h 151"/>
              <a:gd name="T66" fmla="*/ 33 w 91"/>
              <a:gd name="T67" fmla="*/ 140 h 151"/>
              <a:gd name="T68" fmla="*/ 33 w 91"/>
              <a:gd name="T69" fmla="*/ 142 h 151"/>
              <a:gd name="T70" fmla="*/ 37 w 91"/>
              <a:gd name="T71" fmla="*/ 154 h 151"/>
              <a:gd name="T72" fmla="*/ 52 w 91"/>
              <a:gd name="T73" fmla="*/ 151 h 151"/>
              <a:gd name="T74" fmla="*/ 66 w 91"/>
              <a:gd name="T75" fmla="*/ 148 h 151"/>
              <a:gd name="T76" fmla="*/ 76 w 91"/>
              <a:gd name="T77" fmla="*/ 145 h 151"/>
              <a:gd name="T78" fmla="*/ 83 w 91"/>
              <a:gd name="T79" fmla="*/ 144 h 151"/>
              <a:gd name="T80" fmla="*/ 90 w 91"/>
              <a:gd name="T81" fmla="*/ 142 h 151"/>
              <a:gd name="T82" fmla="*/ 77 w 91"/>
              <a:gd name="T83" fmla="*/ 104 h 151"/>
              <a:gd name="T84" fmla="*/ 76 w 91"/>
              <a:gd name="T85" fmla="*/ 107 h 151"/>
              <a:gd name="T86" fmla="*/ 56 w 91"/>
              <a:gd name="T87" fmla="*/ 93 h 151"/>
              <a:gd name="T88" fmla="*/ 49 w 91"/>
              <a:gd name="T89" fmla="*/ 83 h 151"/>
              <a:gd name="T90" fmla="*/ 41 w 91"/>
              <a:gd name="T91" fmla="*/ 63 h 151"/>
              <a:gd name="T92" fmla="*/ 30 w 91"/>
              <a:gd name="T93" fmla="*/ 52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67" name="Freeform 211"/>
          <p:cNvSpPr>
            <a:spLocks/>
          </p:cNvSpPr>
          <p:nvPr/>
        </p:nvSpPr>
        <p:spPr bwMode="auto">
          <a:xfrm>
            <a:off x="6789738" y="2501900"/>
            <a:ext cx="458787" cy="233363"/>
          </a:xfrm>
          <a:custGeom>
            <a:avLst/>
            <a:gdLst>
              <a:gd name="T0" fmla="*/ 224 w 290"/>
              <a:gd name="T1" fmla="*/ 129 h 157"/>
              <a:gd name="T2" fmla="*/ 218 w 290"/>
              <a:gd name="T3" fmla="*/ 138 h 157"/>
              <a:gd name="T4" fmla="*/ 211 w 290"/>
              <a:gd name="T5" fmla="*/ 150 h 157"/>
              <a:gd name="T6" fmla="*/ 199 w 290"/>
              <a:gd name="T7" fmla="*/ 156 h 157"/>
              <a:gd name="T8" fmla="*/ 195 w 290"/>
              <a:gd name="T9" fmla="*/ 139 h 157"/>
              <a:gd name="T10" fmla="*/ 182 w 290"/>
              <a:gd name="T11" fmla="*/ 132 h 157"/>
              <a:gd name="T12" fmla="*/ 175 w 290"/>
              <a:gd name="T13" fmla="*/ 129 h 157"/>
              <a:gd name="T14" fmla="*/ 168 w 290"/>
              <a:gd name="T15" fmla="*/ 118 h 157"/>
              <a:gd name="T16" fmla="*/ 164 w 290"/>
              <a:gd name="T17" fmla="*/ 105 h 157"/>
              <a:gd name="T18" fmla="*/ 156 w 290"/>
              <a:gd name="T19" fmla="*/ 108 h 157"/>
              <a:gd name="T20" fmla="*/ 137 w 290"/>
              <a:gd name="T21" fmla="*/ 114 h 157"/>
              <a:gd name="T22" fmla="*/ 134 w 290"/>
              <a:gd name="T23" fmla="*/ 112 h 157"/>
              <a:gd name="T24" fmla="*/ 111 w 290"/>
              <a:gd name="T25" fmla="*/ 119 h 157"/>
              <a:gd name="T26" fmla="*/ 108 w 290"/>
              <a:gd name="T27" fmla="*/ 119 h 157"/>
              <a:gd name="T28" fmla="*/ 94 w 290"/>
              <a:gd name="T29" fmla="*/ 122 h 157"/>
              <a:gd name="T30" fmla="*/ 79 w 290"/>
              <a:gd name="T31" fmla="*/ 126 h 157"/>
              <a:gd name="T32" fmla="*/ 55 w 290"/>
              <a:gd name="T33" fmla="*/ 132 h 157"/>
              <a:gd name="T34" fmla="*/ 37 w 290"/>
              <a:gd name="T35" fmla="*/ 138 h 157"/>
              <a:gd name="T36" fmla="*/ 5 w 290"/>
              <a:gd name="T37" fmla="*/ 145 h 157"/>
              <a:gd name="T38" fmla="*/ 1 w 290"/>
              <a:gd name="T39" fmla="*/ 145 h 157"/>
              <a:gd name="T40" fmla="*/ 0 w 290"/>
              <a:gd name="T41" fmla="*/ 138 h 157"/>
              <a:gd name="T42" fmla="*/ 1 w 290"/>
              <a:gd name="T43" fmla="*/ 77 h 157"/>
              <a:gd name="T44" fmla="*/ 1 w 290"/>
              <a:gd name="T45" fmla="*/ 63 h 157"/>
              <a:gd name="T46" fmla="*/ 19 w 290"/>
              <a:gd name="T47" fmla="*/ 60 h 157"/>
              <a:gd name="T48" fmla="*/ 20 w 290"/>
              <a:gd name="T49" fmla="*/ 59 h 157"/>
              <a:gd name="T50" fmla="*/ 27 w 290"/>
              <a:gd name="T51" fmla="*/ 59 h 157"/>
              <a:gd name="T52" fmla="*/ 61 w 290"/>
              <a:gd name="T53" fmla="*/ 52 h 157"/>
              <a:gd name="T54" fmla="*/ 70 w 290"/>
              <a:gd name="T55" fmla="*/ 49 h 157"/>
              <a:gd name="T56" fmla="*/ 77 w 290"/>
              <a:gd name="T57" fmla="*/ 46 h 157"/>
              <a:gd name="T58" fmla="*/ 102 w 290"/>
              <a:gd name="T59" fmla="*/ 42 h 157"/>
              <a:gd name="T60" fmla="*/ 106 w 290"/>
              <a:gd name="T61" fmla="*/ 41 h 157"/>
              <a:gd name="T62" fmla="*/ 153 w 290"/>
              <a:gd name="T63" fmla="*/ 23 h 157"/>
              <a:gd name="T64" fmla="*/ 155 w 290"/>
              <a:gd name="T65" fmla="*/ 22 h 157"/>
              <a:gd name="T66" fmla="*/ 167 w 290"/>
              <a:gd name="T67" fmla="*/ 5 h 157"/>
              <a:gd name="T68" fmla="*/ 195 w 290"/>
              <a:gd name="T69" fmla="*/ 18 h 157"/>
              <a:gd name="T70" fmla="*/ 206 w 290"/>
              <a:gd name="T71" fmla="*/ 23 h 157"/>
              <a:gd name="T72" fmla="*/ 188 w 290"/>
              <a:gd name="T73" fmla="*/ 52 h 157"/>
              <a:gd name="T74" fmla="*/ 185 w 290"/>
              <a:gd name="T75" fmla="*/ 56 h 157"/>
              <a:gd name="T76" fmla="*/ 192 w 290"/>
              <a:gd name="T77" fmla="*/ 63 h 157"/>
              <a:gd name="T78" fmla="*/ 205 w 290"/>
              <a:gd name="T79" fmla="*/ 66 h 157"/>
              <a:gd name="T80" fmla="*/ 218 w 290"/>
              <a:gd name="T81" fmla="*/ 93 h 157"/>
              <a:gd name="T82" fmla="*/ 228 w 290"/>
              <a:gd name="T83" fmla="*/ 95 h 157"/>
              <a:gd name="T84" fmla="*/ 241 w 290"/>
              <a:gd name="T85" fmla="*/ 112 h 157"/>
              <a:gd name="T86" fmla="*/ 275 w 290"/>
              <a:gd name="T87" fmla="*/ 101 h 157"/>
              <a:gd name="T88" fmla="*/ 270 w 290"/>
              <a:gd name="T89" fmla="*/ 91 h 157"/>
              <a:gd name="T90" fmla="*/ 271 w 290"/>
              <a:gd name="T91" fmla="*/ 77 h 157"/>
              <a:gd name="T92" fmla="*/ 285 w 290"/>
              <a:gd name="T93" fmla="*/ 125 h 157"/>
              <a:gd name="T94" fmla="*/ 281 w 290"/>
              <a:gd name="T95" fmla="*/ 112 h 157"/>
              <a:gd name="T96" fmla="*/ 246 w 290"/>
              <a:gd name="T97" fmla="*/ 138 h 157"/>
              <a:gd name="T98" fmla="*/ 234 w 290"/>
              <a:gd name="T99" fmla="*/ 145 h 157"/>
              <a:gd name="T100" fmla="*/ 216 w 290"/>
              <a:gd name="T101" fmla="*/ 157 h 157"/>
              <a:gd name="T102" fmla="*/ 232 w 290"/>
              <a:gd name="T103" fmla="*/ 130 h 157"/>
              <a:gd name="T104" fmla="*/ 228 w 290"/>
              <a:gd name="T105" fmla="*/ 125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348" name="Freeform 212"/>
          <p:cNvSpPr>
            <a:spLocks/>
          </p:cNvSpPr>
          <p:nvPr/>
        </p:nvSpPr>
        <p:spPr bwMode="auto">
          <a:xfrm>
            <a:off x="7150100" y="2711450"/>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solidFill>
            <a:schemeClr val="bg1"/>
          </a:solidFill>
          <a:ln w="6350" cap="rnd">
            <a:solidFill>
              <a:schemeClr val="tx1"/>
            </a:solidFill>
            <a:round/>
            <a:headEnd/>
            <a:tailEnd/>
          </a:ln>
        </p:spPr>
        <p:txBody>
          <a:bodyPr/>
          <a:lstStyle/>
          <a:p>
            <a:endParaRPr lang="en-US"/>
          </a:p>
        </p:txBody>
      </p:sp>
      <p:sp>
        <p:nvSpPr>
          <p:cNvPr id="4169" name="Freeform 213"/>
          <p:cNvSpPr>
            <a:spLocks/>
          </p:cNvSpPr>
          <p:nvPr/>
        </p:nvSpPr>
        <p:spPr bwMode="auto">
          <a:xfrm>
            <a:off x="6130925" y="3135313"/>
            <a:ext cx="617538" cy="288925"/>
          </a:xfrm>
          <a:custGeom>
            <a:avLst/>
            <a:gdLst>
              <a:gd name="T0" fmla="*/ 97 w 391"/>
              <a:gd name="T1" fmla="*/ 41 h 196"/>
              <a:gd name="T2" fmla="*/ 157 w 391"/>
              <a:gd name="T3" fmla="*/ 30 h 196"/>
              <a:gd name="T4" fmla="*/ 163 w 391"/>
              <a:gd name="T5" fmla="*/ 29 h 196"/>
              <a:gd name="T6" fmla="*/ 193 w 391"/>
              <a:gd name="T7" fmla="*/ 23 h 196"/>
              <a:gd name="T8" fmla="*/ 206 w 391"/>
              <a:gd name="T9" fmla="*/ 20 h 196"/>
              <a:gd name="T10" fmla="*/ 229 w 391"/>
              <a:gd name="T11" fmla="*/ 15 h 196"/>
              <a:gd name="T12" fmla="*/ 239 w 391"/>
              <a:gd name="T13" fmla="*/ 13 h 196"/>
              <a:gd name="T14" fmla="*/ 268 w 391"/>
              <a:gd name="T15" fmla="*/ 6 h 196"/>
              <a:gd name="T16" fmla="*/ 294 w 391"/>
              <a:gd name="T17" fmla="*/ 0 h 196"/>
              <a:gd name="T18" fmla="*/ 304 w 391"/>
              <a:gd name="T19" fmla="*/ 37 h 196"/>
              <a:gd name="T20" fmla="*/ 306 w 391"/>
              <a:gd name="T21" fmla="*/ 47 h 196"/>
              <a:gd name="T22" fmla="*/ 308 w 391"/>
              <a:gd name="T23" fmla="*/ 53 h 196"/>
              <a:gd name="T24" fmla="*/ 311 w 391"/>
              <a:gd name="T25" fmla="*/ 62 h 196"/>
              <a:gd name="T26" fmla="*/ 320 w 391"/>
              <a:gd name="T27" fmla="*/ 96 h 196"/>
              <a:gd name="T28" fmla="*/ 326 w 391"/>
              <a:gd name="T29" fmla="*/ 116 h 196"/>
              <a:gd name="T30" fmla="*/ 327 w 391"/>
              <a:gd name="T31" fmla="*/ 123 h 196"/>
              <a:gd name="T32" fmla="*/ 361 w 391"/>
              <a:gd name="T33" fmla="*/ 129 h 196"/>
              <a:gd name="T34" fmla="*/ 384 w 391"/>
              <a:gd name="T35" fmla="*/ 123 h 196"/>
              <a:gd name="T36" fmla="*/ 366 w 391"/>
              <a:gd name="T37" fmla="*/ 179 h 196"/>
              <a:gd name="T38" fmla="*/ 347 w 391"/>
              <a:gd name="T39" fmla="*/ 190 h 196"/>
              <a:gd name="T40" fmla="*/ 327 w 391"/>
              <a:gd name="T41" fmla="*/ 175 h 196"/>
              <a:gd name="T42" fmla="*/ 317 w 391"/>
              <a:gd name="T43" fmla="*/ 161 h 196"/>
              <a:gd name="T44" fmla="*/ 311 w 391"/>
              <a:gd name="T45" fmla="*/ 160 h 196"/>
              <a:gd name="T46" fmla="*/ 297 w 391"/>
              <a:gd name="T47" fmla="*/ 168 h 196"/>
              <a:gd name="T48" fmla="*/ 286 w 391"/>
              <a:gd name="T49" fmla="*/ 138 h 196"/>
              <a:gd name="T50" fmla="*/ 282 w 391"/>
              <a:gd name="T51" fmla="*/ 115 h 196"/>
              <a:gd name="T52" fmla="*/ 282 w 391"/>
              <a:gd name="T53" fmla="*/ 102 h 196"/>
              <a:gd name="T54" fmla="*/ 271 w 391"/>
              <a:gd name="T55" fmla="*/ 102 h 196"/>
              <a:gd name="T56" fmla="*/ 282 w 391"/>
              <a:gd name="T57" fmla="*/ 86 h 196"/>
              <a:gd name="T58" fmla="*/ 270 w 391"/>
              <a:gd name="T59" fmla="*/ 65 h 196"/>
              <a:gd name="T60" fmla="*/ 282 w 391"/>
              <a:gd name="T61" fmla="*/ 20 h 196"/>
              <a:gd name="T62" fmla="*/ 267 w 391"/>
              <a:gd name="T63" fmla="*/ 47 h 196"/>
              <a:gd name="T64" fmla="*/ 258 w 391"/>
              <a:gd name="T65" fmla="*/ 57 h 196"/>
              <a:gd name="T66" fmla="*/ 257 w 391"/>
              <a:gd name="T67" fmla="*/ 76 h 196"/>
              <a:gd name="T68" fmla="*/ 258 w 391"/>
              <a:gd name="T69" fmla="*/ 123 h 196"/>
              <a:gd name="T70" fmla="*/ 276 w 391"/>
              <a:gd name="T71" fmla="*/ 165 h 196"/>
              <a:gd name="T72" fmla="*/ 289 w 391"/>
              <a:gd name="T73" fmla="*/ 183 h 196"/>
              <a:gd name="T74" fmla="*/ 278 w 391"/>
              <a:gd name="T75" fmla="*/ 189 h 196"/>
              <a:gd name="T76" fmla="*/ 242 w 391"/>
              <a:gd name="T77" fmla="*/ 172 h 196"/>
              <a:gd name="T78" fmla="*/ 227 w 391"/>
              <a:gd name="T79" fmla="*/ 164 h 196"/>
              <a:gd name="T80" fmla="*/ 208 w 391"/>
              <a:gd name="T81" fmla="*/ 172 h 196"/>
              <a:gd name="T82" fmla="*/ 210 w 391"/>
              <a:gd name="T83" fmla="*/ 137 h 196"/>
              <a:gd name="T84" fmla="*/ 217 w 391"/>
              <a:gd name="T85" fmla="*/ 127 h 196"/>
              <a:gd name="T86" fmla="*/ 220 w 391"/>
              <a:gd name="T87" fmla="*/ 116 h 196"/>
              <a:gd name="T88" fmla="*/ 208 w 391"/>
              <a:gd name="T89" fmla="*/ 104 h 196"/>
              <a:gd name="T90" fmla="*/ 203 w 391"/>
              <a:gd name="T91" fmla="*/ 107 h 196"/>
              <a:gd name="T92" fmla="*/ 186 w 391"/>
              <a:gd name="T93" fmla="*/ 100 h 196"/>
              <a:gd name="T94" fmla="*/ 172 w 391"/>
              <a:gd name="T95" fmla="*/ 84 h 196"/>
              <a:gd name="T96" fmla="*/ 152 w 391"/>
              <a:gd name="T97" fmla="*/ 76 h 196"/>
              <a:gd name="T98" fmla="*/ 143 w 391"/>
              <a:gd name="T99" fmla="*/ 68 h 196"/>
              <a:gd name="T100" fmla="*/ 120 w 391"/>
              <a:gd name="T101" fmla="*/ 53 h 196"/>
              <a:gd name="T102" fmla="*/ 97 w 391"/>
              <a:gd name="T103" fmla="*/ 54 h 196"/>
              <a:gd name="T104" fmla="*/ 91 w 391"/>
              <a:gd name="T105" fmla="*/ 58 h 196"/>
              <a:gd name="T106" fmla="*/ 72 w 391"/>
              <a:gd name="T107" fmla="*/ 69 h 196"/>
              <a:gd name="T108" fmla="*/ 43 w 391"/>
              <a:gd name="T109" fmla="*/ 83 h 196"/>
              <a:gd name="T110" fmla="*/ 24 w 391"/>
              <a:gd name="T111" fmla="*/ 98 h 196"/>
              <a:gd name="T112" fmla="*/ 9 w 391"/>
              <a:gd name="T113" fmla="*/ 118 h 196"/>
              <a:gd name="T114" fmla="*/ 0 w 391"/>
              <a:gd name="T115" fmla="*/ 62 h 196"/>
              <a:gd name="T116" fmla="*/ 6 w 391"/>
              <a:gd name="T117" fmla="*/ 61 h 196"/>
              <a:gd name="T118" fmla="*/ 45 w 391"/>
              <a:gd name="T119" fmla="*/ 54 h 196"/>
              <a:gd name="T120" fmla="*/ 54 w 391"/>
              <a:gd name="T121" fmla="*/ 53 h 196"/>
              <a:gd name="T122" fmla="*/ 88 w 391"/>
              <a:gd name="T123" fmla="*/ 44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70" name="Freeform 214"/>
          <p:cNvSpPr>
            <a:spLocks/>
          </p:cNvSpPr>
          <p:nvPr/>
        </p:nvSpPr>
        <p:spPr bwMode="auto">
          <a:xfrm>
            <a:off x="6948488" y="1738313"/>
            <a:ext cx="500062" cy="733425"/>
          </a:xfrm>
          <a:custGeom>
            <a:avLst/>
            <a:gdLst>
              <a:gd name="T0" fmla="*/ 41 w 317"/>
              <a:gd name="T1" fmla="*/ 414 h 499"/>
              <a:gd name="T2" fmla="*/ 31 w 317"/>
              <a:gd name="T3" fmla="*/ 383 h 499"/>
              <a:gd name="T4" fmla="*/ 0 w 317"/>
              <a:gd name="T5" fmla="*/ 286 h 499"/>
              <a:gd name="T6" fmla="*/ 2 w 317"/>
              <a:gd name="T7" fmla="*/ 271 h 499"/>
              <a:gd name="T8" fmla="*/ 16 w 317"/>
              <a:gd name="T9" fmla="*/ 274 h 499"/>
              <a:gd name="T10" fmla="*/ 29 w 317"/>
              <a:gd name="T11" fmla="*/ 257 h 499"/>
              <a:gd name="T12" fmla="*/ 26 w 317"/>
              <a:gd name="T13" fmla="*/ 226 h 499"/>
              <a:gd name="T14" fmla="*/ 41 w 317"/>
              <a:gd name="T15" fmla="*/ 191 h 499"/>
              <a:gd name="T16" fmla="*/ 34 w 317"/>
              <a:gd name="T17" fmla="*/ 172 h 499"/>
              <a:gd name="T18" fmla="*/ 40 w 317"/>
              <a:gd name="T19" fmla="*/ 135 h 499"/>
              <a:gd name="T20" fmla="*/ 36 w 317"/>
              <a:gd name="T21" fmla="*/ 106 h 499"/>
              <a:gd name="T22" fmla="*/ 83 w 317"/>
              <a:gd name="T23" fmla="*/ 23 h 499"/>
              <a:gd name="T24" fmla="*/ 117 w 317"/>
              <a:gd name="T25" fmla="*/ 18 h 499"/>
              <a:gd name="T26" fmla="*/ 139 w 317"/>
              <a:gd name="T27" fmla="*/ 0 h 499"/>
              <a:gd name="T28" fmla="*/ 172 w 317"/>
              <a:gd name="T29" fmla="*/ 16 h 499"/>
              <a:gd name="T30" fmla="*/ 223 w 317"/>
              <a:gd name="T31" fmla="*/ 165 h 499"/>
              <a:gd name="T32" fmla="*/ 249 w 317"/>
              <a:gd name="T33" fmla="*/ 165 h 499"/>
              <a:gd name="T34" fmla="*/ 273 w 317"/>
              <a:gd name="T35" fmla="*/ 212 h 499"/>
              <a:gd name="T36" fmla="*/ 275 w 317"/>
              <a:gd name="T37" fmla="*/ 205 h 499"/>
              <a:gd name="T38" fmla="*/ 305 w 317"/>
              <a:gd name="T39" fmla="*/ 225 h 499"/>
              <a:gd name="T40" fmla="*/ 298 w 317"/>
              <a:gd name="T41" fmla="*/ 264 h 499"/>
              <a:gd name="T42" fmla="*/ 296 w 317"/>
              <a:gd name="T43" fmla="*/ 267 h 499"/>
              <a:gd name="T44" fmla="*/ 287 w 317"/>
              <a:gd name="T45" fmla="*/ 267 h 499"/>
              <a:gd name="T46" fmla="*/ 280 w 317"/>
              <a:gd name="T47" fmla="*/ 277 h 499"/>
              <a:gd name="T48" fmla="*/ 275 w 317"/>
              <a:gd name="T49" fmla="*/ 292 h 499"/>
              <a:gd name="T50" fmla="*/ 259 w 317"/>
              <a:gd name="T51" fmla="*/ 291 h 499"/>
              <a:gd name="T52" fmla="*/ 252 w 317"/>
              <a:gd name="T53" fmla="*/ 303 h 499"/>
              <a:gd name="T54" fmla="*/ 248 w 317"/>
              <a:gd name="T55" fmla="*/ 313 h 499"/>
              <a:gd name="T56" fmla="*/ 225 w 317"/>
              <a:gd name="T57" fmla="*/ 328 h 499"/>
              <a:gd name="T58" fmla="*/ 215 w 317"/>
              <a:gd name="T59" fmla="*/ 324 h 499"/>
              <a:gd name="T60" fmla="*/ 192 w 317"/>
              <a:gd name="T61" fmla="*/ 332 h 499"/>
              <a:gd name="T62" fmla="*/ 187 w 317"/>
              <a:gd name="T63" fmla="*/ 312 h 499"/>
              <a:gd name="T64" fmla="*/ 179 w 317"/>
              <a:gd name="T65" fmla="*/ 328 h 499"/>
              <a:gd name="T66" fmla="*/ 179 w 317"/>
              <a:gd name="T67" fmla="*/ 359 h 499"/>
              <a:gd name="T68" fmla="*/ 168 w 317"/>
              <a:gd name="T69" fmla="*/ 390 h 499"/>
              <a:gd name="T70" fmla="*/ 156 w 317"/>
              <a:gd name="T71" fmla="*/ 394 h 499"/>
              <a:gd name="T72" fmla="*/ 147 w 317"/>
              <a:gd name="T73" fmla="*/ 404 h 499"/>
              <a:gd name="T74" fmla="*/ 139 w 317"/>
              <a:gd name="T75" fmla="*/ 414 h 499"/>
              <a:gd name="T76" fmla="*/ 129 w 317"/>
              <a:gd name="T77" fmla="*/ 415 h 499"/>
              <a:gd name="T78" fmla="*/ 122 w 317"/>
              <a:gd name="T79" fmla="*/ 422 h 499"/>
              <a:gd name="T80" fmla="*/ 108 w 317"/>
              <a:gd name="T81" fmla="*/ 436 h 499"/>
              <a:gd name="T82" fmla="*/ 110 w 317"/>
              <a:gd name="T83" fmla="*/ 446 h 499"/>
              <a:gd name="T84" fmla="*/ 100 w 317"/>
              <a:gd name="T85" fmla="*/ 448 h 499"/>
              <a:gd name="T86" fmla="*/ 100 w 317"/>
              <a:gd name="T87" fmla="*/ 456 h 499"/>
              <a:gd name="T88" fmla="*/ 90 w 317"/>
              <a:gd name="T89" fmla="*/ 485 h 499"/>
              <a:gd name="T90" fmla="*/ 88 w 317"/>
              <a:gd name="T91" fmla="*/ 508 h 499"/>
              <a:gd name="T92" fmla="*/ 79 w 317"/>
              <a:gd name="T93" fmla="*/ 503 h 499"/>
              <a:gd name="T94" fmla="*/ 62 w 317"/>
              <a:gd name="T95" fmla="*/ 482 h 499"/>
              <a:gd name="T96" fmla="*/ 48 w 317"/>
              <a:gd name="T97" fmla="*/ 439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71" name="Freeform 215"/>
          <p:cNvSpPr>
            <a:spLocks/>
          </p:cNvSpPr>
          <p:nvPr/>
        </p:nvSpPr>
        <p:spPr bwMode="auto">
          <a:xfrm>
            <a:off x="6864350" y="2135188"/>
            <a:ext cx="223838" cy="439737"/>
          </a:xfrm>
          <a:custGeom>
            <a:avLst/>
            <a:gdLst>
              <a:gd name="T0" fmla="*/ 2 w 142"/>
              <a:gd name="T1" fmla="*/ 209 h 299"/>
              <a:gd name="T2" fmla="*/ 1 w 142"/>
              <a:gd name="T3" fmla="*/ 206 h 299"/>
              <a:gd name="T4" fmla="*/ 4 w 142"/>
              <a:gd name="T5" fmla="*/ 191 h 299"/>
              <a:gd name="T6" fmla="*/ 8 w 142"/>
              <a:gd name="T7" fmla="*/ 186 h 299"/>
              <a:gd name="T8" fmla="*/ 8 w 142"/>
              <a:gd name="T9" fmla="*/ 161 h 299"/>
              <a:gd name="T10" fmla="*/ 11 w 142"/>
              <a:gd name="T11" fmla="*/ 146 h 299"/>
              <a:gd name="T12" fmla="*/ 8 w 142"/>
              <a:gd name="T13" fmla="*/ 143 h 299"/>
              <a:gd name="T14" fmla="*/ 5 w 142"/>
              <a:gd name="T15" fmla="*/ 133 h 299"/>
              <a:gd name="T16" fmla="*/ 8 w 142"/>
              <a:gd name="T17" fmla="*/ 123 h 299"/>
              <a:gd name="T18" fmla="*/ 19 w 142"/>
              <a:gd name="T19" fmla="*/ 118 h 299"/>
              <a:gd name="T20" fmla="*/ 20 w 142"/>
              <a:gd name="T21" fmla="*/ 113 h 299"/>
              <a:gd name="T22" fmla="*/ 23 w 142"/>
              <a:gd name="T23" fmla="*/ 109 h 299"/>
              <a:gd name="T24" fmla="*/ 34 w 142"/>
              <a:gd name="T25" fmla="*/ 95 h 299"/>
              <a:gd name="T26" fmla="*/ 23 w 142"/>
              <a:gd name="T27" fmla="*/ 70 h 299"/>
              <a:gd name="T28" fmla="*/ 29 w 142"/>
              <a:gd name="T29" fmla="*/ 50 h 299"/>
              <a:gd name="T30" fmla="*/ 24 w 142"/>
              <a:gd name="T31" fmla="*/ 37 h 299"/>
              <a:gd name="T32" fmla="*/ 23 w 142"/>
              <a:gd name="T33" fmla="*/ 13 h 299"/>
              <a:gd name="T34" fmla="*/ 37 w 142"/>
              <a:gd name="T35" fmla="*/ 6 h 299"/>
              <a:gd name="T36" fmla="*/ 40 w 142"/>
              <a:gd name="T37" fmla="*/ 8 h 299"/>
              <a:gd name="T38" fmla="*/ 47 w 142"/>
              <a:gd name="T39" fmla="*/ 6 h 299"/>
              <a:gd name="T40" fmla="*/ 47 w 142"/>
              <a:gd name="T41" fmla="*/ 0 h 299"/>
              <a:gd name="T42" fmla="*/ 51 w 142"/>
              <a:gd name="T43" fmla="*/ 4 h 299"/>
              <a:gd name="T44" fmla="*/ 51 w 142"/>
              <a:gd name="T45" fmla="*/ 9 h 299"/>
              <a:gd name="T46" fmla="*/ 67 w 142"/>
              <a:gd name="T47" fmla="*/ 57 h 299"/>
              <a:gd name="T48" fmla="*/ 80 w 142"/>
              <a:gd name="T49" fmla="*/ 106 h 299"/>
              <a:gd name="T50" fmla="*/ 82 w 142"/>
              <a:gd name="T51" fmla="*/ 110 h 299"/>
              <a:gd name="T52" fmla="*/ 90 w 142"/>
              <a:gd name="T53" fmla="*/ 139 h 299"/>
              <a:gd name="T54" fmla="*/ 97 w 142"/>
              <a:gd name="T55" fmla="*/ 159 h 299"/>
              <a:gd name="T56" fmla="*/ 97 w 142"/>
              <a:gd name="T57" fmla="*/ 164 h 299"/>
              <a:gd name="T58" fmla="*/ 105 w 142"/>
              <a:gd name="T59" fmla="*/ 186 h 299"/>
              <a:gd name="T60" fmla="*/ 111 w 142"/>
              <a:gd name="T61" fmla="*/ 207 h 299"/>
              <a:gd name="T62" fmla="*/ 123 w 142"/>
              <a:gd name="T63" fmla="*/ 216 h 299"/>
              <a:gd name="T64" fmla="*/ 127 w 142"/>
              <a:gd name="T65" fmla="*/ 228 h 299"/>
              <a:gd name="T66" fmla="*/ 134 w 142"/>
              <a:gd name="T67" fmla="*/ 231 h 299"/>
              <a:gd name="T68" fmla="*/ 139 w 142"/>
              <a:gd name="T69" fmla="*/ 232 h 299"/>
              <a:gd name="T70" fmla="*/ 136 w 142"/>
              <a:gd name="T71" fmla="*/ 249 h 299"/>
              <a:gd name="T72" fmla="*/ 136 w 142"/>
              <a:gd name="T73" fmla="*/ 255 h 299"/>
              <a:gd name="T74" fmla="*/ 119 w 142"/>
              <a:gd name="T75" fmla="*/ 260 h 299"/>
              <a:gd name="T76" fmla="*/ 118 w 142"/>
              <a:gd name="T77" fmla="*/ 267 h 299"/>
              <a:gd name="T78" fmla="*/ 107 w 142"/>
              <a:gd name="T79" fmla="*/ 279 h 299"/>
              <a:gd name="T80" fmla="*/ 107 w 142"/>
              <a:gd name="T81" fmla="*/ 280 h 299"/>
              <a:gd name="T82" fmla="*/ 105 w 142"/>
              <a:gd name="T83" fmla="*/ 280 h 299"/>
              <a:gd name="T84" fmla="*/ 104 w 142"/>
              <a:gd name="T85" fmla="*/ 285 h 299"/>
              <a:gd name="T86" fmla="*/ 59 w 142"/>
              <a:gd name="T87" fmla="*/ 296 h 299"/>
              <a:gd name="T88" fmla="*/ 58 w 142"/>
              <a:gd name="T89" fmla="*/ 296 h 299"/>
              <a:gd name="T90" fmla="*/ 55 w 142"/>
              <a:gd name="T91" fmla="*/ 297 h 299"/>
              <a:gd name="T92" fmla="*/ 47 w 142"/>
              <a:gd name="T93" fmla="*/ 299 h 299"/>
              <a:gd name="T94" fmla="*/ 30 w 142"/>
              <a:gd name="T95" fmla="*/ 301 h 299"/>
              <a:gd name="T96" fmla="*/ 24 w 142"/>
              <a:gd name="T97" fmla="*/ 304 h 299"/>
              <a:gd name="T98" fmla="*/ 23 w 142"/>
              <a:gd name="T99" fmla="*/ 304 h 299"/>
              <a:gd name="T100" fmla="*/ 16 w 142"/>
              <a:gd name="T101" fmla="*/ 306 h 299"/>
              <a:gd name="T102" fmla="*/ 5 w 142"/>
              <a:gd name="T103" fmla="*/ 283 h 299"/>
              <a:gd name="T104" fmla="*/ 8 w 142"/>
              <a:gd name="T105" fmla="*/ 276 h 299"/>
              <a:gd name="T106" fmla="*/ 5 w 142"/>
              <a:gd name="T107" fmla="*/ 256 h 299"/>
              <a:gd name="T108" fmla="*/ 5 w 142"/>
              <a:gd name="T109" fmla="*/ 249 h 299"/>
              <a:gd name="T110" fmla="*/ 5 w 142"/>
              <a:gd name="T111" fmla="*/ 249 h 299"/>
              <a:gd name="T112" fmla="*/ 1 w 142"/>
              <a:gd name="T113" fmla="*/ 221 h 299"/>
              <a:gd name="T114" fmla="*/ 0 w 142"/>
              <a:gd name="T115" fmla="*/ 212 h 299"/>
              <a:gd name="T116" fmla="*/ 2 w 142"/>
              <a:gd name="T117" fmla="*/ 209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72" name="Freeform 216"/>
          <p:cNvSpPr>
            <a:spLocks/>
          </p:cNvSpPr>
          <p:nvPr/>
        </p:nvSpPr>
        <p:spPr bwMode="auto">
          <a:xfrm>
            <a:off x="6630988" y="2851150"/>
            <a:ext cx="182562" cy="388938"/>
          </a:xfrm>
          <a:custGeom>
            <a:avLst/>
            <a:gdLst>
              <a:gd name="T0" fmla="*/ 104 w 115"/>
              <a:gd name="T1" fmla="*/ 193 h 265"/>
              <a:gd name="T2" fmla="*/ 111 w 115"/>
              <a:gd name="T3" fmla="*/ 123 h 265"/>
              <a:gd name="T4" fmla="*/ 104 w 115"/>
              <a:gd name="T5" fmla="*/ 83 h 265"/>
              <a:gd name="T6" fmla="*/ 88 w 115"/>
              <a:gd name="T7" fmla="*/ 88 h 265"/>
              <a:gd name="T8" fmla="*/ 83 w 115"/>
              <a:gd name="T9" fmla="*/ 88 h 265"/>
              <a:gd name="T10" fmla="*/ 82 w 115"/>
              <a:gd name="T11" fmla="*/ 83 h 265"/>
              <a:gd name="T12" fmla="*/ 84 w 115"/>
              <a:gd name="T13" fmla="*/ 74 h 265"/>
              <a:gd name="T14" fmla="*/ 83 w 115"/>
              <a:gd name="T15" fmla="*/ 69 h 265"/>
              <a:gd name="T16" fmla="*/ 87 w 115"/>
              <a:gd name="T17" fmla="*/ 67 h 265"/>
              <a:gd name="T18" fmla="*/ 94 w 115"/>
              <a:gd name="T19" fmla="*/ 64 h 265"/>
              <a:gd name="T20" fmla="*/ 94 w 115"/>
              <a:gd name="T21" fmla="*/ 57 h 265"/>
              <a:gd name="T22" fmla="*/ 95 w 115"/>
              <a:gd name="T23" fmla="*/ 48 h 265"/>
              <a:gd name="T24" fmla="*/ 98 w 115"/>
              <a:gd name="T25" fmla="*/ 36 h 265"/>
              <a:gd name="T26" fmla="*/ 98 w 115"/>
              <a:gd name="T27" fmla="*/ 32 h 265"/>
              <a:gd name="T28" fmla="*/ 98 w 115"/>
              <a:gd name="T29" fmla="*/ 23 h 265"/>
              <a:gd name="T30" fmla="*/ 97 w 115"/>
              <a:gd name="T31" fmla="*/ 22 h 265"/>
              <a:gd name="T32" fmla="*/ 69 w 115"/>
              <a:gd name="T33" fmla="*/ 15 h 265"/>
              <a:gd name="T34" fmla="*/ 68 w 115"/>
              <a:gd name="T35" fmla="*/ 13 h 265"/>
              <a:gd name="T36" fmla="*/ 58 w 115"/>
              <a:gd name="T37" fmla="*/ 11 h 265"/>
              <a:gd name="T38" fmla="*/ 47 w 115"/>
              <a:gd name="T39" fmla="*/ 6 h 265"/>
              <a:gd name="T40" fmla="*/ 26 w 115"/>
              <a:gd name="T41" fmla="*/ 0 h 265"/>
              <a:gd name="T42" fmla="*/ 15 w 115"/>
              <a:gd name="T43" fmla="*/ 13 h 265"/>
              <a:gd name="T44" fmla="*/ 8 w 115"/>
              <a:gd name="T45" fmla="*/ 33 h 265"/>
              <a:gd name="T46" fmla="*/ 11 w 115"/>
              <a:gd name="T47" fmla="*/ 32 h 265"/>
              <a:gd name="T48" fmla="*/ 1 w 115"/>
              <a:gd name="T49" fmla="*/ 49 h 265"/>
              <a:gd name="T50" fmla="*/ 9 w 115"/>
              <a:gd name="T51" fmla="*/ 59 h 265"/>
              <a:gd name="T52" fmla="*/ 4 w 115"/>
              <a:gd name="T53" fmla="*/ 91 h 265"/>
              <a:gd name="T54" fmla="*/ 5 w 115"/>
              <a:gd name="T55" fmla="*/ 91 h 265"/>
              <a:gd name="T56" fmla="*/ 11 w 115"/>
              <a:gd name="T57" fmla="*/ 92 h 265"/>
              <a:gd name="T58" fmla="*/ 31 w 115"/>
              <a:gd name="T59" fmla="*/ 115 h 265"/>
              <a:gd name="T60" fmla="*/ 41 w 115"/>
              <a:gd name="T61" fmla="*/ 122 h 265"/>
              <a:gd name="T62" fmla="*/ 47 w 115"/>
              <a:gd name="T63" fmla="*/ 138 h 265"/>
              <a:gd name="T64" fmla="*/ 36 w 115"/>
              <a:gd name="T65" fmla="*/ 149 h 265"/>
              <a:gd name="T66" fmla="*/ 30 w 115"/>
              <a:gd name="T67" fmla="*/ 154 h 265"/>
              <a:gd name="T68" fmla="*/ 26 w 115"/>
              <a:gd name="T69" fmla="*/ 160 h 265"/>
              <a:gd name="T70" fmla="*/ 27 w 115"/>
              <a:gd name="T71" fmla="*/ 168 h 265"/>
              <a:gd name="T72" fmla="*/ 22 w 115"/>
              <a:gd name="T73" fmla="*/ 171 h 265"/>
              <a:gd name="T74" fmla="*/ 19 w 115"/>
              <a:gd name="T75" fmla="*/ 174 h 265"/>
              <a:gd name="T76" fmla="*/ 6 w 115"/>
              <a:gd name="T77" fmla="*/ 182 h 265"/>
              <a:gd name="T78" fmla="*/ 2 w 115"/>
              <a:gd name="T79" fmla="*/ 195 h 265"/>
              <a:gd name="T80" fmla="*/ 1 w 115"/>
              <a:gd name="T81" fmla="*/ 207 h 265"/>
              <a:gd name="T82" fmla="*/ 18 w 115"/>
              <a:gd name="T83" fmla="*/ 230 h 265"/>
              <a:gd name="T84" fmla="*/ 31 w 115"/>
              <a:gd name="T85" fmla="*/ 236 h 265"/>
              <a:gd name="T86" fmla="*/ 45 w 115"/>
              <a:gd name="T87" fmla="*/ 243 h 265"/>
              <a:gd name="T88" fmla="*/ 65 w 115"/>
              <a:gd name="T89" fmla="*/ 270 h 265"/>
              <a:gd name="T90" fmla="*/ 77 w 115"/>
              <a:gd name="T91" fmla="*/ 258 h 265"/>
              <a:gd name="T92" fmla="*/ 90 w 115"/>
              <a:gd name="T93" fmla="*/ 220 h 265"/>
              <a:gd name="T94" fmla="*/ 101 w 115"/>
              <a:gd name="T95" fmla="*/ 195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73" name="Freeform 217"/>
          <p:cNvSpPr>
            <a:spLocks/>
          </p:cNvSpPr>
          <p:nvPr/>
        </p:nvSpPr>
        <p:spPr bwMode="auto">
          <a:xfrm>
            <a:off x="6015038" y="2244725"/>
            <a:ext cx="1014412" cy="727075"/>
          </a:xfrm>
          <a:custGeom>
            <a:avLst/>
            <a:gdLst>
              <a:gd name="T0" fmla="*/ 455 w 643"/>
              <a:gd name="T1" fmla="*/ 433 h 494"/>
              <a:gd name="T2" fmla="*/ 444 w 643"/>
              <a:gd name="T3" fmla="*/ 428 h 494"/>
              <a:gd name="T4" fmla="*/ 412 w 643"/>
              <a:gd name="T5" fmla="*/ 417 h 494"/>
              <a:gd name="T6" fmla="*/ 397 w 643"/>
              <a:gd name="T7" fmla="*/ 410 h 494"/>
              <a:gd name="T8" fmla="*/ 377 w 643"/>
              <a:gd name="T9" fmla="*/ 383 h 494"/>
              <a:gd name="T10" fmla="*/ 346 w 643"/>
              <a:gd name="T11" fmla="*/ 361 h 494"/>
              <a:gd name="T12" fmla="*/ 296 w 643"/>
              <a:gd name="T13" fmla="*/ 372 h 494"/>
              <a:gd name="T14" fmla="*/ 277 w 643"/>
              <a:gd name="T15" fmla="*/ 376 h 494"/>
              <a:gd name="T16" fmla="*/ 229 w 643"/>
              <a:gd name="T17" fmla="*/ 387 h 494"/>
              <a:gd name="T18" fmla="*/ 181 w 643"/>
              <a:gd name="T19" fmla="*/ 397 h 494"/>
              <a:gd name="T20" fmla="*/ 161 w 643"/>
              <a:gd name="T21" fmla="*/ 401 h 494"/>
              <a:gd name="T22" fmla="*/ 121 w 643"/>
              <a:gd name="T23" fmla="*/ 409 h 494"/>
              <a:gd name="T24" fmla="*/ 72 w 643"/>
              <a:gd name="T25" fmla="*/ 419 h 494"/>
              <a:gd name="T26" fmla="*/ 51 w 643"/>
              <a:gd name="T27" fmla="*/ 423 h 494"/>
              <a:gd name="T28" fmla="*/ 5 w 643"/>
              <a:gd name="T29" fmla="*/ 431 h 494"/>
              <a:gd name="T30" fmla="*/ 42 w 643"/>
              <a:gd name="T31" fmla="*/ 361 h 494"/>
              <a:gd name="T32" fmla="*/ 44 w 643"/>
              <a:gd name="T33" fmla="*/ 313 h 494"/>
              <a:gd name="T34" fmla="*/ 79 w 643"/>
              <a:gd name="T35" fmla="*/ 264 h 494"/>
              <a:gd name="T36" fmla="*/ 150 w 643"/>
              <a:gd name="T37" fmla="*/ 264 h 494"/>
              <a:gd name="T38" fmla="*/ 211 w 643"/>
              <a:gd name="T39" fmla="*/ 238 h 494"/>
              <a:gd name="T40" fmla="*/ 241 w 643"/>
              <a:gd name="T41" fmla="*/ 211 h 494"/>
              <a:gd name="T42" fmla="*/ 235 w 643"/>
              <a:gd name="T43" fmla="*/ 179 h 494"/>
              <a:gd name="T44" fmla="*/ 233 w 643"/>
              <a:gd name="T45" fmla="*/ 163 h 494"/>
              <a:gd name="T46" fmla="*/ 224 w 643"/>
              <a:gd name="T47" fmla="*/ 139 h 494"/>
              <a:gd name="T48" fmla="*/ 251 w 643"/>
              <a:gd name="T49" fmla="*/ 110 h 494"/>
              <a:gd name="T50" fmla="*/ 294 w 643"/>
              <a:gd name="T51" fmla="*/ 41 h 494"/>
              <a:gd name="T52" fmla="*/ 374 w 643"/>
              <a:gd name="T53" fmla="*/ 13 h 494"/>
              <a:gd name="T54" fmla="*/ 423 w 643"/>
              <a:gd name="T55" fmla="*/ 15 h 494"/>
              <a:gd name="T56" fmla="*/ 439 w 643"/>
              <a:gd name="T57" fmla="*/ 54 h 494"/>
              <a:gd name="T58" fmla="*/ 451 w 643"/>
              <a:gd name="T59" fmla="*/ 129 h 494"/>
              <a:gd name="T60" fmla="*/ 461 w 643"/>
              <a:gd name="T61" fmla="*/ 146 h 494"/>
              <a:gd name="T62" fmla="*/ 482 w 643"/>
              <a:gd name="T63" fmla="*/ 220 h 494"/>
              <a:gd name="T64" fmla="*/ 487 w 643"/>
              <a:gd name="T65" fmla="*/ 247 h 494"/>
              <a:gd name="T66" fmla="*/ 486 w 643"/>
              <a:gd name="T67" fmla="*/ 316 h 494"/>
              <a:gd name="T68" fmla="*/ 494 w 643"/>
              <a:gd name="T69" fmla="*/ 354 h 494"/>
              <a:gd name="T70" fmla="*/ 498 w 643"/>
              <a:gd name="T71" fmla="*/ 377 h 494"/>
              <a:gd name="T72" fmla="*/ 511 w 643"/>
              <a:gd name="T73" fmla="*/ 409 h 494"/>
              <a:gd name="T74" fmla="*/ 497 w 643"/>
              <a:gd name="T75" fmla="*/ 452 h 494"/>
              <a:gd name="T76" fmla="*/ 507 w 643"/>
              <a:gd name="T77" fmla="*/ 450 h 494"/>
              <a:gd name="T78" fmla="*/ 537 w 643"/>
              <a:gd name="T79" fmla="*/ 437 h 494"/>
              <a:gd name="T80" fmla="*/ 609 w 643"/>
              <a:gd name="T81" fmla="*/ 390 h 494"/>
              <a:gd name="T82" fmla="*/ 632 w 643"/>
              <a:gd name="T83" fmla="*/ 394 h 494"/>
              <a:gd name="T84" fmla="*/ 532 w 643"/>
              <a:gd name="T85" fmla="*/ 475 h 494"/>
              <a:gd name="T86" fmla="*/ 497 w 643"/>
              <a:gd name="T87" fmla="*/ 489 h 494"/>
              <a:gd name="T88" fmla="*/ 482 w 643"/>
              <a:gd name="T89" fmla="*/ 486 h 494"/>
              <a:gd name="T90" fmla="*/ 468 w 643"/>
              <a:gd name="T91" fmla="*/ 500 h 494"/>
              <a:gd name="T92" fmla="*/ 469 w 643"/>
              <a:gd name="T93" fmla="*/ 486 h 494"/>
              <a:gd name="T94" fmla="*/ 480 w 643"/>
              <a:gd name="T95" fmla="*/ 482 h 494"/>
              <a:gd name="T96" fmla="*/ 482 w 643"/>
              <a:gd name="T97" fmla="*/ 465 h 494"/>
              <a:gd name="T98" fmla="*/ 484 w 643"/>
              <a:gd name="T99" fmla="*/ 450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74" name="Freeform 218"/>
          <p:cNvSpPr>
            <a:spLocks/>
          </p:cNvSpPr>
          <p:nvPr/>
        </p:nvSpPr>
        <p:spPr bwMode="auto">
          <a:xfrm>
            <a:off x="7007225" y="2652713"/>
            <a:ext cx="103188" cy="127000"/>
          </a:xfrm>
          <a:custGeom>
            <a:avLst/>
            <a:gdLst>
              <a:gd name="T0" fmla="*/ 52 w 66"/>
              <a:gd name="T1" fmla="*/ 30 h 86"/>
              <a:gd name="T2" fmla="*/ 58 w 66"/>
              <a:gd name="T3" fmla="*/ 31 h 86"/>
              <a:gd name="T4" fmla="*/ 60 w 66"/>
              <a:gd name="T5" fmla="*/ 38 h 86"/>
              <a:gd name="T6" fmla="*/ 63 w 66"/>
              <a:gd name="T7" fmla="*/ 49 h 86"/>
              <a:gd name="T8" fmla="*/ 58 w 66"/>
              <a:gd name="T9" fmla="*/ 55 h 86"/>
              <a:gd name="T10" fmla="*/ 56 w 66"/>
              <a:gd name="T11" fmla="*/ 51 h 86"/>
              <a:gd name="T12" fmla="*/ 53 w 66"/>
              <a:gd name="T13" fmla="*/ 51 h 86"/>
              <a:gd name="T14" fmla="*/ 50 w 66"/>
              <a:gd name="T15" fmla="*/ 58 h 86"/>
              <a:gd name="T16" fmla="*/ 42 w 66"/>
              <a:gd name="T17" fmla="*/ 58 h 86"/>
              <a:gd name="T18" fmla="*/ 38 w 66"/>
              <a:gd name="T19" fmla="*/ 71 h 86"/>
              <a:gd name="T20" fmla="*/ 31 w 66"/>
              <a:gd name="T21" fmla="*/ 74 h 86"/>
              <a:gd name="T22" fmla="*/ 12 w 66"/>
              <a:gd name="T23" fmla="*/ 87 h 86"/>
              <a:gd name="T24" fmla="*/ 12 w 66"/>
              <a:gd name="T25" fmla="*/ 84 h 86"/>
              <a:gd name="T26" fmla="*/ 13 w 66"/>
              <a:gd name="T27" fmla="*/ 84 h 86"/>
              <a:gd name="T28" fmla="*/ 16 w 66"/>
              <a:gd name="T29" fmla="*/ 71 h 86"/>
              <a:gd name="T30" fmla="*/ 12 w 66"/>
              <a:gd name="T31" fmla="*/ 54 h 86"/>
              <a:gd name="T32" fmla="*/ 12 w 66"/>
              <a:gd name="T33" fmla="*/ 51 h 86"/>
              <a:gd name="T34" fmla="*/ 10 w 66"/>
              <a:gd name="T35" fmla="*/ 48 h 86"/>
              <a:gd name="T36" fmla="*/ 10 w 66"/>
              <a:gd name="T37" fmla="*/ 47 h 86"/>
              <a:gd name="T38" fmla="*/ 9 w 66"/>
              <a:gd name="T39" fmla="*/ 47 h 86"/>
              <a:gd name="T40" fmla="*/ 8 w 66"/>
              <a:gd name="T41" fmla="*/ 38 h 86"/>
              <a:gd name="T42" fmla="*/ 6 w 66"/>
              <a:gd name="T43" fmla="*/ 35 h 86"/>
              <a:gd name="T44" fmla="*/ 2 w 66"/>
              <a:gd name="T45" fmla="*/ 16 h 86"/>
              <a:gd name="T46" fmla="*/ 0 w 66"/>
              <a:gd name="T47" fmla="*/ 9 h 86"/>
              <a:gd name="T48" fmla="*/ 2 w 66"/>
              <a:gd name="T49" fmla="*/ 8 h 86"/>
              <a:gd name="T50" fmla="*/ 18 w 66"/>
              <a:gd name="T51" fmla="*/ 2 h 86"/>
              <a:gd name="T52" fmla="*/ 23 w 66"/>
              <a:gd name="T53" fmla="*/ 2 h 86"/>
              <a:gd name="T54" fmla="*/ 27 w 66"/>
              <a:gd name="T55" fmla="*/ 1 h 86"/>
              <a:gd name="T56" fmla="*/ 31 w 66"/>
              <a:gd name="T57" fmla="*/ 0 h 86"/>
              <a:gd name="T58" fmla="*/ 32 w 66"/>
              <a:gd name="T59" fmla="*/ 2 h 86"/>
              <a:gd name="T60" fmla="*/ 33 w 66"/>
              <a:gd name="T61" fmla="*/ 12 h 86"/>
              <a:gd name="T62" fmla="*/ 35 w 66"/>
              <a:gd name="T63" fmla="*/ 10 h 86"/>
              <a:gd name="T64" fmla="*/ 39 w 66"/>
              <a:gd name="T65" fmla="*/ 23 h 86"/>
              <a:gd name="T66" fmla="*/ 45 w 66"/>
              <a:gd name="T67" fmla="*/ 24 h 86"/>
              <a:gd name="T68" fmla="*/ 46 w 66"/>
              <a:gd name="T69" fmla="*/ 26 h 86"/>
              <a:gd name="T70" fmla="*/ 52 w 66"/>
              <a:gd name="T71" fmla="*/ 30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75" name="Freeform 219" descr="70%"/>
          <p:cNvSpPr>
            <a:spLocks/>
          </p:cNvSpPr>
          <p:nvPr/>
        </p:nvSpPr>
        <p:spPr bwMode="auto">
          <a:xfrm>
            <a:off x="6691313" y="2195513"/>
            <a:ext cx="231775" cy="401637"/>
          </a:xfrm>
          <a:custGeom>
            <a:avLst/>
            <a:gdLst>
              <a:gd name="T0" fmla="*/ 31 w 146"/>
              <a:gd name="T1" fmla="*/ 171 h 273"/>
              <a:gd name="T2" fmla="*/ 30 w 146"/>
              <a:gd name="T3" fmla="*/ 186 h 273"/>
              <a:gd name="T4" fmla="*/ 38 w 146"/>
              <a:gd name="T5" fmla="*/ 183 h 273"/>
              <a:gd name="T6" fmla="*/ 51 w 146"/>
              <a:gd name="T7" fmla="*/ 215 h 273"/>
              <a:gd name="T8" fmla="*/ 52 w 146"/>
              <a:gd name="T9" fmla="*/ 222 h 273"/>
              <a:gd name="T10" fmla="*/ 55 w 146"/>
              <a:gd name="T11" fmla="*/ 237 h 273"/>
              <a:gd name="T12" fmla="*/ 59 w 146"/>
              <a:gd name="T13" fmla="*/ 257 h 273"/>
              <a:gd name="T14" fmla="*/ 62 w 146"/>
              <a:gd name="T15" fmla="*/ 268 h 273"/>
              <a:gd name="T16" fmla="*/ 64 w 146"/>
              <a:gd name="T17" fmla="*/ 278 h 273"/>
              <a:gd name="T18" fmla="*/ 64 w 146"/>
              <a:gd name="T19" fmla="*/ 276 h 273"/>
              <a:gd name="T20" fmla="*/ 80 w 146"/>
              <a:gd name="T21" fmla="*/ 273 h 273"/>
              <a:gd name="T22" fmla="*/ 82 w 146"/>
              <a:gd name="T23" fmla="*/ 273 h 273"/>
              <a:gd name="T24" fmla="*/ 84 w 146"/>
              <a:gd name="T25" fmla="*/ 273 h 273"/>
              <a:gd name="T26" fmla="*/ 84 w 146"/>
              <a:gd name="T27" fmla="*/ 272 h 273"/>
              <a:gd name="T28" fmla="*/ 85 w 146"/>
              <a:gd name="T29" fmla="*/ 272 h 273"/>
              <a:gd name="T30" fmla="*/ 91 w 146"/>
              <a:gd name="T31" fmla="*/ 272 h 273"/>
              <a:gd name="T32" fmla="*/ 104 w 146"/>
              <a:gd name="T33" fmla="*/ 268 h 273"/>
              <a:gd name="T34" fmla="*/ 124 w 146"/>
              <a:gd name="T35" fmla="*/ 265 h 273"/>
              <a:gd name="T36" fmla="*/ 127 w 146"/>
              <a:gd name="T37" fmla="*/ 264 h 273"/>
              <a:gd name="T38" fmla="*/ 116 w 146"/>
              <a:gd name="T39" fmla="*/ 242 h 273"/>
              <a:gd name="T40" fmla="*/ 118 w 146"/>
              <a:gd name="T41" fmla="*/ 235 h 273"/>
              <a:gd name="T42" fmla="*/ 116 w 146"/>
              <a:gd name="T43" fmla="*/ 215 h 273"/>
              <a:gd name="T44" fmla="*/ 116 w 146"/>
              <a:gd name="T45" fmla="*/ 208 h 273"/>
              <a:gd name="T46" fmla="*/ 116 w 146"/>
              <a:gd name="T47" fmla="*/ 208 h 273"/>
              <a:gd name="T48" fmla="*/ 111 w 146"/>
              <a:gd name="T49" fmla="*/ 180 h 273"/>
              <a:gd name="T50" fmla="*/ 110 w 146"/>
              <a:gd name="T51" fmla="*/ 171 h 273"/>
              <a:gd name="T52" fmla="*/ 113 w 146"/>
              <a:gd name="T53" fmla="*/ 168 h 273"/>
              <a:gd name="T54" fmla="*/ 111 w 146"/>
              <a:gd name="T55" fmla="*/ 165 h 273"/>
              <a:gd name="T56" fmla="*/ 114 w 146"/>
              <a:gd name="T57" fmla="*/ 151 h 273"/>
              <a:gd name="T58" fmla="*/ 118 w 146"/>
              <a:gd name="T59" fmla="*/ 147 h 273"/>
              <a:gd name="T60" fmla="*/ 118 w 146"/>
              <a:gd name="T61" fmla="*/ 120 h 273"/>
              <a:gd name="T62" fmla="*/ 121 w 146"/>
              <a:gd name="T63" fmla="*/ 105 h 273"/>
              <a:gd name="T64" fmla="*/ 118 w 146"/>
              <a:gd name="T65" fmla="*/ 102 h 273"/>
              <a:gd name="T66" fmla="*/ 116 w 146"/>
              <a:gd name="T67" fmla="*/ 93 h 273"/>
              <a:gd name="T68" fmla="*/ 118 w 146"/>
              <a:gd name="T69" fmla="*/ 83 h 273"/>
              <a:gd name="T70" fmla="*/ 129 w 146"/>
              <a:gd name="T71" fmla="*/ 77 h 273"/>
              <a:gd name="T72" fmla="*/ 131 w 146"/>
              <a:gd name="T73" fmla="*/ 75 h 273"/>
              <a:gd name="T74" fmla="*/ 133 w 146"/>
              <a:gd name="T75" fmla="*/ 71 h 273"/>
              <a:gd name="T76" fmla="*/ 145 w 146"/>
              <a:gd name="T77" fmla="*/ 57 h 273"/>
              <a:gd name="T78" fmla="*/ 133 w 146"/>
              <a:gd name="T79" fmla="*/ 30 h 273"/>
              <a:gd name="T80" fmla="*/ 139 w 146"/>
              <a:gd name="T81" fmla="*/ 11 h 273"/>
              <a:gd name="T82" fmla="*/ 135 w 146"/>
              <a:gd name="T83" fmla="*/ 0 h 273"/>
              <a:gd name="T84" fmla="*/ 107 w 146"/>
              <a:gd name="T85" fmla="*/ 9 h 273"/>
              <a:gd name="T86" fmla="*/ 59 w 146"/>
              <a:gd name="T87" fmla="*/ 20 h 273"/>
              <a:gd name="T88" fmla="*/ 11 w 146"/>
              <a:gd name="T89" fmla="*/ 33 h 273"/>
              <a:gd name="T90" fmla="*/ 6 w 146"/>
              <a:gd name="T91" fmla="*/ 34 h 273"/>
              <a:gd name="T92" fmla="*/ 0 w 146"/>
              <a:gd name="T93" fmla="*/ 35 h 273"/>
              <a:gd name="T94" fmla="*/ 1 w 146"/>
              <a:gd name="T95" fmla="*/ 53 h 273"/>
              <a:gd name="T96" fmla="*/ 9 w 146"/>
              <a:gd name="T97" fmla="*/ 83 h 273"/>
              <a:gd name="T98" fmla="*/ 9 w 146"/>
              <a:gd name="T99" fmla="*/ 84 h 273"/>
              <a:gd name="T100" fmla="*/ 12 w 146"/>
              <a:gd name="T101" fmla="*/ 86 h 273"/>
              <a:gd name="T102" fmla="*/ 16 w 146"/>
              <a:gd name="T103" fmla="*/ 90 h 273"/>
              <a:gd name="T104" fmla="*/ 22 w 146"/>
              <a:gd name="T105" fmla="*/ 115 h 273"/>
              <a:gd name="T106" fmla="*/ 17 w 146"/>
              <a:gd name="T107" fmla="*/ 124 h 273"/>
              <a:gd name="T108" fmla="*/ 17 w 146"/>
              <a:gd name="T109" fmla="*/ 137 h 273"/>
              <a:gd name="T110" fmla="*/ 29 w 146"/>
              <a:gd name="T111" fmla="*/ 166 h 273"/>
              <a:gd name="T112" fmla="*/ 29 w 146"/>
              <a:gd name="T113" fmla="*/ 166 h 273"/>
              <a:gd name="T114" fmla="*/ 31 w 146"/>
              <a:gd name="T115" fmla="*/ 171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chemeClr val="accent3"/>
          </a:solidFill>
          <a:ln w="6350" cap="rnd">
            <a:solidFill>
              <a:schemeClr val="tx1"/>
            </a:solidFill>
            <a:round/>
            <a:headEnd/>
            <a:tailEnd/>
          </a:ln>
        </p:spPr>
        <p:txBody>
          <a:bodyPr/>
          <a:lstStyle/>
          <a:p>
            <a:pPr>
              <a:defRPr/>
            </a:pPr>
            <a:endParaRPr lang="en-US">
              <a:latin typeface="Arial" pitchFamily="34" charset="0"/>
            </a:endParaRPr>
          </a:p>
        </p:txBody>
      </p:sp>
      <p:sp>
        <p:nvSpPr>
          <p:cNvPr id="14356" name="Freeform 220"/>
          <p:cNvSpPr>
            <a:spLocks/>
          </p:cNvSpPr>
          <p:nvPr/>
        </p:nvSpPr>
        <p:spPr bwMode="auto">
          <a:xfrm>
            <a:off x="4794250" y="3760788"/>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noFill/>
          <a:ln w="6350" cap="rnd">
            <a:solidFill>
              <a:schemeClr val="tx1"/>
            </a:solidFill>
            <a:round/>
            <a:headEnd/>
            <a:tailEnd/>
          </a:ln>
        </p:spPr>
        <p:txBody>
          <a:bodyPr/>
          <a:lstStyle/>
          <a:p>
            <a:endParaRPr lang="en-US"/>
          </a:p>
        </p:txBody>
      </p:sp>
      <p:sp>
        <p:nvSpPr>
          <p:cNvPr id="4177" name="Freeform 221" descr="70%"/>
          <p:cNvSpPr>
            <a:spLocks/>
          </p:cNvSpPr>
          <p:nvPr/>
        </p:nvSpPr>
        <p:spPr bwMode="auto">
          <a:xfrm>
            <a:off x="5664200" y="3236913"/>
            <a:ext cx="1047750" cy="566737"/>
          </a:xfrm>
          <a:custGeom>
            <a:avLst/>
            <a:gdLst>
              <a:gd name="T0" fmla="*/ 607 w 663"/>
              <a:gd name="T1" fmla="*/ 223 h 384"/>
              <a:gd name="T2" fmla="*/ 621 w 663"/>
              <a:gd name="T3" fmla="*/ 240 h 384"/>
              <a:gd name="T4" fmla="*/ 635 w 663"/>
              <a:gd name="T5" fmla="*/ 282 h 384"/>
              <a:gd name="T6" fmla="*/ 614 w 663"/>
              <a:gd name="T7" fmla="*/ 286 h 384"/>
              <a:gd name="T8" fmla="*/ 571 w 663"/>
              <a:gd name="T9" fmla="*/ 296 h 384"/>
              <a:gd name="T10" fmla="*/ 548 w 663"/>
              <a:gd name="T11" fmla="*/ 302 h 384"/>
              <a:gd name="T12" fmla="*/ 499 w 663"/>
              <a:gd name="T13" fmla="*/ 311 h 384"/>
              <a:gd name="T14" fmla="*/ 478 w 663"/>
              <a:gd name="T15" fmla="*/ 316 h 384"/>
              <a:gd name="T16" fmla="*/ 446 w 663"/>
              <a:gd name="T17" fmla="*/ 323 h 384"/>
              <a:gd name="T18" fmla="*/ 417 w 663"/>
              <a:gd name="T19" fmla="*/ 328 h 384"/>
              <a:gd name="T20" fmla="*/ 409 w 663"/>
              <a:gd name="T21" fmla="*/ 329 h 384"/>
              <a:gd name="T22" fmla="*/ 350 w 663"/>
              <a:gd name="T23" fmla="*/ 341 h 384"/>
              <a:gd name="T24" fmla="*/ 312 w 663"/>
              <a:gd name="T25" fmla="*/ 347 h 384"/>
              <a:gd name="T26" fmla="*/ 273 w 663"/>
              <a:gd name="T27" fmla="*/ 354 h 384"/>
              <a:gd name="T28" fmla="*/ 245 w 663"/>
              <a:gd name="T29" fmla="*/ 359 h 384"/>
              <a:gd name="T30" fmla="*/ 237 w 663"/>
              <a:gd name="T31" fmla="*/ 361 h 384"/>
              <a:gd name="T32" fmla="*/ 188 w 663"/>
              <a:gd name="T33" fmla="*/ 368 h 384"/>
              <a:gd name="T34" fmla="*/ 162 w 663"/>
              <a:gd name="T35" fmla="*/ 368 h 384"/>
              <a:gd name="T36" fmla="*/ 125 w 663"/>
              <a:gd name="T37" fmla="*/ 374 h 384"/>
              <a:gd name="T38" fmla="*/ 110 w 663"/>
              <a:gd name="T39" fmla="*/ 377 h 384"/>
              <a:gd name="T40" fmla="*/ 72 w 663"/>
              <a:gd name="T41" fmla="*/ 384 h 384"/>
              <a:gd name="T42" fmla="*/ 18 w 663"/>
              <a:gd name="T43" fmla="*/ 391 h 384"/>
              <a:gd name="T44" fmla="*/ 13 w 663"/>
              <a:gd name="T45" fmla="*/ 384 h 384"/>
              <a:gd name="T46" fmla="*/ 62 w 663"/>
              <a:gd name="T47" fmla="*/ 349 h 384"/>
              <a:gd name="T48" fmla="*/ 86 w 663"/>
              <a:gd name="T49" fmla="*/ 313 h 384"/>
              <a:gd name="T50" fmla="*/ 118 w 663"/>
              <a:gd name="T51" fmla="*/ 278 h 384"/>
              <a:gd name="T52" fmla="*/ 152 w 663"/>
              <a:gd name="T53" fmla="*/ 298 h 384"/>
              <a:gd name="T54" fmla="*/ 192 w 663"/>
              <a:gd name="T55" fmla="*/ 289 h 384"/>
              <a:gd name="T56" fmla="*/ 224 w 663"/>
              <a:gd name="T57" fmla="*/ 273 h 384"/>
              <a:gd name="T58" fmla="*/ 255 w 663"/>
              <a:gd name="T59" fmla="*/ 258 h 384"/>
              <a:gd name="T60" fmla="*/ 266 w 663"/>
              <a:gd name="T61" fmla="*/ 229 h 384"/>
              <a:gd name="T62" fmla="*/ 283 w 663"/>
              <a:gd name="T63" fmla="*/ 188 h 384"/>
              <a:gd name="T64" fmla="*/ 295 w 663"/>
              <a:gd name="T65" fmla="*/ 155 h 384"/>
              <a:gd name="T66" fmla="*/ 317 w 663"/>
              <a:gd name="T67" fmla="*/ 130 h 384"/>
              <a:gd name="T68" fmla="*/ 336 w 663"/>
              <a:gd name="T69" fmla="*/ 120 h 384"/>
              <a:gd name="T70" fmla="*/ 365 w 663"/>
              <a:gd name="T71" fmla="*/ 68 h 384"/>
              <a:gd name="T72" fmla="*/ 389 w 663"/>
              <a:gd name="T73" fmla="*/ 18 h 384"/>
              <a:gd name="T74" fmla="*/ 406 w 663"/>
              <a:gd name="T75" fmla="*/ 9 h 384"/>
              <a:gd name="T76" fmla="*/ 436 w 663"/>
              <a:gd name="T77" fmla="*/ 27 h 384"/>
              <a:gd name="T78" fmla="*/ 449 w 663"/>
              <a:gd name="T79" fmla="*/ 5 h 384"/>
              <a:gd name="T80" fmla="*/ 479 w 663"/>
              <a:gd name="T81" fmla="*/ 27 h 384"/>
              <a:gd name="T82" fmla="*/ 506 w 663"/>
              <a:gd name="T83" fmla="*/ 45 h 384"/>
              <a:gd name="T84" fmla="*/ 510 w 663"/>
              <a:gd name="T85" fmla="*/ 57 h 384"/>
              <a:gd name="T86" fmla="*/ 499 w 663"/>
              <a:gd name="T87" fmla="*/ 74 h 384"/>
              <a:gd name="T88" fmla="*/ 493 w 663"/>
              <a:gd name="T89" fmla="*/ 88 h 384"/>
              <a:gd name="T90" fmla="*/ 520 w 663"/>
              <a:gd name="T91" fmla="*/ 96 h 384"/>
              <a:gd name="T92" fmla="*/ 555 w 663"/>
              <a:gd name="T93" fmla="*/ 114 h 384"/>
              <a:gd name="T94" fmla="*/ 596 w 663"/>
              <a:gd name="T95" fmla="*/ 166 h 384"/>
              <a:gd name="T96" fmla="*/ 550 w 663"/>
              <a:gd name="T97" fmla="*/ 148 h 384"/>
              <a:gd name="T98" fmla="*/ 590 w 663"/>
              <a:gd name="T99" fmla="*/ 173 h 384"/>
              <a:gd name="T100" fmla="*/ 594 w 663"/>
              <a:gd name="T101" fmla="*/ 196 h 384"/>
              <a:gd name="T102" fmla="*/ 587 w 663"/>
              <a:gd name="T103" fmla="*/ 214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solidFill>
            <a:schemeClr val="accent1"/>
          </a:solidFill>
          <a:ln w="6350" cap="rnd">
            <a:solidFill>
              <a:schemeClr val="tx1"/>
            </a:solidFill>
            <a:round/>
            <a:headEnd/>
            <a:tailEnd/>
          </a:ln>
        </p:spPr>
        <p:txBody>
          <a:bodyPr/>
          <a:lstStyle/>
          <a:p>
            <a:pPr>
              <a:defRPr/>
            </a:pPr>
            <a:endParaRPr lang="en-US">
              <a:latin typeface="Arial" pitchFamily="34" charset="0"/>
            </a:endParaRPr>
          </a:p>
        </p:txBody>
      </p:sp>
      <p:sp>
        <p:nvSpPr>
          <p:cNvPr id="4119" name="Freeform 222" descr="70%"/>
          <p:cNvSpPr>
            <a:spLocks/>
          </p:cNvSpPr>
          <p:nvPr/>
        </p:nvSpPr>
        <p:spPr bwMode="auto">
          <a:xfrm>
            <a:off x="6662738" y="3387725"/>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solidFill>
            <a:schemeClr val="accent5"/>
          </a:solidFill>
          <a:ln w="6350" cap="rnd">
            <a:solidFill>
              <a:schemeClr val="tx1"/>
            </a:solidFill>
            <a:round/>
            <a:headEnd/>
            <a:tailEnd/>
          </a:ln>
        </p:spPr>
        <p:txBody>
          <a:bodyPr/>
          <a:lstStyle/>
          <a:p>
            <a:pPr>
              <a:defRPr/>
            </a:pPr>
            <a:endParaRPr lang="en-US"/>
          </a:p>
        </p:txBody>
      </p:sp>
      <p:sp>
        <p:nvSpPr>
          <p:cNvPr id="4179" name="Freeform 223" descr="25%"/>
          <p:cNvSpPr>
            <a:spLocks/>
          </p:cNvSpPr>
          <p:nvPr/>
        </p:nvSpPr>
        <p:spPr bwMode="auto">
          <a:xfrm>
            <a:off x="5764213" y="3103563"/>
            <a:ext cx="603250" cy="569912"/>
          </a:xfrm>
          <a:custGeom>
            <a:avLst/>
            <a:gdLst>
              <a:gd name="T0" fmla="*/ 90 w 383"/>
              <a:gd name="T1" fmla="*/ 147 h 387"/>
              <a:gd name="T2" fmla="*/ 103 w 383"/>
              <a:gd name="T3" fmla="*/ 134 h 387"/>
              <a:gd name="T4" fmla="*/ 112 w 383"/>
              <a:gd name="T5" fmla="*/ 119 h 387"/>
              <a:gd name="T6" fmla="*/ 115 w 383"/>
              <a:gd name="T7" fmla="*/ 101 h 387"/>
              <a:gd name="T8" fmla="*/ 122 w 383"/>
              <a:gd name="T9" fmla="*/ 76 h 387"/>
              <a:gd name="T10" fmla="*/ 121 w 383"/>
              <a:gd name="T11" fmla="*/ 55 h 387"/>
              <a:gd name="T12" fmla="*/ 125 w 383"/>
              <a:gd name="T13" fmla="*/ 29 h 387"/>
              <a:gd name="T14" fmla="*/ 122 w 383"/>
              <a:gd name="T15" fmla="*/ 16 h 387"/>
              <a:gd name="T16" fmla="*/ 125 w 383"/>
              <a:gd name="T17" fmla="*/ 1 h 387"/>
              <a:gd name="T18" fmla="*/ 128 w 383"/>
              <a:gd name="T19" fmla="*/ 5 h 387"/>
              <a:gd name="T20" fmla="*/ 130 w 383"/>
              <a:gd name="T21" fmla="*/ 22 h 387"/>
              <a:gd name="T22" fmla="*/ 135 w 383"/>
              <a:gd name="T23" fmla="*/ 44 h 387"/>
              <a:gd name="T24" fmla="*/ 137 w 383"/>
              <a:gd name="T25" fmla="*/ 64 h 387"/>
              <a:gd name="T26" fmla="*/ 139 w 383"/>
              <a:gd name="T27" fmla="*/ 73 h 387"/>
              <a:gd name="T28" fmla="*/ 144 w 383"/>
              <a:gd name="T29" fmla="*/ 100 h 387"/>
              <a:gd name="T30" fmla="*/ 155 w 383"/>
              <a:gd name="T31" fmla="*/ 98 h 387"/>
              <a:gd name="T32" fmla="*/ 193 w 383"/>
              <a:gd name="T33" fmla="*/ 90 h 387"/>
              <a:gd name="T34" fmla="*/ 217 w 383"/>
              <a:gd name="T35" fmla="*/ 86 h 387"/>
              <a:gd name="T36" fmla="*/ 229 w 383"/>
              <a:gd name="T37" fmla="*/ 105 h 387"/>
              <a:gd name="T38" fmla="*/ 243 w 383"/>
              <a:gd name="T39" fmla="*/ 134 h 387"/>
              <a:gd name="T40" fmla="*/ 256 w 383"/>
              <a:gd name="T41" fmla="*/ 119 h 387"/>
              <a:gd name="T42" fmla="*/ 283 w 383"/>
              <a:gd name="T43" fmla="*/ 85 h 387"/>
              <a:gd name="T44" fmla="*/ 310 w 383"/>
              <a:gd name="T45" fmla="*/ 91 h 387"/>
              <a:gd name="T46" fmla="*/ 317 w 383"/>
              <a:gd name="T47" fmla="*/ 78 h 387"/>
              <a:gd name="T48" fmla="*/ 334 w 383"/>
              <a:gd name="T49" fmla="*/ 68 h 387"/>
              <a:gd name="T50" fmla="*/ 356 w 383"/>
              <a:gd name="T51" fmla="*/ 71 h 387"/>
              <a:gd name="T52" fmla="*/ 373 w 383"/>
              <a:gd name="T53" fmla="*/ 98 h 387"/>
              <a:gd name="T54" fmla="*/ 373 w 383"/>
              <a:gd name="T55" fmla="*/ 108 h 387"/>
              <a:gd name="T56" fmla="*/ 353 w 383"/>
              <a:gd name="T57" fmla="*/ 112 h 387"/>
              <a:gd name="T58" fmla="*/ 340 w 383"/>
              <a:gd name="T59" fmla="*/ 104 h 387"/>
              <a:gd name="T60" fmla="*/ 327 w 383"/>
              <a:gd name="T61" fmla="*/ 97 h 387"/>
              <a:gd name="T62" fmla="*/ 320 w 383"/>
              <a:gd name="T63" fmla="*/ 135 h 387"/>
              <a:gd name="T64" fmla="*/ 315 w 383"/>
              <a:gd name="T65" fmla="*/ 150 h 387"/>
              <a:gd name="T66" fmla="*/ 283 w 383"/>
              <a:gd name="T67" fmla="*/ 172 h 387"/>
              <a:gd name="T68" fmla="*/ 272 w 383"/>
              <a:gd name="T69" fmla="*/ 214 h 387"/>
              <a:gd name="T70" fmla="*/ 270 w 383"/>
              <a:gd name="T71" fmla="*/ 221 h 387"/>
              <a:gd name="T72" fmla="*/ 242 w 383"/>
              <a:gd name="T73" fmla="*/ 214 h 387"/>
              <a:gd name="T74" fmla="*/ 231 w 383"/>
              <a:gd name="T75" fmla="*/ 239 h 387"/>
              <a:gd name="T76" fmla="*/ 220 w 383"/>
              <a:gd name="T77" fmla="*/ 267 h 387"/>
              <a:gd name="T78" fmla="*/ 217 w 383"/>
              <a:gd name="T79" fmla="*/ 284 h 387"/>
              <a:gd name="T80" fmla="*/ 203 w 383"/>
              <a:gd name="T81" fmla="*/ 310 h 387"/>
              <a:gd name="T82" fmla="*/ 203 w 383"/>
              <a:gd name="T83" fmla="*/ 324 h 387"/>
              <a:gd name="T84" fmla="*/ 200 w 383"/>
              <a:gd name="T85" fmla="*/ 341 h 387"/>
              <a:gd name="T86" fmla="*/ 166 w 383"/>
              <a:gd name="T87" fmla="*/ 364 h 387"/>
              <a:gd name="T88" fmla="*/ 161 w 383"/>
              <a:gd name="T89" fmla="*/ 368 h 387"/>
              <a:gd name="T90" fmla="*/ 139 w 383"/>
              <a:gd name="T91" fmla="*/ 379 h 387"/>
              <a:gd name="T92" fmla="*/ 122 w 383"/>
              <a:gd name="T93" fmla="*/ 379 h 387"/>
              <a:gd name="T94" fmla="*/ 94 w 383"/>
              <a:gd name="T95" fmla="*/ 396 h 387"/>
              <a:gd name="T96" fmla="*/ 65 w 383"/>
              <a:gd name="T97" fmla="*/ 366 h 387"/>
              <a:gd name="T98" fmla="*/ 52 w 383"/>
              <a:gd name="T99" fmla="*/ 362 h 387"/>
              <a:gd name="T100" fmla="*/ 33 w 383"/>
              <a:gd name="T101" fmla="*/ 342 h 387"/>
              <a:gd name="T102" fmla="*/ 23 w 383"/>
              <a:gd name="T103" fmla="*/ 330 h 387"/>
              <a:gd name="T104" fmla="*/ 15 w 383"/>
              <a:gd name="T105" fmla="*/ 317 h 387"/>
              <a:gd name="T106" fmla="*/ 2 w 383"/>
              <a:gd name="T107" fmla="*/ 291 h 387"/>
              <a:gd name="T108" fmla="*/ 8 w 383"/>
              <a:gd name="T109" fmla="*/ 271 h 387"/>
              <a:gd name="T110" fmla="*/ 22 w 383"/>
              <a:gd name="T111" fmla="*/ 249 h 387"/>
              <a:gd name="T112" fmla="*/ 27 w 383"/>
              <a:gd name="T113" fmla="*/ 248 h 387"/>
              <a:gd name="T114" fmla="*/ 31 w 383"/>
              <a:gd name="T115" fmla="*/ 206 h 387"/>
              <a:gd name="T116" fmla="*/ 48 w 383"/>
              <a:gd name="T117" fmla="*/ 213 h 387"/>
              <a:gd name="T118" fmla="*/ 58 w 383"/>
              <a:gd name="T119" fmla="*/ 186 h 387"/>
              <a:gd name="T120" fmla="*/ 55 w 383"/>
              <a:gd name="T121" fmla="*/ 176 h 387"/>
              <a:gd name="T122" fmla="*/ 59 w 383"/>
              <a:gd name="T123" fmla="*/ 168 h 387"/>
              <a:gd name="T124" fmla="*/ 82 w 383"/>
              <a:gd name="T125" fmla="*/ 154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chemeClr val="accent1"/>
          </a:solidFill>
          <a:ln w="6350" cap="rnd">
            <a:solidFill>
              <a:schemeClr val="tx1"/>
            </a:solidFill>
            <a:round/>
            <a:headEnd/>
            <a:tailEnd/>
          </a:ln>
        </p:spPr>
        <p:txBody>
          <a:bodyPr/>
          <a:lstStyle/>
          <a:p>
            <a:pPr>
              <a:defRPr/>
            </a:pPr>
            <a:endParaRPr lang="en-US">
              <a:latin typeface="Arial" pitchFamily="34" charset="0"/>
            </a:endParaRPr>
          </a:p>
        </p:txBody>
      </p:sp>
      <p:sp>
        <p:nvSpPr>
          <p:cNvPr id="14360" name="Freeform 224" descr="70%"/>
          <p:cNvSpPr>
            <a:spLocks/>
          </p:cNvSpPr>
          <p:nvPr/>
        </p:nvSpPr>
        <p:spPr bwMode="auto">
          <a:xfrm>
            <a:off x="1579563" y="2911475"/>
            <a:ext cx="741362" cy="881063"/>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accent1"/>
          </a:solidFill>
          <a:ln w="6350" cap="rnd">
            <a:solidFill>
              <a:schemeClr val="tx1"/>
            </a:solidFill>
            <a:round/>
            <a:headEnd/>
            <a:tailEnd/>
          </a:ln>
        </p:spPr>
        <p:txBody>
          <a:bodyPr/>
          <a:lstStyle/>
          <a:p>
            <a:endParaRPr lang="en-US"/>
          </a:p>
        </p:txBody>
      </p:sp>
      <p:sp>
        <p:nvSpPr>
          <p:cNvPr id="4181" name="Freeform 225"/>
          <p:cNvSpPr>
            <a:spLocks/>
          </p:cNvSpPr>
          <p:nvPr/>
        </p:nvSpPr>
        <p:spPr bwMode="auto">
          <a:xfrm>
            <a:off x="655638" y="1636713"/>
            <a:ext cx="904875" cy="598487"/>
          </a:xfrm>
          <a:custGeom>
            <a:avLst/>
            <a:gdLst>
              <a:gd name="T0" fmla="*/ 515 w 574"/>
              <a:gd name="T1" fmla="*/ 384 h 407"/>
              <a:gd name="T2" fmla="*/ 482 w 574"/>
              <a:gd name="T3" fmla="*/ 405 h 407"/>
              <a:gd name="T4" fmla="*/ 464 w 574"/>
              <a:gd name="T5" fmla="*/ 402 h 407"/>
              <a:gd name="T6" fmla="*/ 436 w 574"/>
              <a:gd name="T7" fmla="*/ 397 h 407"/>
              <a:gd name="T8" fmla="*/ 377 w 574"/>
              <a:gd name="T9" fmla="*/ 384 h 407"/>
              <a:gd name="T10" fmla="*/ 343 w 574"/>
              <a:gd name="T11" fmla="*/ 384 h 407"/>
              <a:gd name="T12" fmla="*/ 310 w 574"/>
              <a:gd name="T13" fmla="*/ 386 h 407"/>
              <a:gd name="T14" fmla="*/ 288 w 574"/>
              <a:gd name="T15" fmla="*/ 384 h 407"/>
              <a:gd name="T16" fmla="*/ 246 w 574"/>
              <a:gd name="T17" fmla="*/ 389 h 407"/>
              <a:gd name="T18" fmla="*/ 217 w 574"/>
              <a:gd name="T19" fmla="*/ 386 h 407"/>
              <a:gd name="T20" fmla="*/ 193 w 574"/>
              <a:gd name="T21" fmla="*/ 380 h 407"/>
              <a:gd name="T22" fmla="*/ 173 w 574"/>
              <a:gd name="T23" fmla="*/ 369 h 407"/>
              <a:gd name="T24" fmla="*/ 150 w 574"/>
              <a:gd name="T25" fmla="*/ 365 h 407"/>
              <a:gd name="T26" fmla="*/ 119 w 574"/>
              <a:gd name="T27" fmla="*/ 372 h 407"/>
              <a:gd name="T28" fmla="*/ 79 w 574"/>
              <a:gd name="T29" fmla="*/ 352 h 407"/>
              <a:gd name="T30" fmla="*/ 82 w 574"/>
              <a:gd name="T31" fmla="*/ 342 h 407"/>
              <a:gd name="T32" fmla="*/ 74 w 574"/>
              <a:gd name="T33" fmla="*/ 298 h 407"/>
              <a:gd name="T34" fmla="*/ 49 w 574"/>
              <a:gd name="T35" fmla="*/ 290 h 407"/>
              <a:gd name="T36" fmla="*/ 31 w 574"/>
              <a:gd name="T37" fmla="*/ 272 h 407"/>
              <a:gd name="T38" fmla="*/ 8 w 574"/>
              <a:gd name="T39" fmla="*/ 266 h 407"/>
              <a:gd name="T40" fmla="*/ 0 w 574"/>
              <a:gd name="T41" fmla="*/ 263 h 407"/>
              <a:gd name="T42" fmla="*/ 13 w 574"/>
              <a:gd name="T43" fmla="*/ 239 h 407"/>
              <a:gd name="T44" fmla="*/ 26 w 574"/>
              <a:gd name="T45" fmla="*/ 221 h 407"/>
              <a:gd name="T46" fmla="*/ 12 w 574"/>
              <a:gd name="T47" fmla="*/ 213 h 407"/>
              <a:gd name="T48" fmla="*/ 12 w 574"/>
              <a:gd name="T49" fmla="*/ 193 h 407"/>
              <a:gd name="T50" fmla="*/ 34 w 574"/>
              <a:gd name="T51" fmla="*/ 193 h 407"/>
              <a:gd name="T52" fmla="*/ 16 w 574"/>
              <a:gd name="T53" fmla="*/ 191 h 407"/>
              <a:gd name="T54" fmla="*/ 16 w 574"/>
              <a:gd name="T55" fmla="*/ 148 h 407"/>
              <a:gd name="T56" fmla="*/ 12 w 574"/>
              <a:gd name="T57" fmla="*/ 97 h 407"/>
              <a:gd name="T58" fmla="*/ 4 w 574"/>
              <a:gd name="T59" fmla="*/ 68 h 407"/>
              <a:gd name="T60" fmla="*/ 15 w 574"/>
              <a:gd name="T61" fmla="*/ 31 h 407"/>
              <a:gd name="T62" fmla="*/ 58 w 574"/>
              <a:gd name="T63" fmla="*/ 64 h 407"/>
              <a:gd name="T64" fmla="*/ 119 w 574"/>
              <a:gd name="T65" fmla="*/ 85 h 407"/>
              <a:gd name="T66" fmla="*/ 136 w 574"/>
              <a:gd name="T67" fmla="*/ 90 h 407"/>
              <a:gd name="T68" fmla="*/ 141 w 574"/>
              <a:gd name="T69" fmla="*/ 100 h 407"/>
              <a:gd name="T70" fmla="*/ 133 w 574"/>
              <a:gd name="T71" fmla="*/ 128 h 407"/>
              <a:gd name="T72" fmla="*/ 154 w 574"/>
              <a:gd name="T73" fmla="*/ 121 h 407"/>
              <a:gd name="T74" fmla="*/ 146 w 574"/>
              <a:gd name="T75" fmla="*/ 160 h 407"/>
              <a:gd name="T76" fmla="*/ 151 w 574"/>
              <a:gd name="T77" fmla="*/ 177 h 407"/>
              <a:gd name="T78" fmla="*/ 139 w 574"/>
              <a:gd name="T79" fmla="*/ 175 h 407"/>
              <a:gd name="T80" fmla="*/ 155 w 574"/>
              <a:gd name="T81" fmla="*/ 179 h 407"/>
              <a:gd name="T82" fmla="*/ 172 w 574"/>
              <a:gd name="T83" fmla="*/ 118 h 407"/>
              <a:gd name="T84" fmla="*/ 171 w 574"/>
              <a:gd name="T85" fmla="*/ 98 h 407"/>
              <a:gd name="T86" fmla="*/ 169 w 574"/>
              <a:gd name="T87" fmla="*/ 105 h 407"/>
              <a:gd name="T88" fmla="*/ 162 w 574"/>
              <a:gd name="T89" fmla="*/ 83 h 407"/>
              <a:gd name="T90" fmla="*/ 175 w 574"/>
              <a:gd name="T91" fmla="*/ 80 h 407"/>
              <a:gd name="T92" fmla="*/ 153 w 574"/>
              <a:gd name="T93" fmla="*/ 80 h 407"/>
              <a:gd name="T94" fmla="*/ 159 w 574"/>
              <a:gd name="T95" fmla="*/ 98 h 407"/>
              <a:gd name="T96" fmla="*/ 158 w 574"/>
              <a:gd name="T97" fmla="*/ 110 h 407"/>
              <a:gd name="T98" fmla="*/ 146 w 574"/>
              <a:gd name="T99" fmla="*/ 83 h 407"/>
              <a:gd name="T100" fmla="*/ 169 w 574"/>
              <a:gd name="T101" fmla="*/ 61 h 407"/>
              <a:gd name="T102" fmla="*/ 169 w 574"/>
              <a:gd name="T103" fmla="*/ 27 h 407"/>
              <a:gd name="T104" fmla="*/ 165 w 574"/>
              <a:gd name="T105" fmla="*/ 0 h 407"/>
              <a:gd name="T106" fmla="*/ 483 w 574"/>
              <a:gd name="T107" fmla="*/ 74 h 407"/>
              <a:gd name="T108" fmla="*/ 563 w 574"/>
              <a:gd name="T109" fmla="*/ 94 h 407"/>
              <a:gd name="T110" fmla="*/ 549 w 574"/>
              <a:gd name="T111" fmla="*/ 167 h 407"/>
              <a:gd name="T112" fmla="*/ 544 w 574"/>
              <a:gd name="T113" fmla="*/ 195 h 407"/>
              <a:gd name="T114" fmla="*/ 540 w 574"/>
              <a:gd name="T115" fmla="*/ 222 h 407"/>
              <a:gd name="T116" fmla="*/ 530 w 574"/>
              <a:gd name="T117" fmla="*/ 276 h 407"/>
              <a:gd name="T118" fmla="*/ 519 w 574"/>
              <a:gd name="T119" fmla="*/ 330 h 407"/>
              <a:gd name="T120" fmla="*/ 513 w 574"/>
              <a:gd name="T121" fmla="*/ 356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362" name="Freeform 226"/>
          <p:cNvSpPr>
            <a:spLocks/>
          </p:cNvSpPr>
          <p:nvPr/>
        </p:nvSpPr>
        <p:spPr bwMode="auto">
          <a:xfrm>
            <a:off x="862013" y="1674813"/>
            <a:ext cx="52387" cy="39687"/>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solidFill>
            <a:schemeClr val="bg1"/>
          </a:solidFill>
          <a:ln w="6350" cap="rnd">
            <a:solidFill>
              <a:schemeClr val="tx1"/>
            </a:solidFill>
            <a:round/>
            <a:headEnd/>
            <a:tailEnd/>
          </a:ln>
        </p:spPr>
        <p:txBody>
          <a:bodyPr/>
          <a:lstStyle/>
          <a:p>
            <a:endParaRPr lang="en-US"/>
          </a:p>
        </p:txBody>
      </p:sp>
      <p:sp>
        <p:nvSpPr>
          <p:cNvPr id="14363" name="Freeform 227"/>
          <p:cNvSpPr>
            <a:spLocks/>
          </p:cNvSpPr>
          <p:nvPr/>
        </p:nvSpPr>
        <p:spPr bwMode="auto">
          <a:xfrm>
            <a:off x="2066925" y="2492375"/>
            <a:ext cx="931863" cy="712788"/>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noFill/>
          <a:ln w="6350" cap="rnd">
            <a:solidFill>
              <a:schemeClr val="tx1"/>
            </a:solidFill>
            <a:round/>
            <a:headEnd/>
            <a:tailEnd/>
          </a:ln>
        </p:spPr>
        <p:txBody>
          <a:bodyPr/>
          <a:lstStyle/>
          <a:p>
            <a:endParaRPr lang="en-US"/>
          </a:p>
        </p:txBody>
      </p:sp>
      <p:sp>
        <p:nvSpPr>
          <p:cNvPr id="4184" name="Freeform 228"/>
          <p:cNvSpPr>
            <a:spLocks/>
          </p:cNvSpPr>
          <p:nvPr/>
        </p:nvSpPr>
        <p:spPr bwMode="auto">
          <a:xfrm>
            <a:off x="4346575" y="2247900"/>
            <a:ext cx="717550" cy="706438"/>
          </a:xfrm>
          <a:custGeom>
            <a:avLst/>
            <a:gdLst>
              <a:gd name="T0" fmla="*/ 333 w 454"/>
              <a:gd name="T1" fmla="*/ 480 h 479"/>
              <a:gd name="T2" fmla="*/ 302 w 454"/>
              <a:gd name="T3" fmla="*/ 481 h 479"/>
              <a:gd name="T4" fmla="*/ 291 w 454"/>
              <a:gd name="T5" fmla="*/ 483 h 479"/>
              <a:gd name="T6" fmla="*/ 257 w 454"/>
              <a:gd name="T7" fmla="*/ 484 h 479"/>
              <a:gd name="T8" fmla="*/ 240 w 454"/>
              <a:gd name="T9" fmla="*/ 485 h 479"/>
              <a:gd name="T10" fmla="*/ 205 w 454"/>
              <a:gd name="T11" fmla="*/ 488 h 479"/>
              <a:gd name="T12" fmla="*/ 187 w 454"/>
              <a:gd name="T13" fmla="*/ 477 h 479"/>
              <a:gd name="T14" fmla="*/ 157 w 454"/>
              <a:gd name="T15" fmla="*/ 465 h 479"/>
              <a:gd name="T16" fmla="*/ 147 w 454"/>
              <a:gd name="T17" fmla="*/ 436 h 479"/>
              <a:gd name="T18" fmla="*/ 154 w 454"/>
              <a:gd name="T19" fmla="*/ 409 h 479"/>
              <a:gd name="T20" fmla="*/ 140 w 454"/>
              <a:gd name="T21" fmla="*/ 384 h 479"/>
              <a:gd name="T22" fmla="*/ 135 w 454"/>
              <a:gd name="T23" fmla="*/ 371 h 479"/>
              <a:gd name="T24" fmla="*/ 136 w 454"/>
              <a:gd name="T25" fmla="*/ 351 h 479"/>
              <a:gd name="T26" fmla="*/ 124 w 454"/>
              <a:gd name="T27" fmla="*/ 334 h 479"/>
              <a:gd name="T28" fmla="*/ 114 w 454"/>
              <a:gd name="T29" fmla="*/ 326 h 479"/>
              <a:gd name="T30" fmla="*/ 99 w 454"/>
              <a:gd name="T31" fmla="*/ 316 h 479"/>
              <a:gd name="T32" fmla="*/ 76 w 454"/>
              <a:gd name="T33" fmla="*/ 290 h 479"/>
              <a:gd name="T34" fmla="*/ 58 w 454"/>
              <a:gd name="T35" fmla="*/ 284 h 479"/>
              <a:gd name="T36" fmla="*/ 49 w 454"/>
              <a:gd name="T37" fmla="*/ 273 h 479"/>
              <a:gd name="T38" fmla="*/ 19 w 454"/>
              <a:gd name="T39" fmla="*/ 258 h 479"/>
              <a:gd name="T40" fmla="*/ 13 w 454"/>
              <a:gd name="T41" fmla="*/ 238 h 479"/>
              <a:gd name="T42" fmla="*/ 12 w 454"/>
              <a:gd name="T43" fmla="*/ 200 h 479"/>
              <a:gd name="T44" fmla="*/ 12 w 454"/>
              <a:gd name="T45" fmla="*/ 191 h 479"/>
              <a:gd name="T46" fmla="*/ 0 w 454"/>
              <a:gd name="T47" fmla="*/ 155 h 479"/>
              <a:gd name="T48" fmla="*/ 42 w 454"/>
              <a:gd name="T49" fmla="*/ 103 h 479"/>
              <a:gd name="T50" fmla="*/ 40 w 454"/>
              <a:gd name="T51" fmla="*/ 57 h 479"/>
              <a:gd name="T52" fmla="*/ 42 w 454"/>
              <a:gd name="T53" fmla="*/ 38 h 479"/>
              <a:gd name="T54" fmla="*/ 60 w 454"/>
              <a:gd name="T55" fmla="*/ 33 h 479"/>
              <a:gd name="T56" fmla="*/ 106 w 454"/>
              <a:gd name="T57" fmla="*/ 20 h 479"/>
              <a:gd name="T58" fmla="*/ 140 w 454"/>
              <a:gd name="T59" fmla="*/ 0 h 479"/>
              <a:gd name="T60" fmla="*/ 143 w 454"/>
              <a:gd name="T61" fmla="*/ 30 h 479"/>
              <a:gd name="T62" fmla="*/ 149 w 454"/>
              <a:gd name="T63" fmla="*/ 34 h 479"/>
              <a:gd name="T64" fmla="*/ 172 w 454"/>
              <a:gd name="T65" fmla="*/ 37 h 479"/>
              <a:gd name="T66" fmla="*/ 193 w 454"/>
              <a:gd name="T67" fmla="*/ 47 h 479"/>
              <a:gd name="T68" fmla="*/ 222 w 454"/>
              <a:gd name="T69" fmla="*/ 68 h 479"/>
              <a:gd name="T70" fmla="*/ 293 w 454"/>
              <a:gd name="T71" fmla="*/ 85 h 479"/>
              <a:gd name="T72" fmla="*/ 312 w 454"/>
              <a:gd name="T73" fmla="*/ 89 h 479"/>
              <a:gd name="T74" fmla="*/ 343 w 454"/>
              <a:gd name="T75" fmla="*/ 92 h 479"/>
              <a:gd name="T76" fmla="*/ 356 w 454"/>
              <a:gd name="T77" fmla="*/ 107 h 479"/>
              <a:gd name="T78" fmla="*/ 365 w 454"/>
              <a:gd name="T79" fmla="*/ 110 h 479"/>
              <a:gd name="T80" fmla="*/ 396 w 454"/>
              <a:gd name="T81" fmla="*/ 179 h 479"/>
              <a:gd name="T82" fmla="*/ 401 w 454"/>
              <a:gd name="T83" fmla="*/ 192 h 479"/>
              <a:gd name="T84" fmla="*/ 378 w 454"/>
              <a:gd name="T85" fmla="*/ 226 h 479"/>
              <a:gd name="T86" fmla="*/ 386 w 454"/>
              <a:gd name="T87" fmla="*/ 238 h 479"/>
              <a:gd name="T88" fmla="*/ 396 w 454"/>
              <a:gd name="T89" fmla="*/ 230 h 479"/>
              <a:gd name="T90" fmla="*/ 426 w 454"/>
              <a:gd name="T91" fmla="*/ 182 h 479"/>
              <a:gd name="T92" fmla="*/ 437 w 454"/>
              <a:gd name="T93" fmla="*/ 161 h 479"/>
              <a:gd name="T94" fmla="*/ 425 w 454"/>
              <a:gd name="T95" fmla="*/ 227 h 479"/>
              <a:gd name="T96" fmla="*/ 415 w 454"/>
              <a:gd name="T97" fmla="*/ 266 h 479"/>
              <a:gd name="T98" fmla="*/ 406 w 454"/>
              <a:gd name="T99" fmla="*/ 316 h 479"/>
              <a:gd name="T100" fmla="*/ 404 w 454"/>
              <a:gd name="T101" fmla="*/ 354 h 479"/>
              <a:gd name="T102" fmla="*/ 399 w 454"/>
              <a:gd name="T103" fmla="*/ 389 h 479"/>
              <a:gd name="T104" fmla="*/ 403 w 454"/>
              <a:gd name="T105" fmla="*/ 415 h 479"/>
              <a:gd name="T106" fmla="*/ 412 w 454"/>
              <a:gd name="T107" fmla="*/ 453 h 479"/>
              <a:gd name="T108" fmla="*/ 400 w 454"/>
              <a:gd name="T109" fmla="*/ 473 h 479"/>
              <a:gd name="T110" fmla="*/ 379 w 454"/>
              <a:gd name="T111" fmla="*/ 474 h 479"/>
              <a:gd name="T112" fmla="*/ 350 w 454"/>
              <a:gd name="T113" fmla="*/ 477 h 479"/>
              <a:gd name="T114" fmla="*/ 340 w 454"/>
              <a:gd name="T115" fmla="*/ 478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85" name="Freeform 229"/>
          <p:cNvSpPr>
            <a:spLocks/>
          </p:cNvSpPr>
          <p:nvPr/>
        </p:nvSpPr>
        <p:spPr bwMode="auto">
          <a:xfrm>
            <a:off x="4570413" y="2925763"/>
            <a:ext cx="546100" cy="896937"/>
          </a:xfrm>
          <a:custGeom>
            <a:avLst/>
            <a:gdLst>
              <a:gd name="T0" fmla="*/ 5 w 346"/>
              <a:gd name="T1" fmla="*/ 259 h 609"/>
              <a:gd name="T2" fmla="*/ 23 w 346"/>
              <a:gd name="T3" fmla="*/ 230 h 609"/>
              <a:gd name="T4" fmla="*/ 29 w 346"/>
              <a:gd name="T5" fmla="*/ 214 h 609"/>
              <a:gd name="T6" fmla="*/ 23 w 346"/>
              <a:gd name="T7" fmla="*/ 160 h 609"/>
              <a:gd name="T8" fmla="*/ 48 w 346"/>
              <a:gd name="T9" fmla="*/ 136 h 609"/>
              <a:gd name="T10" fmla="*/ 86 w 346"/>
              <a:gd name="T11" fmla="*/ 98 h 609"/>
              <a:gd name="T12" fmla="*/ 93 w 346"/>
              <a:gd name="T13" fmla="*/ 79 h 609"/>
              <a:gd name="T14" fmla="*/ 91 w 346"/>
              <a:gd name="T15" fmla="*/ 58 h 609"/>
              <a:gd name="T16" fmla="*/ 72 w 346"/>
              <a:gd name="T17" fmla="*/ 46 h 609"/>
              <a:gd name="T18" fmla="*/ 52 w 346"/>
              <a:gd name="T19" fmla="*/ 18 h 609"/>
              <a:gd name="T20" fmla="*/ 91 w 346"/>
              <a:gd name="T21" fmla="*/ 13 h 609"/>
              <a:gd name="T22" fmla="*/ 114 w 346"/>
              <a:gd name="T23" fmla="*/ 12 h 609"/>
              <a:gd name="T24" fmla="*/ 149 w 346"/>
              <a:gd name="T25" fmla="*/ 11 h 609"/>
              <a:gd name="T26" fmla="*/ 185 w 346"/>
              <a:gd name="T27" fmla="*/ 8 h 609"/>
              <a:gd name="T28" fmla="*/ 199 w 346"/>
              <a:gd name="T29" fmla="*/ 6 h 609"/>
              <a:gd name="T30" fmla="*/ 210 w 346"/>
              <a:gd name="T31" fmla="*/ 5 h 609"/>
              <a:gd name="T32" fmla="*/ 244 w 346"/>
              <a:gd name="T33" fmla="*/ 2 h 609"/>
              <a:gd name="T34" fmla="*/ 274 w 346"/>
              <a:gd name="T35" fmla="*/ 12 h 609"/>
              <a:gd name="T36" fmla="*/ 296 w 346"/>
              <a:gd name="T37" fmla="*/ 67 h 609"/>
              <a:gd name="T38" fmla="*/ 307 w 346"/>
              <a:gd name="T39" fmla="*/ 110 h 609"/>
              <a:gd name="T40" fmla="*/ 309 w 346"/>
              <a:gd name="T41" fmla="*/ 130 h 609"/>
              <a:gd name="T42" fmla="*/ 311 w 346"/>
              <a:gd name="T43" fmla="*/ 153 h 609"/>
              <a:gd name="T44" fmla="*/ 315 w 346"/>
              <a:gd name="T45" fmla="*/ 190 h 609"/>
              <a:gd name="T46" fmla="*/ 318 w 346"/>
              <a:gd name="T47" fmla="*/ 221 h 609"/>
              <a:gd name="T48" fmla="*/ 321 w 346"/>
              <a:gd name="T49" fmla="*/ 259 h 609"/>
              <a:gd name="T50" fmla="*/ 327 w 346"/>
              <a:gd name="T51" fmla="*/ 306 h 609"/>
              <a:gd name="T52" fmla="*/ 331 w 346"/>
              <a:gd name="T53" fmla="*/ 345 h 609"/>
              <a:gd name="T54" fmla="*/ 325 w 346"/>
              <a:gd name="T55" fmla="*/ 368 h 609"/>
              <a:gd name="T56" fmla="*/ 335 w 346"/>
              <a:gd name="T57" fmla="*/ 395 h 609"/>
              <a:gd name="T58" fmla="*/ 331 w 346"/>
              <a:gd name="T59" fmla="*/ 431 h 609"/>
              <a:gd name="T60" fmla="*/ 324 w 346"/>
              <a:gd name="T61" fmla="*/ 451 h 609"/>
              <a:gd name="T62" fmla="*/ 306 w 346"/>
              <a:gd name="T63" fmla="*/ 471 h 609"/>
              <a:gd name="T64" fmla="*/ 300 w 346"/>
              <a:gd name="T65" fmla="*/ 513 h 609"/>
              <a:gd name="T66" fmla="*/ 297 w 346"/>
              <a:gd name="T67" fmla="*/ 542 h 609"/>
              <a:gd name="T68" fmla="*/ 302 w 346"/>
              <a:gd name="T69" fmla="*/ 559 h 609"/>
              <a:gd name="T70" fmla="*/ 281 w 346"/>
              <a:gd name="T71" fmla="*/ 567 h 609"/>
              <a:gd name="T72" fmla="*/ 275 w 346"/>
              <a:gd name="T73" fmla="*/ 608 h 609"/>
              <a:gd name="T74" fmla="*/ 253 w 346"/>
              <a:gd name="T75" fmla="*/ 601 h 609"/>
              <a:gd name="T76" fmla="*/ 221 w 346"/>
              <a:gd name="T77" fmla="*/ 609 h 609"/>
              <a:gd name="T78" fmla="*/ 212 w 346"/>
              <a:gd name="T79" fmla="*/ 613 h 609"/>
              <a:gd name="T80" fmla="*/ 192 w 346"/>
              <a:gd name="T81" fmla="*/ 595 h 609"/>
              <a:gd name="T82" fmla="*/ 189 w 346"/>
              <a:gd name="T83" fmla="*/ 585 h 609"/>
              <a:gd name="T84" fmla="*/ 184 w 346"/>
              <a:gd name="T85" fmla="*/ 559 h 609"/>
              <a:gd name="T86" fmla="*/ 157 w 346"/>
              <a:gd name="T87" fmla="*/ 527 h 609"/>
              <a:gd name="T88" fmla="*/ 130 w 346"/>
              <a:gd name="T89" fmla="*/ 509 h 609"/>
              <a:gd name="T90" fmla="*/ 107 w 346"/>
              <a:gd name="T91" fmla="*/ 493 h 609"/>
              <a:gd name="T92" fmla="*/ 113 w 346"/>
              <a:gd name="T93" fmla="*/ 458 h 609"/>
              <a:gd name="T94" fmla="*/ 120 w 346"/>
              <a:gd name="T95" fmla="*/ 443 h 609"/>
              <a:gd name="T96" fmla="*/ 123 w 346"/>
              <a:gd name="T97" fmla="*/ 426 h 609"/>
              <a:gd name="T98" fmla="*/ 109 w 346"/>
              <a:gd name="T99" fmla="*/ 414 h 609"/>
              <a:gd name="T100" fmla="*/ 87 w 346"/>
              <a:gd name="T101" fmla="*/ 421 h 609"/>
              <a:gd name="T102" fmla="*/ 75 w 346"/>
              <a:gd name="T103" fmla="*/ 394 h 609"/>
              <a:gd name="T104" fmla="*/ 52 w 346"/>
              <a:gd name="T105" fmla="*/ 365 h 609"/>
              <a:gd name="T106" fmla="*/ 31 w 346"/>
              <a:gd name="T107" fmla="*/ 344 h 609"/>
              <a:gd name="T108" fmla="*/ 15 w 346"/>
              <a:gd name="T109" fmla="*/ 329 h 609"/>
              <a:gd name="T110" fmla="*/ 6 w 346"/>
              <a:gd name="T111" fmla="*/ 306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86" name="Freeform 230"/>
          <p:cNvSpPr>
            <a:spLocks/>
          </p:cNvSpPr>
          <p:nvPr/>
        </p:nvSpPr>
        <p:spPr bwMode="auto">
          <a:xfrm>
            <a:off x="3903663" y="2797175"/>
            <a:ext cx="820737" cy="501650"/>
          </a:xfrm>
          <a:custGeom>
            <a:avLst/>
            <a:gdLst>
              <a:gd name="T0" fmla="*/ 214 w 519"/>
              <a:gd name="T1" fmla="*/ 12 h 341"/>
              <a:gd name="T2" fmla="*/ 204 w 519"/>
              <a:gd name="T3" fmla="*/ 12 h 341"/>
              <a:gd name="T4" fmla="*/ 172 w 519"/>
              <a:gd name="T5" fmla="*/ 13 h 341"/>
              <a:gd name="T6" fmla="*/ 143 w 519"/>
              <a:gd name="T7" fmla="*/ 13 h 341"/>
              <a:gd name="T8" fmla="*/ 130 w 519"/>
              <a:gd name="T9" fmla="*/ 13 h 341"/>
              <a:gd name="T10" fmla="*/ 96 w 519"/>
              <a:gd name="T11" fmla="*/ 16 h 341"/>
              <a:gd name="T12" fmla="*/ 67 w 519"/>
              <a:gd name="T13" fmla="*/ 16 h 341"/>
              <a:gd name="T14" fmla="*/ 48 w 519"/>
              <a:gd name="T15" fmla="*/ 16 h 341"/>
              <a:gd name="T16" fmla="*/ 18 w 519"/>
              <a:gd name="T17" fmla="*/ 17 h 341"/>
              <a:gd name="T18" fmla="*/ 1 w 519"/>
              <a:gd name="T19" fmla="*/ 17 h 341"/>
              <a:gd name="T20" fmla="*/ 9 w 519"/>
              <a:gd name="T21" fmla="*/ 48 h 341"/>
              <a:gd name="T22" fmla="*/ 9 w 519"/>
              <a:gd name="T23" fmla="*/ 68 h 341"/>
              <a:gd name="T24" fmla="*/ 0 w 519"/>
              <a:gd name="T25" fmla="*/ 105 h 341"/>
              <a:gd name="T26" fmla="*/ 12 w 519"/>
              <a:gd name="T27" fmla="*/ 127 h 341"/>
              <a:gd name="T28" fmla="*/ 24 w 519"/>
              <a:gd name="T29" fmla="*/ 157 h 341"/>
              <a:gd name="T30" fmla="*/ 29 w 519"/>
              <a:gd name="T31" fmla="*/ 178 h 341"/>
              <a:gd name="T32" fmla="*/ 40 w 519"/>
              <a:gd name="T33" fmla="*/ 197 h 341"/>
              <a:gd name="T34" fmla="*/ 41 w 519"/>
              <a:gd name="T35" fmla="*/ 220 h 341"/>
              <a:gd name="T36" fmla="*/ 52 w 519"/>
              <a:gd name="T37" fmla="*/ 239 h 341"/>
              <a:gd name="T38" fmla="*/ 58 w 519"/>
              <a:gd name="T39" fmla="*/ 252 h 341"/>
              <a:gd name="T40" fmla="*/ 59 w 519"/>
              <a:gd name="T41" fmla="*/ 272 h 341"/>
              <a:gd name="T42" fmla="*/ 62 w 519"/>
              <a:gd name="T43" fmla="*/ 276 h 341"/>
              <a:gd name="T44" fmla="*/ 62 w 519"/>
              <a:gd name="T45" fmla="*/ 287 h 341"/>
              <a:gd name="T46" fmla="*/ 69 w 519"/>
              <a:gd name="T47" fmla="*/ 305 h 341"/>
              <a:gd name="T48" fmla="*/ 63 w 519"/>
              <a:gd name="T49" fmla="*/ 323 h 341"/>
              <a:gd name="T50" fmla="*/ 74 w 519"/>
              <a:gd name="T51" fmla="*/ 341 h 341"/>
              <a:gd name="T52" fmla="*/ 114 w 519"/>
              <a:gd name="T53" fmla="*/ 341 h 341"/>
              <a:gd name="T54" fmla="*/ 140 w 519"/>
              <a:gd name="T55" fmla="*/ 339 h 341"/>
              <a:gd name="T56" fmla="*/ 173 w 519"/>
              <a:gd name="T57" fmla="*/ 339 h 341"/>
              <a:gd name="T58" fmla="*/ 196 w 519"/>
              <a:gd name="T59" fmla="*/ 338 h 341"/>
              <a:gd name="T60" fmla="*/ 233 w 519"/>
              <a:gd name="T61" fmla="*/ 335 h 341"/>
              <a:gd name="T62" fmla="*/ 255 w 519"/>
              <a:gd name="T63" fmla="*/ 335 h 341"/>
              <a:gd name="T64" fmla="*/ 275 w 519"/>
              <a:gd name="T65" fmla="*/ 334 h 341"/>
              <a:gd name="T66" fmla="*/ 316 w 519"/>
              <a:gd name="T67" fmla="*/ 331 h 341"/>
              <a:gd name="T68" fmla="*/ 337 w 519"/>
              <a:gd name="T69" fmla="*/ 328 h 341"/>
              <a:gd name="T70" fmla="*/ 358 w 519"/>
              <a:gd name="T71" fmla="*/ 327 h 341"/>
              <a:gd name="T72" fmla="*/ 376 w 519"/>
              <a:gd name="T73" fmla="*/ 327 h 341"/>
              <a:gd name="T74" fmla="*/ 397 w 519"/>
              <a:gd name="T75" fmla="*/ 324 h 341"/>
              <a:gd name="T76" fmla="*/ 417 w 519"/>
              <a:gd name="T77" fmla="*/ 345 h 341"/>
              <a:gd name="T78" fmla="*/ 426 w 519"/>
              <a:gd name="T79" fmla="*/ 325 h 341"/>
              <a:gd name="T80" fmla="*/ 446 w 519"/>
              <a:gd name="T81" fmla="*/ 314 h 341"/>
              <a:gd name="T82" fmla="*/ 457 w 519"/>
              <a:gd name="T83" fmla="*/ 275 h 341"/>
              <a:gd name="T84" fmla="*/ 441 w 519"/>
              <a:gd name="T85" fmla="*/ 249 h 341"/>
              <a:gd name="T86" fmla="*/ 450 w 519"/>
              <a:gd name="T87" fmla="*/ 229 h 341"/>
              <a:gd name="T88" fmla="*/ 500 w 519"/>
              <a:gd name="T89" fmla="*/ 208 h 341"/>
              <a:gd name="T90" fmla="*/ 507 w 519"/>
              <a:gd name="T91" fmla="*/ 185 h 341"/>
              <a:gd name="T92" fmla="*/ 514 w 519"/>
              <a:gd name="T93" fmla="*/ 168 h 341"/>
              <a:gd name="T94" fmla="*/ 514 w 519"/>
              <a:gd name="T95" fmla="*/ 157 h 341"/>
              <a:gd name="T96" fmla="*/ 498 w 519"/>
              <a:gd name="T97" fmla="*/ 140 h 341"/>
              <a:gd name="T98" fmla="*/ 484 w 519"/>
              <a:gd name="T99" fmla="*/ 119 h 341"/>
              <a:gd name="T100" fmla="*/ 471 w 519"/>
              <a:gd name="T101" fmla="*/ 107 h 341"/>
              <a:gd name="T102" fmla="*/ 450 w 519"/>
              <a:gd name="T103" fmla="*/ 90 h 341"/>
              <a:gd name="T104" fmla="*/ 426 w 519"/>
              <a:gd name="T105" fmla="*/ 58 h 341"/>
              <a:gd name="T106" fmla="*/ 423 w 519"/>
              <a:gd name="T107" fmla="*/ 47 h 341"/>
              <a:gd name="T108" fmla="*/ 419 w 519"/>
              <a:gd name="T109" fmla="*/ 9 h 341"/>
              <a:gd name="T110" fmla="*/ 415 w 519"/>
              <a:gd name="T111" fmla="*/ 1 h 341"/>
              <a:gd name="T112" fmla="*/ 387 w 519"/>
              <a:gd name="T113" fmla="*/ 2 h 341"/>
              <a:gd name="T114" fmla="*/ 323 w 519"/>
              <a:gd name="T115" fmla="*/ 6 h 341"/>
              <a:gd name="T116" fmla="*/ 279 w 519"/>
              <a:gd name="T117" fmla="*/ 9 h 341"/>
              <a:gd name="T118" fmla="*/ 248 w 519"/>
              <a:gd name="T119" fmla="*/ 11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87" name="Freeform 231"/>
          <p:cNvSpPr>
            <a:spLocks/>
          </p:cNvSpPr>
          <p:nvPr/>
        </p:nvSpPr>
        <p:spPr bwMode="auto">
          <a:xfrm>
            <a:off x="3179763" y="3371850"/>
            <a:ext cx="1008062" cy="495300"/>
          </a:xfrm>
          <a:custGeom>
            <a:avLst/>
            <a:gdLst>
              <a:gd name="T0" fmla="*/ 623 w 639"/>
              <a:gd name="T1" fmla="*/ 124 h 337"/>
              <a:gd name="T2" fmla="*/ 624 w 639"/>
              <a:gd name="T3" fmla="*/ 144 h 337"/>
              <a:gd name="T4" fmla="*/ 624 w 639"/>
              <a:gd name="T5" fmla="*/ 173 h 337"/>
              <a:gd name="T6" fmla="*/ 625 w 639"/>
              <a:gd name="T7" fmla="*/ 208 h 337"/>
              <a:gd name="T8" fmla="*/ 627 w 639"/>
              <a:gd name="T9" fmla="*/ 233 h 337"/>
              <a:gd name="T10" fmla="*/ 627 w 639"/>
              <a:gd name="T11" fmla="*/ 265 h 337"/>
              <a:gd name="T12" fmla="*/ 628 w 639"/>
              <a:gd name="T13" fmla="*/ 296 h 337"/>
              <a:gd name="T14" fmla="*/ 630 w 639"/>
              <a:gd name="T15" fmla="*/ 328 h 337"/>
              <a:gd name="T16" fmla="*/ 630 w 639"/>
              <a:gd name="T17" fmla="*/ 338 h 337"/>
              <a:gd name="T18" fmla="*/ 590 w 639"/>
              <a:gd name="T19" fmla="*/ 339 h 337"/>
              <a:gd name="T20" fmla="*/ 561 w 639"/>
              <a:gd name="T21" fmla="*/ 339 h 337"/>
              <a:gd name="T22" fmla="*/ 545 w 639"/>
              <a:gd name="T23" fmla="*/ 341 h 337"/>
              <a:gd name="T24" fmla="*/ 523 w 639"/>
              <a:gd name="T25" fmla="*/ 341 h 337"/>
              <a:gd name="T26" fmla="*/ 502 w 639"/>
              <a:gd name="T27" fmla="*/ 342 h 337"/>
              <a:gd name="T28" fmla="*/ 459 w 639"/>
              <a:gd name="T29" fmla="*/ 342 h 337"/>
              <a:gd name="T30" fmla="*/ 427 w 639"/>
              <a:gd name="T31" fmla="*/ 342 h 337"/>
              <a:gd name="T32" fmla="*/ 396 w 639"/>
              <a:gd name="T33" fmla="*/ 342 h 337"/>
              <a:gd name="T34" fmla="*/ 370 w 639"/>
              <a:gd name="T35" fmla="*/ 342 h 337"/>
              <a:gd name="T36" fmla="*/ 340 w 639"/>
              <a:gd name="T37" fmla="*/ 342 h 337"/>
              <a:gd name="T38" fmla="*/ 317 w 639"/>
              <a:gd name="T39" fmla="*/ 342 h 337"/>
              <a:gd name="T40" fmla="*/ 301 w 639"/>
              <a:gd name="T41" fmla="*/ 342 h 337"/>
              <a:gd name="T42" fmla="*/ 274 w 639"/>
              <a:gd name="T43" fmla="*/ 342 h 337"/>
              <a:gd name="T44" fmla="*/ 227 w 639"/>
              <a:gd name="T45" fmla="*/ 342 h 337"/>
              <a:gd name="T46" fmla="*/ 213 w 639"/>
              <a:gd name="T47" fmla="*/ 342 h 337"/>
              <a:gd name="T48" fmla="*/ 170 w 639"/>
              <a:gd name="T49" fmla="*/ 341 h 337"/>
              <a:gd name="T50" fmla="*/ 124 w 639"/>
              <a:gd name="T51" fmla="*/ 339 h 337"/>
              <a:gd name="T52" fmla="*/ 88 w 639"/>
              <a:gd name="T53" fmla="*/ 339 h 337"/>
              <a:gd name="T54" fmla="*/ 58 w 639"/>
              <a:gd name="T55" fmla="*/ 338 h 337"/>
              <a:gd name="T56" fmla="*/ 20 w 639"/>
              <a:gd name="T57" fmla="*/ 338 h 337"/>
              <a:gd name="T58" fmla="*/ 1 w 639"/>
              <a:gd name="T59" fmla="*/ 323 h 337"/>
              <a:gd name="T60" fmla="*/ 2 w 639"/>
              <a:gd name="T61" fmla="*/ 279 h 337"/>
              <a:gd name="T62" fmla="*/ 4 w 639"/>
              <a:gd name="T63" fmla="*/ 253 h 337"/>
              <a:gd name="T64" fmla="*/ 6 w 639"/>
              <a:gd name="T65" fmla="*/ 194 h 337"/>
              <a:gd name="T66" fmla="*/ 6 w 639"/>
              <a:gd name="T67" fmla="*/ 174 h 337"/>
              <a:gd name="T68" fmla="*/ 8 w 639"/>
              <a:gd name="T69" fmla="*/ 147 h 337"/>
              <a:gd name="T70" fmla="*/ 9 w 639"/>
              <a:gd name="T71" fmla="*/ 107 h 337"/>
              <a:gd name="T72" fmla="*/ 9 w 639"/>
              <a:gd name="T73" fmla="*/ 97 h 337"/>
              <a:gd name="T74" fmla="*/ 12 w 639"/>
              <a:gd name="T75" fmla="*/ 50 h 337"/>
              <a:gd name="T76" fmla="*/ 66 w 639"/>
              <a:gd name="T77" fmla="*/ 2 h 337"/>
              <a:gd name="T78" fmla="*/ 87 w 639"/>
              <a:gd name="T79" fmla="*/ 2 h 337"/>
              <a:gd name="T80" fmla="*/ 120 w 639"/>
              <a:gd name="T81" fmla="*/ 4 h 337"/>
              <a:gd name="T82" fmla="*/ 165 w 639"/>
              <a:gd name="T83" fmla="*/ 5 h 337"/>
              <a:gd name="T84" fmla="*/ 195 w 639"/>
              <a:gd name="T85" fmla="*/ 5 h 337"/>
              <a:gd name="T86" fmla="*/ 237 w 639"/>
              <a:gd name="T87" fmla="*/ 5 h 337"/>
              <a:gd name="T88" fmla="*/ 255 w 639"/>
              <a:gd name="T89" fmla="*/ 6 h 337"/>
              <a:gd name="T90" fmla="*/ 284 w 639"/>
              <a:gd name="T91" fmla="*/ 6 h 337"/>
              <a:gd name="T92" fmla="*/ 312 w 639"/>
              <a:gd name="T93" fmla="*/ 6 h 337"/>
              <a:gd name="T94" fmla="*/ 344 w 639"/>
              <a:gd name="T95" fmla="*/ 6 h 337"/>
              <a:gd name="T96" fmla="*/ 358 w 639"/>
              <a:gd name="T97" fmla="*/ 6 h 337"/>
              <a:gd name="T98" fmla="*/ 403 w 639"/>
              <a:gd name="T99" fmla="*/ 6 h 337"/>
              <a:gd name="T100" fmla="*/ 434 w 639"/>
              <a:gd name="T101" fmla="*/ 6 h 337"/>
              <a:gd name="T102" fmla="*/ 466 w 639"/>
              <a:gd name="T103" fmla="*/ 5 h 337"/>
              <a:gd name="T104" fmla="*/ 485 w 639"/>
              <a:gd name="T105" fmla="*/ 5 h 337"/>
              <a:gd name="T106" fmla="*/ 505 w 639"/>
              <a:gd name="T107" fmla="*/ 5 h 337"/>
              <a:gd name="T108" fmla="*/ 523 w 639"/>
              <a:gd name="T109" fmla="*/ 5 h 337"/>
              <a:gd name="T110" fmla="*/ 577 w 639"/>
              <a:gd name="T111" fmla="*/ 16 h 337"/>
              <a:gd name="T112" fmla="*/ 593 w 639"/>
              <a:gd name="T113" fmla="*/ 16 h 337"/>
              <a:gd name="T114" fmla="*/ 588 w 639"/>
              <a:gd name="T115" fmla="*/ 38 h 337"/>
              <a:gd name="T116" fmla="*/ 584 w 639"/>
              <a:gd name="T117" fmla="*/ 60 h 337"/>
              <a:gd name="T118" fmla="*/ 599 w 639"/>
              <a:gd name="T119" fmla="*/ 74 h 337"/>
              <a:gd name="T120" fmla="*/ 610 w 639"/>
              <a:gd name="T121" fmla="*/ 95 h 337"/>
              <a:gd name="T122" fmla="*/ 623 w 639"/>
              <a:gd name="T123" fmla="*/ 99 h 337"/>
              <a:gd name="T124" fmla="*/ 623 w 639"/>
              <a:gd name="T125" fmla="*/ 108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88" name="Freeform 232"/>
          <p:cNvSpPr>
            <a:spLocks/>
          </p:cNvSpPr>
          <p:nvPr/>
        </p:nvSpPr>
        <p:spPr bwMode="auto">
          <a:xfrm>
            <a:off x="3821113" y="1890713"/>
            <a:ext cx="896937" cy="935037"/>
          </a:xfrm>
          <a:custGeom>
            <a:avLst/>
            <a:gdLst>
              <a:gd name="T0" fmla="*/ 60 w 568"/>
              <a:gd name="T1" fmla="*/ 445 h 635"/>
              <a:gd name="T2" fmla="*/ 31 w 568"/>
              <a:gd name="T3" fmla="*/ 414 h 635"/>
              <a:gd name="T4" fmla="*/ 51 w 568"/>
              <a:gd name="T5" fmla="*/ 368 h 635"/>
              <a:gd name="T6" fmla="*/ 36 w 568"/>
              <a:gd name="T7" fmla="*/ 302 h 635"/>
              <a:gd name="T8" fmla="*/ 31 w 568"/>
              <a:gd name="T9" fmla="*/ 262 h 635"/>
              <a:gd name="T10" fmla="*/ 30 w 568"/>
              <a:gd name="T11" fmla="*/ 225 h 635"/>
              <a:gd name="T12" fmla="*/ 29 w 568"/>
              <a:gd name="T13" fmla="*/ 207 h 635"/>
              <a:gd name="T14" fmla="*/ 15 w 568"/>
              <a:gd name="T15" fmla="*/ 167 h 635"/>
              <a:gd name="T16" fmla="*/ 8 w 568"/>
              <a:gd name="T17" fmla="*/ 129 h 635"/>
              <a:gd name="T18" fmla="*/ 4 w 568"/>
              <a:gd name="T19" fmla="*/ 58 h 635"/>
              <a:gd name="T20" fmla="*/ 147 w 568"/>
              <a:gd name="T21" fmla="*/ 40 h 635"/>
              <a:gd name="T22" fmla="*/ 182 w 568"/>
              <a:gd name="T23" fmla="*/ 64 h 635"/>
              <a:gd name="T24" fmla="*/ 215 w 568"/>
              <a:gd name="T25" fmla="*/ 76 h 635"/>
              <a:gd name="T26" fmla="*/ 273 w 568"/>
              <a:gd name="T27" fmla="*/ 85 h 635"/>
              <a:gd name="T28" fmla="*/ 307 w 568"/>
              <a:gd name="T29" fmla="*/ 75 h 635"/>
              <a:gd name="T30" fmla="*/ 342 w 568"/>
              <a:gd name="T31" fmla="*/ 94 h 635"/>
              <a:gd name="T32" fmla="*/ 373 w 568"/>
              <a:gd name="T33" fmla="*/ 101 h 635"/>
              <a:gd name="T34" fmla="*/ 417 w 568"/>
              <a:gd name="T35" fmla="*/ 129 h 635"/>
              <a:gd name="T36" fmla="*/ 470 w 568"/>
              <a:gd name="T37" fmla="*/ 122 h 635"/>
              <a:gd name="T38" fmla="*/ 534 w 568"/>
              <a:gd name="T39" fmla="*/ 129 h 635"/>
              <a:gd name="T40" fmla="*/ 491 w 568"/>
              <a:gd name="T41" fmla="*/ 164 h 635"/>
              <a:gd name="T42" fmla="*/ 432 w 568"/>
              <a:gd name="T43" fmla="*/ 224 h 635"/>
              <a:gd name="T44" fmla="*/ 388 w 568"/>
              <a:gd name="T45" fmla="*/ 280 h 635"/>
              <a:gd name="T46" fmla="*/ 367 w 568"/>
              <a:gd name="T47" fmla="*/ 291 h 635"/>
              <a:gd name="T48" fmla="*/ 371 w 568"/>
              <a:gd name="T49" fmla="*/ 352 h 635"/>
              <a:gd name="T50" fmla="*/ 339 w 568"/>
              <a:gd name="T51" fmla="*/ 410 h 635"/>
              <a:gd name="T52" fmla="*/ 341 w 568"/>
              <a:gd name="T53" fmla="*/ 448 h 635"/>
              <a:gd name="T54" fmla="*/ 342 w 568"/>
              <a:gd name="T55" fmla="*/ 485 h 635"/>
              <a:gd name="T56" fmla="*/ 364 w 568"/>
              <a:gd name="T57" fmla="*/ 519 h 635"/>
              <a:gd name="T58" fmla="*/ 385 w 568"/>
              <a:gd name="T59" fmla="*/ 530 h 635"/>
              <a:gd name="T60" fmla="*/ 404 w 568"/>
              <a:gd name="T61" fmla="*/ 537 h 635"/>
              <a:gd name="T62" fmla="*/ 435 w 568"/>
              <a:gd name="T63" fmla="*/ 571 h 635"/>
              <a:gd name="T64" fmla="*/ 450 w 568"/>
              <a:gd name="T65" fmla="*/ 578 h 635"/>
              <a:gd name="T66" fmla="*/ 467 w 568"/>
              <a:gd name="T67" fmla="*/ 599 h 635"/>
              <a:gd name="T68" fmla="*/ 468 w 568"/>
              <a:gd name="T69" fmla="*/ 621 h 635"/>
              <a:gd name="T70" fmla="*/ 441 w 568"/>
              <a:gd name="T71" fmla="*/ 632 h 635"/>
              <a:gd name="T72" fmla="*/ 374 w 568"/>
              <a:gd name="T73" fmla="*/ 636 h 635"/>
              <a:gd name="T74" fmla="*/ 327 w 568"/>
              <a:gd name="T75" fmla="*/ 639 h 635"/>
              <a:gd name="T76" fmla="*/ 282 w 568"/>
              <a:gd name="T77" fmla="*/ 641 h 635"/>
              <a:gd name="T78" fmla="*/ 257 w 568"/>
              <a:gd name="T79" fmla="*/ 642 h 635"/>
              <a:gd name="T80" fmla="*/ 221 w 568"/>
              <a:gd name="T81" fmla="*/ 643 h 635"/>
              <a:gd name="T82" fmla="*/ 186 w 568"/>
              <a:gd name="T83" fmla="*/ 643 h 635"/>
              <a:gd name="T84" fmla="*/ 147 w 568"/>
              <a:gd name="T85" fmla="*/ 646 h 635"/>
              <a:gd name="T86" fmla="*/ 108 w 568"/>
              <a:gd name="T87" fmla="*/ 646 h 635"/>
              <a:gd name="T88" fmla="*/ 80 w 568"/>
              <a:gd name="T89" fmla="*/ 646 h 635"/>
              <a:gd name="T90" fmla="*/ 65 w 568"/>
              <a:gd name="T91" fmla="*/ 620 h 635"/>
              <a:gd name="T92" fmla="*/ 63 w 568"/>
              <a:gd name="T93" fmla="*/ 569 h 635"/>
              <a:gd name="T94" fmla="*/ 63 w 568"/>
              <a:gd name="T95" fmla="*/ 502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89" name="Freeform 233"/>
          <p:cNvSpPr>
            <a:spLocks/>
          </p:cNvSpPr>
          <p:nvPr/>
        </p:nvSpPr>
        <p:spPr bwMode="auto">
          <a:xfrm>
            <a:off x="4021138" y="3265488"/>
            <a:ext cx="911225" cy="727075"/>
          </a:xfrm>
          <a:custGeom>
            <a:avLst/>
            <a:gdLst>
              <a:gd name="T0" fmla="*/ 162 w 578"/>
              <a:gd name="T1" fmla="*/ 11 h 495"/>
              <a:gd name="T2" fmla="*/ 202 w 578"/>
              <a:gd name="T3" fmla="*/ 9 h 495"/>
              <a:gd name="T4" fmla="*/ 250 w 578"/>
              <a:gd name="T5" fmla="*/ 5 h 495"/>
              <a:gd name="T6" fmla="*/ 289 w 578"/>
              <a:gd name="T7" fmla="*/ 2 h 495"/>
              <a:gd name="T8" fmla="*/ 325 w 578"/>
              <a:gd name="T9" fmla="*/ 0 h 495"/>
              <a:gd name="T10" fmla="*/ 351 w 578"/>
              <a:gd name="T11" fmla="*/ 23 h 495"/>
              <a:gd name="T12" fmla="*/ 350 w 578"/>
              <a:gd name="T13" fmla="*/ 67 h 495"/>
              <a:gd name="T14" fmla="*/ 359 w 578"/>
              <a:gd name="T15" fmla="*/ 93 h 495"/>
              <a:gd name="T16" fmla="*/ 377 w 578"/>
              <a:gd name="T17" fmla="*/ 114 h 495"/>
              <a:gd name="T18" fmla="*/ 413 w 578"/>
              <a:gd name="T19" fmla="*/ 143 h 495"/>
              <a:gd name="T20" fmla="*/ 429 w 578"/>
              <a:gd name="T21" fmla="*/ 186 h 495"/>
              <a:gd name="T22" fmla="*/ 454 w 578"/>
              <a:gd name="T23" fmla="*/ 178 h 495"/>
              <a:gd name="T24" fmla="*/ 468 w 578"/>
              <a:gd name="T25" fmla="*/ 192 h 495"/>
              <a:gd name="T26" fmla="*/ 460 w 578"/>
              <a:gd name="T27" fmla="*/ 219 h 495"/>
              <a:gd name="T28" fmla="*/ 453 w 578"/>
              <a:gd name="T29" fmla="*/ 252 h 495"/>
              <a:gd name="T30" fmla="*/ 475 w 578"/>
              <a:gd name="T31" fmla="*/ 273 h 495"/>
              <a:gd name="T32" fmla="*/ 513 w 578"/>
              <a:gd name="T33" fmla="*/ 299 h 495"/>
              <a:gd name="T34" fmla="*/ 537 w 578"/>
              <a:gd name="T35" fmla="*/ 343 h 495"/>
              <a:gd name="T36" fmla="*/ 533 w 578"/>
              <a:gd name="T37" fmla="*/ 359 h 495"/>
              <a:gd name="T38" fmla="*/ 555 w 578"/>
              <a:gd name="T39" fmla="*/ 377 h 495"/>
              <a:gd name="T40" fmla="*/ 569 w 578"/>
              <a:gd name="T41" fmla="*/ 395 h 495"/>
              <a:gd name="T42" fmla="*/ 566 w 578"/>
              <a:gd name="T43" fmla="*/ 421 h 495"/>
              <a:gd name="T44" fmla="*/ 546 w 578"/>
              <a:gd name="T45" fmla="*/ 439 h 495"/>
              <a:gd name="T46" fmla="*/ 537 w 578"/>
              <a:gd name="T47" fmla="*/ 461 h 495"/>
              <a:gd name="T48" fmla="*/ 533 w 578"/>
              <a:gd name="T49" fmla="*/ 487 h 495"/>
              <a:gd name="T50" fmla="*/ 489 w 578"/>
              <a:gd name="T51" fmla="*/ 502 h 495"/>
              <a:gd name="T52" fmla="*/ 479 w 578"/>
              <a:gd name="T53" fmla="*/ 488 h 495"/>
              <a:gd name="T54" fmla="*/ 476 w 578"/>
              <a:gd name="T55" fmla="*/ 446 h 495"/>
              <a:gd name="T56" fmla="*/ 432 w 578"/>
              <a:gd name="T57" fmla="*/ 449 h 495"/>
              <a:gd name="T58" fmla="*/ 393 w 578"/>
              <a:gd name="T59" fmla="*/ 453 h 495"/>
              <a:gd name="T60" fmla="*/ 366 w 578"/>
              <a:gd name="T61" fmla="*/ 456 h 495"/>
              <a:gd name="T62" fmla="*/ 318 w 578"/>
              <a:gd name="T63" fmla="*/ 458 h 495"/>
              <a:gd name="T64" fmla="*/ 267 w 578"/>
              <a:gd name="T65" fmla="*/ 462 h 495"/>
              <a:gd name="T66" fmla="*/ 231 w 578"/>
              <a:gd name="T67" fmla="*/ 463 h 495"/>
              <a:gd name="T68" fmla="*/ 195 w 578"/>
              <a:gd name="T69" fmla="*/ 465 h 495"/>
              <a:gd name="T70" fmla="*/ 159 w 578"/>
              <a:gd name="T71" fmla="*/ 466 h 495"/>
              <a:gd name="T72" fmla="*/ 107 w 578"/>
              <a:gd name="T73" fmla="*/ 458 h 495"/>
              <a:gd name="T74" fmla="*/ 105 w 578"/>
              <a:gd name="T75" fmla="*/ 438 h 495"/>
              <a:gd name="T76" fmla="*/ 105 w 578"/>
              <a:gd name="T77" fmla="*/ 406 h 495"/>
              <a:gd name="T78" fmla="*/ 104 w 578"/>
              <a:gd name="T79" fmla="*/ 371 h 495"/>
              <a:gd name="T80" fmla="*/ 103 w 578"/>
              <a:gd name="T81" fmla="*/ 307 h 495"/>
              <a:gd name="T82" fmla="*/ 100 w 578"/>
              <a:gd name="T83" fmla="*/ 259 h 495"/>
              <a:gd name="T84" fmla="*/ 100 w 578"/>
              <a:gd name="T85" fmla="*/ 217 h 495"/>
              <a:gd name="T86" fmla="*/ 99 w 578"/>
              <a:gd name="T87" fmla="*/ 178 h 495"/>
              <a:gd name="T88" fmla="*/ 86 w 578"/>
              <a:gd name="T89" fmla="*/ 171 h 495"/>
              <a:gd name="T90" fmla="*/ 66 w 578"/>
              <a:gd name="T91" fmla="*/ 140 h 495"/>
              <a:gd name="T92" fmla="*/ 74 w 578"/>
              <a:gd name="T93" fmla="*/ 108 h 495"/>
              <a:gd name="T94" fmla="*/ 55 w 578"/>
              <a:gd name="T95" fmla="*/ 93 h 495"/>
              <a:gd name="T96" fmla="*/ 19 w 578"/>
              <a:gd name="T97" fmla="*/ 53 h 495"/>
              <a:gd name="T98" fmla="*/ 0 w 578"/>
              <a:gd name="T99" fmla="*/ 16 h 495"/>
              <a:gd name="T100" fmla="*/ 42 w 578"/>
              <a:gd name="T101" fmla="*/ 16 h 495"/>
              <a:gd name="T102" fmla="*/ 90 w 578"/>
              <a:gd name="T103" fmla="*/ 15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370" name="Freeform 234" descr="70%"/>
          <p:cNvSpPr>
            <a:spLocks/>
          </p:cNvSpPr>
          <p:nvPr/>
        </p:nvSpPr>
        <p:spPr bwMode="auto">
          <a:xfrm>
            <a:off x="3006725" y="1935163"/>
            <a:ext cx="900113" cy="503237"/>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chemeClr val="accent1"/>
          </a:solidFill>
          <a:ln w="6350" cap="rnd">
            <a:solidFill>
              <a:schemeClr val="tx1"/>
            </a:solidFill>
            <a:round/>
            <a:headEnd/>
            <a:tailEnd/>
          </a:ln>
        </p:spPr>
        <p:txBody>
          <a:bodyPr/>
          <a:lstStyle/>
          <a:p>
            <a:endParaRPr lang="en-US"/>
          </a:p>
        </p:txBody>
      </p:sp>
      <p:sp>
        <p:nvSpPr>
          <p:cNvPr id="14371" name="Freeform 235"/>
          <p:cNvSpPr>
            <a:spLocks/>
          </p:cNvSpPr>
          <p:nvPr/>
        </p:nvSpPr>
        <p:spPr bwMode="auto">
          <a:xfrm>
            <a:off x="2959100" y="2879725"/>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noFill/>
          <a:ln w="6350" cap="rnd">
            <a:solidFill>
              <a:schemeClr val="tx1"/>
            </a:solidFill>
            <a:round/>
            <a:headEnd/>
            <a:tailEnd/>
          </a:ln>
        </p:spPr>
        <p:txBody>
          <a:bodyPr/>
          <a:lstStyle/>
          <a:p>
            <a:endParaRPr lang="en-US"/>
          </a:p>
        </p:txBody>
      </p:sp>
      <p:sp>
        <p:nvSpPr>
          <p:cNvPr id="14372" name="Freeform 236" descr="70%"/>
          <p:cNvSpPr>
            <a:spLocks/>
          </p:cNvSpPr>
          <p:nvPr/>
        </p:nvSpPr>
        <p:spPr bwMode="auto">
          <a:xfrm>
            <a:off x="2979738" y="2414588"/>
            <a:ext cx="950912" cy="569912"/>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accent1"/>
          </a:solidFill>
          <a:ln w="6350" cap="rnd">
            <a:solidFill>
              <a:schemeClr val="tx1"/>
            </a:solidFill>
            <a:round/>
            <a:headEnd/>
            <a:tailEnd/>
          </a:ln>
        </p:spPr>
        <p:txBody>
          <a:bodyPr/>
          <a:lstStyle/>
          <a:p>
            <a:endParaRPr lang="en-US"/>
          </a:p>
        </p:txBody>
      </p:sp>
      <p:sp>
        <p:nvSpPr>
          <p:cNvPr id="14373" name="Freeform 237"/>
          <p:cNvSpPr>
            <a:spLocks/>
          </p:cNvSpPr>
          <p:nvPr/>
        </p:nvSpPr>
        <p:spPr bwMode="auto">
          <a:xfrm>
            <a:off x="4292600" y="4479925"/>
            <a:ext cx="768350" cy="633413"/>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noFill/>
          <a:ln w="6350" cap="rnd">
            <a:solidFill>
              <a:schemeClr val="tx1"/>
            </a:solidFill>
            <a:round/>
            <a:headEnd/>
            <a:tailEnd/>
          </a:ln>
        </p:spPr>
        <p:txBody>
          <a:bodyPr/>
          <a:lstStyle/>
          <a:p>
            <a:endParaRPr lang="en-US"/>
          </a:p>
        </p:txBody>
      </p:sp>
      <p:sp>
        <p:nvSpPr>
          <p:cNvPr id="14374" name="Freeform 238"/>
          <p:cNvSpPr>
            <a:spLocks/>
          </p:cNvSpPr>
          <p:nvPr/>
        </p:nvSpPr>
        <p:spPr bwMode="auto">
          <a:xfrm>
            <a:off x="4187825" y="3908425"/>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noFill/>
          <a:ln w="6350" cap="rnd">
            <a:solidFill>
              <a:schemeClr val="tx1"/>
            </a:solidFill>
            <a:round/>
            <a:headEnd/>
            <a:tailEnd/>
          </a:ln>
        </p:spPr>
        <p:txBody>
          <a:bodyPr/>
          <a:lstStyle/>
          <a:p>
            <a:endParaRPr lang="en-US"/>
          </a:p>
        </p:txBody>
      </p:sp>
      <p:sp>
        <p:nvSpPr>
          <p:cNvPr id="14375" name="Freeform 239" descr="25%"/>
          <p:cNvSpPr>
            <a:spLocks/>
          </p:cNvSpPr>
          <p:nvPr/>
        </p:nvSpPr>
        <p:spPr bwMode="auto">
          <a:xfrm>
            <a:off x="3048000" y="3852333"/>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chemeClr val="accent1"/>
          </a:solidFill>
          <a:ln w="6350" cap="rnd">
            <a:solidFill>
              <a:schemeClr val="tx1"/>
            </a:solidFill>
            <a:round/>
            <a:headEnd/>
            <a:tailEnd/>
          </a:ln>
        </p:spPr>
        <p:txBody>
          <a:bodyPr/>
          <a:lstStyle/>
          <a:p>
            <a:endParaRPr lang="en-US"/>
          </a:p>
        </p:txBody>
      </p:sp>
      <p:sp>
        <p:nvSpPr>
          <p:cNvPr id="4196" name="Freeform 240"/>
          <p:cNvSpPr>
            <a:spLocks/>
          </p:cNvSpPr>
          <p:nvPr/>
        </p:nvSpPr>
        <p:spPr bwMode="auto">
          <a:xfrm>
            <a:off x="2489200" y="3935413"/>
            <a:ext cx="1884363" cy="1717675"/>
          </a:xfrm>
          <a:custGeom>
            <a:avLst/>
            <a:gdLst>
              <a:gd name="T0" fmla="*/ 555 w 1194"/>
              <a:gd name="T1" fmla="*/ 901 h 1167"/>
              <a:gd name="T2" fmla="*/ 496 w 1194"/>
              <a:gd name="T3" fmla="*/ 801 h 1167"/>
              <a:gd name="T4" fmla="*/ 469 w 1194"/>
              <a:gd name="T5" fmla="*/ 771 h 1167"/>
              <a:gd name="T6" fmla="*/ 408 w 1194"/>
              <a:gd name="T7" fmla="*/ 750 h 1167"/>
              <a:gd name="T8" fmla="*/ 335 w 1194"/>
              <a:gd name="T9" fmla="*/ 768 h 1167"/>
              <a:gd name="T10" fmla="*/ 243 w 1194"/>
              <a:gd name="T11" fmla="*/ 806 h 1167"/>
              <a:gd name="T12" fmla="*/ 161 w 1194"/>
              <a:gd name="T13" fmla="*/ 714 h 1167"/>
              <a:gd name="T14" fmla="*/ 85 w 1194"/>
              <a:gd name="T15" fmla="*/ 585 h 1167"/>
              <a:gd name="T16" fmla="*/ 11 w 1194"/>
              <a:gd name="T17" fmla="*/ 508 h 1167"/>
              <a:gd name="T18" fmla="*/ 24 w 1194"/>
              <a:gd name="T19" fmla="*/ 480 h 1167"/>
              <a:gd name="T20" fmla="*/ 154 w 1194"/>
              <a:gd name="T21" fmla="*/ 489 h 1167"/>
              <a:gd name="T22" fmla="*/ 258 w 1194"/>
              <a:gd name="T23" fmla="*/ 496 h 1167"/>
              <a:gd name="T24" fmla="*/ 315 w 1194"/>
              <a:gd name="T25" fmla="*/ 500 h 1167"/>
              <a:gd name="T26" fmla="*/ 324 w 1194"/>
              <a:gd name="T27" fmla="*/ 431 h 1167"/>
              <a:gd name="T28" fmla="*/ 330 w 1194"/>
              <a:gd name="T29" fmla="*/ 333 h 1167"/>
              <a:gd name="T30" fmla="*/ 333 w 1194"/>
              <a:gd name="T31" fmla="*/ 277 h 1167"/>
              <a:gd name="T32" fmla="*/ 337 w 1194"/>
              <a:gd name="T33" fmla="*/ 195 h 1167"/>
              <a:gd name="T34" fmla="*/ 340 w 1194"/>
              <a:gd name="T35" fmla="*/ 146 h 1167"/>
              <a:gd name="T36" fmla="*/ 344 w 1194"/>
              <a:gd name="T37" fmla="*/ 79 h 1167"/>
              <a:gd name="T38" fmla="*/ 422 w 1194"/>
              <a:gd name="T39" fmla="*/ 1 h 1167"/>
              <a:gd name="T40" fmla="*/ 467 w 1194"/>
              <a:gd name="T41" fmla="*/ 4 h 1167"/>
              <a:gd name="T42" fmla="*/ 530 w 1194"/>
              <a:gd name="T43" fmla="*/ 6 h 1167"/>
              <a:gd name="T44" fmla="*/ 605 w 1194"/>
              <a:gd name="T45" fmla="*/ 22 h 1167"/>
              <a:gd name="T46" fmla="*/ 602 w 1194"/>
              <a:gd name="T47" fmla="*/ 92 h 1167"/>
              <a:gd name="T48" fmla="*/ 602 w 1194"/>
              <a:gd name="T49" fmla="*/ 148 h 1167"/>
              <a:gd name="T50" fmla="*/ 600 w 1194"/>
              <a:gd name="T51" fmla="*/ 203 h 1167"/>
              <a:gd name="T52" fmla="*/ 643 w 1194"/>
              <a:gd name="T53" fmla="*/ 244 h 1167"/>
              <a:gd name="T54" fmla="*/ 682 w 1194"/>
              <a:gd name="T55" fmla="*/ 266 h 1167"/>
              <a:gd name="T56" fmla="*/ 732 w 1194"/>
              <a:gd name="T57" fmla="*/ 280 h 1167"/>
              <a:gd name="T58" fmla="*/ 768 w 1194"/>
              <a:gd name="T59" fmla="*/ 290 h 1167"/>
              <a:gd name="T60" fmla="*/ 816 w 1194"/>
              <a:gd name="T61" fmla="*/ 298 h 1167"/>
              <a:gd name="T62" fmla="*/ 852 w 1194"/>
              <a:gd name="T63" fmla="*/ 320 h 1167"/>
              <a:gd name="T64" fmla="*/ 898 w 1194"/>
              <a:gd name="T65" fmla="*/ 302 h 1167"/>
              <a:gd name="T66" fmla="*/ 963 w 1194"/>
              <a:gd name="T67" fmla="*/ 304 h 1167"/>
              <a:gd name="T68" fmla="*/ 990 w 1194"/>
              <a:gd name="T69" fmla="*/ 298 h 1167"/>
              <a:gd name="T70" fmla="*/ 1028 w 1194"/>
              <a:gd name="T71" fmla="*/ 292 h 1167"/>
              <a:gd name="T72" fmla="*/ 1061 w 1194"/>
              <a:gd name="T73" fmla="*/ 312 h 1167"/>
              <a:gd name="T74" fmla="*/ 1085 w 1194"/>
              <a:gd name="T75" fmla="*/ 325 h 1167"/>
              <a:gd name="T76" fmla="*/ 1123 w 1194"/>
              <a:gd name="T77" fmla="*/ 364 h 1167"/>
              <a:gd name="T78" fmla="*/ 1126 w 1194"/>
              <a:gd name="T79" fmla="*/ 423 h 1167"/>
              <a:gd name="T80" fmla="*/ 1129 w 1194"/>
              <a:gd name="T81" fmla="*/ 463 h 1167"/>
              <a:gd name="T82" fmla="*/ 1133 w 1194"/>
              <a:gd name="T83" fmla="*/ 511 h 1167"/>
              <a:gd name="T84" fmla="*/ 1173 w 1194"/>
              <a:gd name="T85" fmla="*/ 595 h 1167"/>
              <a:gd name="T86" fmla="*/ 1163 w 1194"/>
              <a:gd name="T87" fmla="*/ 680 h 1167"/>
              <a:gd name="T88" fmla="*/ 1166 w 1194"/>
              <a:gd name="T89" fmla="*/ 723 h 1167"/>
              <a:gd name="T90" fmla="*/ 1155 w 1194"/>
              <a:gd name="T91" fmla="*/ 763 h 1167"/>
              <a:gd name="T92" fmla="*/ 1090 w 1194"/>
              <a:gd name="T93" fmla="*/ 786 h 1167"/>
              <a:gd name="T94" fmla="*/ 1068 w 1194"/>
              <a:gd name="T95" fmla="*/ 757 h 1167"/>
              <a:gd name="T96" fmla="*/ 1051 w 1194"/>
              <a:gd name="T97" fmla="*/ 771 h 1167"/>
              <a:gd name="T98" fmla="*/ 1078 w 1194"/>
              <a:gd name="T99" fmla="*/ 805 h 1167"/>
              <a:gd name="T100" fmla="*/ 938 w 1194"/>
              <a:gd name="T101" fmla="*/ 904 h 1167"/>
              <a:gd name="T102" fmla="*/ 865 w 1194"/>
              <a:gd name="T103" fmla="*/ 975 h 1167"/>
              <a:gd name="T104" fmla="*/ 834 w 1194"/>
              <a:gd name="T105" fmla="*/ 1067 h 1167"/>
              <a:gd name="T106" fmla="*/ 811 w 1194"/>
              <a:gd name="T107" fmla="*/ 1178 h 1167"/>
              <a:gd name="T108" fmla="*/ 710 w 1194"/>
              <a:gd name="T109" fmla="*/ 1151 h 1167"/>
              <a:gd name="T110" fmla="*/ 641 w 1194"/>
              <a:gd name="T111" fmla="*/ 106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197" name="Freeform 241"/>
          <p:cNvSpPr>
            <a:spLocks/>
          </p:cNvSpPr>
          <p:nvPr/>
        </p:nvSpPr>
        <p:spPr bwMode="auto">
          <a:xfrm>
            <a:off x="1344613" y="3708400"/>
            <a:ext cx="900112" cy="992188"/>
          </a:xfrm>
          <a:custGeom>
            <a:avLst/>
            <a:gdLst>
              <a:gd name="T0" fmla="*/ 11 w 570"/>
              <a:gd name="T1" fmla="*/ 461 h 673"/>
              <a:gd name="T2" fmla="*/ 36 w 570"/>
              <a:gd name="T3" fmla="*/ 433 h 673"/>
              <a:gd name="T4" fmla="*/ 19 w 570"/>
              <a:gd name="T5" fmla="*/ 421 h 673"/>
              <a:gd name="T6" fmla="*/ 31 w 570"/>
              <a:gd name="T7" fmla="*/ 385 h 673"/>
              <a:gd name="T8" fmla="*/ 52 w 570"/>
              <a:gd name="T9" fmla="*/ 329 h 673"/>
              <a:gd name="T10" fmla="*/ 61 w 570"/>
              <a:gd name="T11" fmla="*/ 316 h 673"/>
              <a:gd name="T12" fmla="*/ 87 w 570"/>
              <a:gd name="T13" fmla="*/ 303 h 673"/>
              <a:gd name="T14" fmla="*/ 72 w 570"/>
              <a:gd name="T15" fmla="*/ 276 h 673"/>
              <a:gd name="T16" fmla="*/ 66 w 570"/>
              <a:gd name="T17" fmla="*/ 244 h 673"/>
              <a:gd name="T18" fmla="*/ 59 w 570"/>
              <a:gd name="T19" fmla="*/ 210 h 673"/>
              <a:gd name="T20" fmla="*/ 68 w 570"/>
              <a:gd name="T21" fmla="*/ 129 h 673"/>
              <a:gd name="T22" fmla="*/ 69 w 570"/>
              <a:gd name="T23" fmla="*/ 90 h 673"/>
              <a:gd name="T24" fmla="*/ 109 w 570"/>
              <a:gd name="T25" fmla="*/ 104 h 673"/>
              <a:gd name="T26" fmla="*/ 139 w 570"/>
              <a:gd name="T27" fmla="*/ 16 h 673"/>
              <a:gd name="T28" fmla="*/ 170 w 570"/>
              <a:gd name="T29" fmla="*/ 4 h 673"/>
              <a:gd name="T30" fmla="*/ 239 w 570"/>
              <a:gd name="T31" fmla="*/ 15 h 673"/>
              <a:gd name="T32" fmla="*/ 253 w 570"/>
              <a:gd name="T33" fmla="*/ 16 h 673"/>
              <a:gd name="T34" fmla="*/ 334 w 570"/>
              <a:gd name="T35" fmla="*/ 27 h 673"/>
              <a:gd name="T36" fmla="*/ 363 w 570"/>
              <a:gd name="T37" fmla="*/ 31 h 673"/>
              <a:gd name="T38" fmla="*/ 399 w 570"/>
              <a:gd name="T39" fmla="*/ 36 h 673"/>
              <a:gd name="T40" fmla="*/ 442 w 570"/>
              <a:gd name="T41" fmla="*/ 41 h 673"/>
              <a:gd name="T42" fmla="*/ 481 w 570"/>
              <a:gd name="T43" fmla="*/ 49 h 673"/>
              <a:gd name="T44" fmla="*/ 524 w 570"/>
              <a:gd name="T45" fmla="*/ 54 h 673"/>
              <a:gd name="T46" fmla="*/ 560 w 570"/>
              <a:gd name="T47" fmla="*/ 85 h 673"/>
              <a:gd name="T48" fmla="*/ 550 w 570"/>
              <a:gd name="T49" fmla="*/ 168 h 673"/>
              <a:gd name="T50" fmla="*/ 544 w 570"/>
              <a:gd name="T51" fmla="*/ 224 h 673"/>
              <a:gd name="T52" fmla="*/ 535 w 570"/>
              <a:gd name="T53" fmla="*/ 304 h 673"/>
              <a:gd name="T54" fmla="*/ 533 w 570"/>
              <a:gd name="T55" fmla="*/ 328 h 673"/>
              <a:gd name="T56" fmla="*/ 526 w 570"/>
              <a:gd name="T57" fmla="*/ 392 h 673"/>
              <a:gd name="T58" fmla="*/ 524 w 570"/>
              <a:gd name="T59" fmla="*/ 418 h 673"/>
              <a:gd name="T60" fmla="*/ 517 w 570"/>
              <a:gd name="T61" fmla="*/ 480 h 673"/>
              <a:gd name="T62" fmla="*/ 514 w 570"/>
              <a:gd name="T63" fmla="*/ 502 h 673"/>
              <a:gd name="T64" fmla="*/ 511 w 570"/>
              <a:gd name="T65" fmla="*/ 530 h 673"/>
              <a:gd name="T66" fmla="*/ 507 w 570"/>
              <a:gd name="T67" fmla="*/ 566 h 673"/>
              <a:gd name="T68" fmla="*/ 497 w 570"/>
              <a:gd name="T69" fmla="*/ 667 h 673"/>
              <a:gd name="T70" fmla="*/ 367 w 570"/>
              <a:gd name="T71" fmla="*/ 672 h 673"/>
              <a:gd name="T72" fmla="*/ 290 w 570"/>
              <a:gd name="T73" fmla="*/ 653 h 673"/>
              <a:gd name="T74" fmla="*/ 276 w 570"/>
              <a:gd name="T75" fmla="*/ 645 h 673"/>
              <a:gd name="T76" fmla="*/ 11 w 570"/>
              <a:gd name="T77" fmla="*/ 492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grpSp>
        <p:nvGrpSpPr>
          <p:cNvPr id="2" name="Group 242"/>
          <p:cNvGrpSpPr>
            <a:grpSpLocks/>
          </p:cNvGrpSpPr>
          <p:nvPr/>
        </p:nvGrpSpPr>
        <p:grpSpPr bwMode="auto">
          <a:xfrm>
            <a:off x="358775" y="2664190"/>
            <a:ext cx="1133475" cy="1711493"/>
            <a:chOff x="514" y="1479"/>
            <a:chExt cx="717" cy="1163"/>
          </a:xfrm>
          <a:solidFill>
            <a:schemeClr val="accent5"/>
          </a:solidFill>
        </p:grpSpPr>
        <p:sp>
          <p:nvSpPr>
            <p:cNvPr id="4233" name="Freeform 243"/>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a:defRPr/>
              </a:pPr>
              <a:endParaRPr lang="en-US">
                <a:latin typeface="Arial" pitchFamily="34" charset="0"/>
              </a:endParaRPr>
            </a:p>
          </p:txBody>
        </p:sp>
        <p:sp>
          <p:nvSpPr>
            <p:cNvPr id="4234" name="Freeform 244"/>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a:defRPr/>
              </a:pPr>
              <a:endParaRPr lang="en-US">
                <a:latin typeface="Arial" pitchFamily="34" charset="0"/>
              </a:endParaRPr>
            </a:p>
          </p:txBody>
        </p:sp>
        <p:sp>
          <p:nvSpPr>
            <p:cNvPr id="4235" name="Freeform 245"/>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a:defRPr/>
              </a:pPr>
              <a:endParaRPr lang="en-US">
                <a:latin typeface="Arial" pitchFamily="34" charset="0"/>
              </a:endParaRPr>
            </a:p>
          </p:txBody>
        </p:sp>
        <p:sp>
          <p:nvSpPr>
            <p:cNvPr id="4236" name="Freeform 246"/>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a:defRPr/>
              </a:pPr>
              <a:endParaRPr lang="en-US">
                <a:latin typeface="Arial" pitchFamily="34" charset="0"/>
              </a:endParaRPr>
            </a:p>
          </p:txBody>
        </p:sp>
        <p:sp>
          <p:nvSpPr>
            <p:cNvPr id="4237" name="Freeform 247"/>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a:defRPr/>
              </a:pPr>
              <a:endParaRPr lang="en-US">
                <a:latin typeface="Arial" pitchFamily="34" charset="0"/>
              </a:endParaRPr>
            </a:p>
          </p:txBody>
        </p:sp>
      </p:grpSp>
      <p:sp>
        <p:nvSpPr>
          <p:cNvPr id="4199" name="Freeform 248"/>
          <p:cNvSpPr>
            <a:spLocks/>
          </p:cNvSpPr>
          <p:nvPr/>
        </p:nvSpPr>
        <p:spPr bwMode="auto">
          <a:xfrm>
            <a:off x="2246313" y="3151188"/>
            <a:ext cx="968375" cy="709612"/>
          </a:xfrm>
          <a:custGeom>
            <a:avLst/>
            <a:gdLst>
              <a:gd name="T0" fmla="*/ 600 w 613"/>
              <a:gd name="T1" fmla="*/ 204 h 481"/>
              <a:gd name="T2" fmla="*/ 599 w 613"/>
              <a:gd name="T3" fmla="*/ 226 h 481"/>
              <a:gd name="T4" fmla="*/ 597 w 613"/>
              <a:gd name="T5" fmla="*/ 252 h 481"/>
              <a:gd name="T6" fmla="*/ 597 w 613"/>
              <a:gd name="T7" fmla="*/ 262 h 481"/>
              <a:gd name="T8" fmla="*/ 596 w 613"/>
              <a:gd name="T9" fmla="*/ 291 h 481"/>
              <a:gd name="T10" fmla="*/ 594 w 613"/>
              <a:gd name="T11" fmla="*/ 309 h 481"/>
              <a:gd name="T12" fmla="*/ 594 w 613"/>
              <a:gd name="T13" fmla="*/ 329 h 481"/>
              <a:gd name="T14" fmla="*/ 594 w 613"/>
              <a:gd name="T15" fmla="*/ 349 h 481"/>
              <a:gd name="T16" fmla="*/ 593 w 613"/>
              <a:gd name="T17" fmla="*/ 364 h 481"/>
              <a:gd name="T18" fmla="*/ 592 w 613"/>
              <a:gd name="T19" fmla="*/ 408 h 481"/>
              <a:gd name="T20" fmla="*/ 592 w 613"/>
              <a:gd name="T21" fmla="*/ 420 h 481"/>
              <a:gd name="T22" fmla="*/ 590 w 613"/>
              <a:gd name="T23" fmla="*/ 447 h 481"/>
              <a:gd name="T24" fmla="*/ 589 w 613"/>
              <a:gd name="T25" fmla="*/ 478 h 481"/>
              <a:gd name="T26" fmla="*/ 539 w 613"/>
              <a:gd name="T27" fmla="*/ 490 h 481"/>
              <a:gd name="T28" fmla="*/ 508 w 613"/>
              <a:gd name="T29" fmla="*/ 487 h 481"/>
              <a:gd name="T30" fmla="*/ 483 w 613"/>
              <a:gd name="T31" fmla="*/ 486 h 481"/>
              <a:gd name="T32" fmla="*/ 423 w 613"/>
              <a:gd name="T33" fmla="*/ 483 h 481"/>
              <a:gd name="T34" fmla="*/ 344 w 613"/>
              <a:gd name="T35" fmla="*/ 479 h 481"/>
              <a:gd name="T36" fmla="*/ 320 w 613"/>
              <a:gd name="T37" fmla="*/ 476 h 481"/>
              <a:gd name="T38" fmla="*/ 277 w 613"/>
              <a:gd name="T39" fmla="*/ 473 h 481"/>
              <a:gd name="T40" fmla="*/ 255 w 613"/>
              <a:gd name="T41" fmla="*/ 471 h 481"/>
              <a:gd name="T42" fmla="*/ 135 w 613"/>
              <a:gd name="T43" fmla="*/ 461 h 481"/>
              <a:gd name="T44" fmla="*/ 130 w 613"/>
              <a:gd name="T45" fmla="*/ 460 h 481"/>
              <a:gd name="T46" fmla="*/ 77 w 613"/>
              <a:gd name="T47" fmla="*/ 454 h 481"/>
              <a:gd name="T48" fmla="*/ 31 w 613"/>
              <a:gd name="T49" fmla="*/ 449 h 481"/>
              <a:gd name="T50" fmla="*/ 0 w 613"/>
              <a:gd name="T51" fmla="*/ 445 h 481"/>
              <a:gd name="T52" fmla="*/ 6 w 613"/>
              <a:gd name="T53" fmla="*/ 391 h 481"/>
              <a:gd name="T54" fmla="*/ 11 w 613"/>
              <a:gd name="T55" fmla="*/ 346 h 481"/>
              <a:gd name="T56" fmla="*/ 13 w 613"/>
              <a:gd name="T57" fmla="*/ 317 h 481"/>
              <a:gd name="T58" fmla="*/ 13 w 613"/>
              <a:gd name="T59" fmla="*/ 304 h 481"/>
              <a:gd name="T60" fmla="*/ 19 w 613"/>
              <a:gd name="T61" fmla="*/ 250 h 481"/>
              <a:gd name="T62" fmla="*/ 27 w 613"/>
              <a:gd name="T63" fmla="*/ 181 h 481"/>
              <a:gd name="T64" fmla="*/ 29 w 613"/>
              <a:gd name="T65" fmla="*/ 167 h 481"/>
              <a:gd name="T66" fmla="*/ 30 w 613"/>
              <a:gd name="T67" fmla="*/ 149 h 481"/>
              <a:gd name="T68" fmla="*/ 34 w 613"/>
              <a:gd name="T69" fmla="*/ 111 h 481"/>
              <a:gd name="T70" fmla="*/ 40 w 613"/>
              <a:gd name="T71" fmla="*/ 63 h 481"/>
              <a:gd name="T72" fmla="*/ 42 w 613"/>
              <a:gd name="T73" fmla="*/ 38 h 481"/>
              <a:gd name="T74" fmla="*/ 45 w 613"/>
              <a:gd name="T75" fmla="*/ 13 h 481"/>
              <a:gd name="T76" fmla="*/ 66 w 613"/>
              <a:gd name="T77" fmla="*/ 2 h 481"/>
              <a:gd name="T78" fmla="*/ 136 w 613"/>
              <a:gd name="T79" fmla="*/ 9 h 481"/>
              <a:gd name="T80" fmla="*/ 180 w 613"/>
              <a:gd name="T81" fmla="*/ 13 h 481"/>
              <a:gd name="T82" fmla="*/ 218 w 613"/>
              <a:gd name="T83" fmla="*/ 16 h 481"/>
              <a:gd name="T84" fmla="*/ 250 w 613"/>
              <a:gd name="T85" fmla="*/ 19 h 481"/>
              <a:gd name="T86" fmla="*/ 265 w 613"/>
              <a:gd name="T87" fmla="*/ 22 h 481"/>
              <a:gd name="T88" fmla="*/ 273 w 613"/>
              <a:gd name="T89" fmla="*/ 22 h 481"/>
              <a:gd name="T90" fmla="*/ 284 w 613"/>
              <a:gd name="T91" fmla="*/ 23 h 481"/>
              <a:gd name="T92" fmla="*/ 347 w 613"/>
              <a:gd name="T93" fmla="*/ 29 h 481"/>
              <a:gd name="T94" fmla="*/ 358 w 613"/>
              <a:gd name="T95" fmla="*/ 29 h 481"/>
              <a:gd name="T96" fmla="*/ 379 w 613"/>
              <a:gd name="T97" fmla="*/ 30 h 481"/>
              <a:gd name="T98" fmla="*/ 446 w 613"/>
              <a:gd name="T99" fmla="*/ 34 h 481"/>
              <a:gd name="T100" fmla="*/ 484 w 613"/>
              <a:gd name="T101" fmla="*/ 36 h 481"/>
              <a:gd name="T102" fmla="*/ 557 w 613"/>
              <a:gd name="T103" fmla="*/ 40 h 481"/>
              <a:gd name="T104" fmla="*/ 606 w 613"/>
              <a:gd name="T105" fmla="*/ 45 h 481"/>
              <a:gd name="T106" fmla="*/ 604 w 613"/>
              <a:gd name="T107" fmla="*/ 78 h 481"/>
              <a:gd name="T108" fmla="*/ 603 w 613"/>
              <a:gd name="T109" fmla="*/ 99 h 481"/>
              <a:gd name="T110" fmla="*/ 603 w 613"/>
              <a:gd name="T111" fmla="*/ 115 h 481"/>
              <a:gd name="T112" fmla="*/ 600 w 613"/>
              <a:gd name="T113" fmla="*/ 202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380" name="Freeform 249"/>
          <p:cNvSpPr>
            <a:spLocks/>
          </p:cNvSpPr>
          <p:nvPr/>
        </p:nvSpPr>
        <p:spPr bwMode="auto">
          <a:xfrm>
            <a:off x="1344613" y="1766888"/>
            <a:ext cx="800100" cy="1198562"/>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noFill/>
          <a:ln w="6350" cap="rnd">
            <a:solidFill>
              <a:schemeClr val="tx1"/>
            </a:solidFill>
            <a:round/>
            <a:headEnd/>
            <a:tailEnd/>
          </a:ln>
        </p:spPr>
        <p:txBody>
          <a:bodyPr/>
          <a:lstStyle/>
          <a:p>
            <a:endParaRPr lang="en-US"/>
          </a:p>
        </p:txBody>
      </p:sp>
      <p:sp>
        <p:nvSpPr>
          <p:cNvPr id="4201" name="Freeform 250"/>
          <p:cNvSpPr>
            <a:spLocks/>
          </p:cNvSpPr>
          <p:nvPr/>
        </p:nvSpPr>
        <p:spPr bwMode="auto">
          <a:xfrm>
            <a:off x="1644650" y="1785938"/>
            <a:ext cx="1395413" cy="787400"/>
          </a:xfrm>
          <a:custGeom>
            <a:avLst/>
            <a:gdLst>
              <a:gd name="T0" fmla="*/ 87 w 883"/>
              <a:gd name="T1" fmla="*/ 396 h 536"/>
              <a:gd name="T2" fmla="*/ 63 w 883"/>
              <a:gd name="T3" fmla="*/ 388 h 536"/>
              <a:gd name="T4" fmla="*/ 95 w 883"/>
              <a:gd name="T5" fmla="*/ 288 h 536"/>
              <a:gd name="T6" fmla="*/ 101 w 883"/>
              <a:gd name="T7" fmla="*/ 272 h 536"/>
              <a:gd name="T8" fmla="*/ 88 w 883"/>
              <a:gd name="T9" fmla="*/ 272 h 536"/>
              <a:gd name="T10" fmla="*/ 79 w 883"/>
              <a:gd name="T11" fmla="*/ 268 h 536"/>
              <a:gd name="T12" fmla="*/ 77 w 883"/>
              <a:gd name="T13" fmla="*/ 260 h 536"/>
              <a:gd name="T14" fmla="*/ 67 w 883"/>
              <a:gd name="T15" fmla="*/ 261 h 536"/>
              <a:gd name="T16" fmla="*/ 59 w 883"/>
              <a:gd name="T17" fmla="*/ 236 h 536"/>
              <a:gd name="T18" fmla="*/ 37 w 883"/>
              <a:gd name="T19" fmla="*/ 196 h 536"/>
              <a:gd name="T20" fmla="*/ 11 w 883"/>
              <a:gd name="T21" fmla="*/ 171 h 536"/>
              <a:gd name="T22" fmla="*/ 12 w 883"/>
              <a:gd name="T23" fmla="*/ 160 h 536"/>
              <a:gd name="T24" fmla="*/ 0 w 883"/>
              <a:gd name="T25" fmla="*/ 108 h 536"/>
              <a:gd name="T26" fmla="*/ 4 w 883"/>
              <a:gd name="T27" fmla="*/ 83 h 536"/>
              <a:gd name="T28" fmla="*/ 9 w 883"/>
              <a:gd name="T29" fmla="*/ 54 h 536"/>
              <a:gd name="T30" fmla="*/ 16 w 883"/>
              <a:gd name="T31" fmla="*/ 13 h 536"/>
              <a:gd name="T32" fmla="*/ 19 w 883"/>
              <a:gd name="T33" fmla="*/ 0 h 536"/>
              <a:gd name="T34" fmla="*/ 157 w 883"/>
              <a:gd name="T35" fmla="*/ 24 h 536"/>
              <a:gd name="T36" fmla="*/ 356 w 883"/>
              <a:gd name="T37" fmla="*/ 55 h 536"/>
              <a:gd name="T38" fmla="*/ 449 w 883"/>
              <a:gd name="T39" fmla="*/ 66 h 536"/>
              <a:gd name="T40" fmla="*/ 573 w 883"/>
              <a:gd name="T41" fmla="*/ 80 h 536"/>
              <a:gd name="T42" fmla="*/ 727 w 883"/>
              <a:gd name="T43" fmla="*/ 94 h 536"/>
              <a:gd name="T44" fmla="*/ 874 w 883"/>
              <a:gd name="T45" fmla="*/ 104 h 536"/>
              <a:gd name="T46" fmla="*/ 872 w 883"/>
              <a:gd name="T47" fmla="*/ 142 h 536"/>
              <a:gd name="T48" fmla="*/ 872 w 883"/>
              <a:gd name="T49" fmla="*/ 146 h 536"/>
              <a:gd name="T50" fmla="*/ 871 w 883"/>
              <a:gd name="T51" fmla="*/ 171 h 536"/>
              <a:gd name="T52" fmla="*/ 868 w 883"/>
              <a:gd name="T53" fmla="*/ 212 h 536"/>
              <a:gd name="T54" fmla="*/ 867 w 883"/>
              <a:gd name="T55" fmla="*/ 241 h 536"/>
              <a:gd name="T56" fmla="*/ 864 w 883"/>
              <a:gd name="T57" fmla="*/ 281 h 536"/>
              <a:gd name="T58" fmla="*/ 862 w 883"/>
              <a:gd name="T59" fmla="*/ 307 h 536"/>
              <a:gd name="T60" fmla="*/ 860 w 883"/>
              <a:gd name="T61" fmla="*/ 360 h 536"/>
              <a:gd name="T62" fmla="*/ 858 w 883"/>
              <a:gd name="T63" fmla="*/ 375 h 536"/>
              <a:gd name="T64" fmla="*/ 857 w 883"/>
              <a:gd name="T65" fmla="*/ 403 h 536"/>
              <a:gd name="T66" fmla="*/ 854 w 883"/>
              <a:gd name="T67" fmla="*/ 437 h 536"/>
              <a:gd name="T68" fmla="*/ 854 w 883"/>
              <a:gd name="T69" fmla="*/ 457 h 536"/>
              <a:gd name="T70" fmla="*/ 850 w 883"/>
              <a:gd name="T71" fmla="*/ 517 h 536"/>
              <a:gd name="T72" fmla="*/ 850 w 883"/>
              <a:gd name="T73" fmla="*/ 541 h 536"/>
              <a:gd name="T74" fmla="*/ 796 w 883"/>
              <a:gd name="T75" fmla="*/ 537 h 536"/>
              <a:gd name="T76" fmla="*/ 772 w 883"/>
              <a:gd name="T77" fmla="*/ 535 h 536"/>
              <a:gd name="T78" fmla="*/ 708 w 883"/>
              <a:gd name="T79" fmla="*/ 530 h 536"/>
              <a:gd name="T80" fmla="*/ 699 w 883"/>
              <a:gd name="T81" fmla="*/ 530 h 536"/>
              <a:gd name="T82" fmla="*/ 681 w 883"/>
              <a:gd name="T83" fmla="*/ 530 h 536"/>
              <a:gd name="T84" fmla="*/ 624 w 883"/>
              <a:gd name="T85" fmla="*/ 524 h 536"/>
              <a:gd name="T86" fmla="*/ 555 w 883"/>
              <a:gd name="T87" fmla="*/ 517 h 536"/>
              <a:gd name="T88" fmla="*/ 521 w 883"/>
              <a:gd name="T89" fmla="*/ 513 h 536"/>
              <a:gd name="T90" fmla="*/ 503 w 883"/>
              <a:gd name="T91" fmla="*/ 512 h 536"/>
              <a:gd name="T92" fmla="*/ 464 w 883"/>
              <a:gd name="T93" fmla="*/ 506 h 536"/>
              <a:gd name="T94" fmla="*/ 407 w 883"/>
              <a:gd name="T95" fmla="*/ 500 h 536"/>
              <a:gd name="T96" fmla="*/ 367 w 883"/>
              <a:gd name="T97" fmla="*/ 495 h 536"/>
              <a:gd name="T98" fmla="*/ 315 w 883"/>
              <a:gd name="T99" fmla="*/ 526 h 536"/>
              <a:gd name="T100" fmla="*/ 312 w 883"/>
              <a:gd name="T101" fmla="*/ 547 h 536"/>
              <a:gd name="T102" fmla="*/ 308 w 883"/>
              <a:gd name="T103" fmla="*/ 544 h 536"/>
              <a:gd name="T104" fmla="*/ 298 w 883"/>
              <a:gd name="T105" fmla="*/ 526 h 536"/>
              <a:gd name="T106" fmla="*/ 290 w 883"/>
              <a:gd name="T107" fmla="*/ 513 h 536"/>
              <a:gd name="T108" fmla="*/ 283 w 883"/>
              <a:gd name="T109" fmla="*/ 517 h 536"/>
              <a:gd name="T110" fmla="*/ 279 w 883"/>
              <a:gd name="T111" fmla="*/ 534 h 536"/>
              <a:gd name="T112" fmla="*/ 230 w 883"/>
              <a:gd name="T113" fmla="*/ 530 h 536"/>
              <a:gd name="T114" fmla="*/ 212 w 883"/>
              <a:gd name="T115" fmla="*/ 530 h 536"/>
              <a:gd name="T116" fmla="*/ 183 w 883"/>
              <a:gd name="T117" fmla="*/ 526 h 536"/>
              <a:gd name="T118" fmla="*/ 175 w 883"/>
              <a:gd name="T119" fmla="*/ 538 h 536"/>
              <a:gd name="T120" fmla="*/ 163 w 883"/>
              <a:gd name="T121" fmla="*/ 529 h 536"/>
              <a:gd name="T122" fmla="*/ 135 w 883"/>
              <a:gd name="T123" fmla="*/ 475 h 536"/>
              <a:gd name="T124" fmla="*/ 111 w 883"/>
              <a:gd name="T125" fmla="*/ 381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202" name="Freeform 251"/>
          <p:cNvSpPr>
            <a:spLocks/>
          </p:cNvSpPr>
          <p:nvPr/>
        </p:nvSpPr>
        <p:spPr bwMode="auto">
          <a:xfrm>
            <a:off x="2138363" y="3794125"/>
            <a:ext cx="917575" cy="915988"/>
          </a:xfrm>
          <a:custGeom>
            <a:avLst/>
            <a:gdLst>
              <a:gd name="T0" fmla="*/ 74 w 582"/>
              <a:gd name="T1" fmla="*/ 637 h 622"/>
              <a:gd name="T2" fmla="*/ 161 w 582"/>
              <a:gd name="T3" fmla="*/ 595 h 622"/>
              <a:gd name="T4" fmla="*/ 220 w 582"/>
              <a:gd name="T5" fmla="*/ 587 h 622"/>
              <a:gd name="T6" fmla="*/ 220 w 582"/>
              <a:gd name="T7" fmla="*/ 578 h 622"/>
              <a:gd name="T8" fmla="*/ 245 w 582"/>
              <a:gd name="T9" fmla="*/ 578 h 622"/>
              <a:gd name="T10" fmla="*/ 267 w 582"/>
              <a:gd name="T11" fmla="*/ 579 h 622"/>
              <a:gd name="T12" fmla="*/ 334 w 582"/>
              <a:gd name="T13" fmla="*/ 586 h 622"/>
              <a:gd name="T14" fmla="*/ 374 w 582"/>
              <a:gd name="T15" fmla="*/ 587 h 622"/>
              <a:gd name="T16" fmla="*/ 424 w 582"/>
              <a:gd name="T17" fmla="*/ 593 h 622"/>
              <a:gd name="T18" fmla="*/ 456 w 582"/>
              <a:gd name="T19" fmla="*/ 594 h 622"/>
              <a:gd name="T20" fmla="*/ 479 w 582"/>
              <a:gd name="T21" fmla="*/ 595 h 622"/>
              <a:gd name="T22" fmla="*/ 482 w 582"/>
              <a:gd name="T23" fmla="*/ 595 h 622"/>
              <a:gd name="T24" fmla="*/ 513 w 582"/>
              <a:gd name="T25" fmla="*/ 598 h 622"/>
              <a:gd name="T26" fmla="*/ 534 w 582"/>
              <a:gd name="T27" fmla="*/ 598 h 622"/>
              <a:gd name="T28" fmla="*/ 539 w 582"/>
              <a:gd name="T29" fmla="*/ 587 h 622"/>
              <a:gd name="T30" fmla="*/ 542 w 582"/>
              <a:gd name="T31" fmla="*/ 546 h 622"/>
              <a:gd name="T32" fmla="*/ 543 w 582"/>
              <a:gd name="T33" fmla="*/ 529 h 622"/>
              <a:gd name="T34" fmla="*/ 545 w 582"/>
              <a:gd name="T35" fmla="*/ 491 h 622"/>
              <a:gd name="T36" fmla="*/ 548 w 582"/>
              <a:gd name="T37" fmla="*/ 446 h 622"/>
              <a:gd name="T38" fmla="*/ 549 w 582"/>
              <a:gd name="T39" fmla="*/ 430 h 622"/>
              <a:gd name="T40" fmla="*/ 549 w 582"/>
              <a:gd name="T41" fmla="*/ 423 h 622"/>
              <a:gd name="T42" fmla="*/ 550 w 582"/>
              <a:gd name="T43" fmla="*/ 408 h 622"/>
              <a:gd name="T44" fmla="*/ 552 w 582"/>
              <a:gd name="T45" fmla="*/ 376 h 622"/>
              <a:gd name="T46" fmla="*/ 553 w 582"/>
              <a:gd name="T47" fmla="*/ 341 h 622"/>
              <a:gd name="T48" fmla="*/ 555 w 582"/>
              <a:gd name="T49" fmla="*/ 328 h 622"/>
              <a:gd name="T50" fmla="*/ 556 w 582"/>
              <a:gd name="T51" fmla="*/ 294 h 622"/>
              <a:gd name="T52" fmla="*/ 557 w 582"/>
              <a:gd name="T53" fmla="*/ 279 h 622"/>
              <a:gd name="T54" fmla="*/ 559 w 582"/>
              <a:gd name="T55" fmla="*/ 263 h 622"/>
              <a:gd name="T56" fmla="*/ 559 w 582"/>
              <a:gd name="T57" fmla="*/ 243 h 622"/>
              <a:gd name="T58" fmla="*/ 560 w 582"/>
              <a:gd name="T59" fmla="*/ 228 h 622"/>
              <a:gd name="T60" fmla="*/ 561 w 582"/>
              <a:gd name="T61" fmla="*/ 181 h 622"/>
              <a:gd name="T62" fmla="*/ 563 w 582"/>
              <a:gd name="T63" fmla="*/ 176 h 622"/>
              <a:gd name="T64" fmla="*/ 566 w 582"/>
              <a:gd name="T65" fmla="*/ 97 h 622"/>
              <a:gd name="T66" fmla="*/ 570 w 582"/>
              <a:gd name="T67" fmla="*/ 72 h 622"/>
              <a:gd name="T68" fmla="*/ 573 w 582"/>
              <a:gd name="T69" fmla="*/ 42 h 622"/>
              <a:gd name="T70" fmla="*/ 546 w 582"/>
              <a:gd name="T71" fmla="*/ 38 h 622"/>
              <a:gd name="T72" fmla="*/ 489 w 582"/>
              <a:gd name="T73" fmla="*/ 35 h 622"/>
              <a:gd name="T74" fmla="*/ 410 w 582"/>
              <a:gd name="T75" fmla="*/ 31 h 622"/>
              <a:gd name="T76" fmla="*/ 385 w 582"/>
              <a:gd name="T77" fmla="*/ 29 h 622"/>
              <a:gd name="T78" fmla="*/ 343 w 582"/>
              <a:gd name="T79" fmla="*/ 26 h 622"/>
              <a:gd name="T80" fmla="*/ 321 w 582"/>
              <a:gd name="T81" fmla="*/ 23 h 622"/>
              <a:gd name="T82" fmla="*/ 202 w 582"/>
              <a:gd name="T83" fmla="*/ 13 h 622"/>
              <a:gd name="T84" fmla="*/ 198 w 582"/>
              <a:gd name="T85" fmla="*/ 12 h 622"/>
              <a:gd name="T86" fmla="*/ 143 w 582"/>
              <a:gd name="T87" fmla="*/ 6 h 622"/>
              <a:gd name="T88" fmla="*/ 97 w 582"/>
              <a:gd name="T89" fmla="*/ 2 h 622"/>
              <a:gd name="T90" fmla="*/ 67 w 582"/>
              <a:gd name="T91" fmla="*/ 0 h 622"/>
              <a:gd name="T92" fmla="*/ 62 w 582"/>
              <a:gd name="T93" fmla="*/ 55 h 622"/>
              <a:gd name="T94" fmla="*/ 49 w 582"/>
              <a:gd name="T95" fmla="*/ 163 h 622"/>
              <a:gd name="T96" fmla="*/ 42 w 582"/>
              <a:gd name="T97" fmla="*/ 225 h 622"/>
              <a:gd name="T98" fmla="*/ 40 w 582"/>
              <a:gd name="T99" fmla="*/ 246 h 622"/>
              <a:gd name="T100" fmla="*/ 35 w 582"/>
              <a:gd name="T101" fmla="*/ 291 h 622"/>
              <a:gd name="T102" fmla="*/ 29 w 582"/>
              <a:gd name="T103" fmla="*/ 357 h 622"/>
              <a:gd name="T104" fmla="*/ 29 w 582"/>
              <a:gd name="T105" fmla="*/ 362 h 622"/>
              <a:gd name="T106" fmla="*/ 22 w 582"/>
              <a:gd name="T107" fmla="*/ 426 h 622"/>
              <a:gd name="T108" fmla="*/ 16 w 582"/>
              <a:gd name="T109" fmla="*/ 469 h 622"/>
              <a:gd name="T110" fmla="*/ 13 w 582"/>
              <a:gd name="T111" fmla="*/ 498 h 622"/>
              <a:gd name="T112" fmla="*/ 2 w 582"/>
              <a:gd name="T113" fmla="*/ 606 h 622"/>
              <a:gd name="T114" fmla="*/ 0 w 582"/>
              <a:gd name="T115" fmla="*/ 630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203" name="Freeform 252"/>
          <p:cNvSpPr>
            <a:spLocks/>
          </p:cNvSpPr>
          <p:nvPr/>
        </p:nvSpPr>
        <p:spPr bwMode="auto">
          <a:xfrm>
            <a:off x="862013" y="2784475"/>
            <a:ext cx="852487" cy="1228725"/>
          </a:xfrm>
          <a:custGeom>
            <a:avLst/>
            <a:gdLst>
              <a:gd name="T0" fmla="*/ 2 w 540"/>
              <a:gd name="T1" fmla="*/ 318 h 834"/>
              <a:gd name="T2" fmla="*/ 5 w 540"/>
              <a:gd name="T3" fmla="*/ 332 h 834"/>
              <a:gd name="T4" fmla="*/ 11 w 540"/>
              <a:gd name="T5" fmla="*/ 340 h 834"/>
              <a:gd name="T6" fmla="*/ 27 w 540"/>
              <a:gd name="T7" fmla="*/ 364 h 834"/>
              <a:gd name="T8" fmla="*/ 44 w 540"/>
              <a:gd name="T9" fmla="*/ 389 h 834"/>
              <a:gd name="T10" fmla="*/ 49 w 540"/>
              <a:gd name="T11" fmla="*/ 396 h 834"/>
              <a:gd name="T12" fmla="*/ 72 w 540"/>
              <a:gd name="T13" fmla="*/ 427 h 834"/>
              <a:gd name="T14" fmla="*/ 103 w 540"/>
              <a:gd name="T15" fmla="*/ 476 h 834"/>
              <a:gd name="T16" fmla="*/ 139 w 540"/>
              <a:gd name="T17" fmla="*/ 527 h 834"/>
              <a:gd name="T18" fmla="*/ 157 w 540"/>
              <a:gd name="T19" fmla="*/ 553 h 834"/>
              <a:gd name="T20" fmla="*/ 187 w 540"/>
              <a:gd name="T21" fmla="*/ 597 h 834"/>
              <a:gd name="T22" fmla="*/ 250 w 540"/>
              <a:gd name="T23" fmla="*/ 688 h 834"/>
              <a:gd name="T24" fmla="*/ 274 w 540"/>
              <a:gd name="T25" fmla="*/ 723 h 834"/>
              <a:gd name="T26" fmla="*/ 292 w 540"/>
              <a:gd name="T27" fmla="*/ 751 h 834"/>
              <a:gd name="T28" fmla="*/ 342 w 540"/>
              <a:gd name="T29" fmla="*/ 823 h 834"/>
              <a:gd name="T30" fmla="*/ 371 w 540"/>
              <a:gd name="T31" fmla="*/ 828 h 834"/>
              <a:gd name="T32" fmla="*/ 375 w 540"/>
              <a:gd name="T33" fmla="*/ 756 h 834"/>
              <a:gd name="T34" fmla="*/ 395 w 540"/>
              <a:gd name="T35" fmla="*/ 730 h 834"/>
              <a:gd name="T36" fmla="*/ 433 w 540"/>
              <a:gd name="T37" fmla="*/ 731 h 834"/>
              <a:gd name="T38" fmla="*/ 447 w 540"/>
              <a:gd name="T39" fmla="*/ 642 h 834"/>
              <a:gd name="T40" fmla="*/ 454 w 540"/>
              <a:gd name="T41" fmla="*/ 593 h 834"/>
              <a:gd name="T42" fmla="*/ 459 w 540"/>
              <a:gd name="T43" fmla="*/ 558 h 834"/>
              <a:gd name="T44" fmla="*/ 466 w 540"/>
              <a:gd name="T45" fmla="*/ 513 h 834"/>
              <a:gd name="T46" fmla="*/ 472 w 540"/>
              <a:gd name="T47" fmla="*/ 476 h 834"/>
              <a:gd name="T48" fmla="*/ 474 w 540"/>
              <a:gd name="T49" fmla="*/ 460 h 834"/>
              <a:gd name="T50" fmla="*/ 477 w 540"/>
              <a:gd name="T51" fmla="*/ 435 h 834"/>
              <a:gd name="T52" fmla="*/ 490 w 540"/>
              <a:gd name="T53" fmla="*/ 360 h 834"/>
              <a:gd name="T54" fmla="*/ 496 w 540"/>
              <a:gd name="T55" fmla="*/ 319 h 834"/>
              <a:gd name="T56" fmla="*/ 499 w 540"/>
              <a:gd name="T57" fmla="*/ 296 h 834"/>
              <a:gd name="T58" fmla="*/ 509 w 540"/>
              <a:gd name="T59" fmla="*/ 241 h 834"/>
              <a:gd name="T60" fmla="*/ 521 w 540"/>
              <a:gd name="T61" fmla="*/ 163 h 834"/>
              <a:gd name="T62" fmla="*/ 533 w 540"/>
              <a:gd name="T63" fmla="*/ 89 h 834"/>
              <a:gd name="T64" fmla="*/ 516 w 540"/>
              <a:gd name="T65" fmla="*/ 86 h 834"/>
              <a:gd name="T66" fmla="*/ 490 w 540"/>
              <a:gd name="T67" fmla="*/ 82 h 834"/>
              <a:gd name="T68" fmla="*/ 455 w 540"/>
              <a:gd name="T69" fmla="*/ 76 h 834"/>
              <a:gd name="T70" fmla="*/ 304 w 540"/>
              <a:gd name="T71" fmla="*/ 49 h 834"/>
              <a:gd name="T72" fmla="*/ 282 w 540"/>
              <a:gd name="T73" fmla="*/ 44 h 834"/>
              <a:gd name="T74" fmla="*/ 209 w 540"/>
              <a:gd name="T75" fmla="*/ 29 h 834"/>
              <a:gd name="T76" fmla="*/ 171 w 540"/>
              <a:gd name="T77" fmla="*/ 20 h 834"/>
              <a:gd name="T78" fmla="*/ 119 w 540"/>
              <a:gd name="T79" fmla="*/ 9 h 834"/>
              <a:gd name="T80" fmla="*/ 81 w 540"/>
              <a:gd name="T81" fmla="*/ 1 h 834"/>
              <a:gd name="T82" fmla="*/ 66 w 540"/>
              <a:gd name="T83" fmla="*/ 23 h 834"/>
              <a:gd name="T84" fmla="*/ 52 w 540"/>
              <a:gd name="T85" fmla="*/ 86 h 834"/>
              <a:gd name="T86" fmla="*/ 23 w 540"/>
              <a:gd name="T87" fmla="*/ 222 h 834"/>
              <a:gd name="T88" fmla="*/ 15 w 540"/>
              <a:gd name="T89" fmla="*/ 256 h 834"/>
              <a:gd name="T90" fmla="*/ 11 w 540"/>
              <a:gd name="T91" fmla="*/ 276 h 834"/>
              <a:gd name="T92" fmla="*/ 6 w 540"/>
              <a:gd name="T93" fmla="*/ 290 h 834"/>
              <a:gd name="T94" fmla="*/ 4 w 540"/>
              <a:gd name="T95" fmla="*/ 308 h 834"/>
              <a:gd name="T96" fmla="*/ 2 w 540"/>
              <a:gd name="T97" fmla="*/ 314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204" name="Freeform 253"/>
          <p:cNvSpPr>
            <a:spLocks/>
          </p:cNvSpPr>
          <p:nvPr/>
        </p:nvSpPr>
        <p:spPr bwMode="auto">
          <a:xfrm>
            <a:off x="446088" y="2024063"/>
            <a:ext cx="1077912" cy="828675"/>
          </a:xfrm>
          <a:custGeom>
            <a:avLst/>
            <a:gdLst>
              <a:gd name="T0" fmla="*/ 607 w 683"/>
              <a:gd name="T1" fmla="*/ 331 h 564"/>
              <a:gd name="T2" fmla="*/ 610 w 683"/>
              <a:gd name="T3" fmla="*/ 348 h 564"/>
              <a:gd name="T4" fmla="*/ 596 w 683"/>
              <a:gd name="T5" fmla="*/ 378 h 564"/>
              <a:gd name="T6" fmla="*/ 584 w 683"/>
              <a:gd name="T7" fmla="*/ 449 h 564"/>
              <a:gd name="T8" fmla="*/ 540 w 683"/>
              <a:gd name="T9" fmla="*/ 572 h 564"/>
              <a:gd name="T10" fmla="*/ 431 w 683"/>
              <a:gd name="T11" fmla="*/ 550 h 564"/>
              <a:gd name="T12" fmla="*/ 369 w 683"/>
              <a:gd name="T13" fmla="*/ 536 h 564"/>
              <a:gd name="T14" fmla="*/ 315 w 683"/>
              <a:gd name="T15" fmla="*/ 524 h 564"/>
              <a:gd name="T16" fmla="*/ 249 w 683"/>
              <a:gd name="T17" fmla="*/ 507 h 564"/>
              <a:gd name="T18" fmla="*/ 177 w 683"/>
              <a:gd name="T19" fmla="*/ 490 h 564"/>
              <a:gd name="T20" fmla="*/ 97 w 683"/>
              <a:gd name="T21" fmla="*/ 470 h 564"/>
              <a:gd name="T22" fmla="*/ 76 w 683"/>
              <a:gd name="T23" fmla="*/ 465 h 564"/>
              <a:gd name="T24" fmla="*/ 53 w 683"/>
              <a:gd name="T25" fmla="*/ 458 h 564"/>
              <a:gd name="T26" fmla="*/ 24 w 683"/>
              <a:gd name="T27" fmla="*/ 451 h 564"/>
              <a:gd name="T28" fmla="*/ 0 w 683"/>
              <a:gd name="T29" fmla="*/ 432 h 564"/>
              <a:gd name="T30" fmla="*/ 15 w 683"/>
              <a:gd name="T31" fmla="*/ 339 h 564"/>
              <a:gd name="T32" fmla="*/ 52 w 683"/>
              <a:gd name="T33" fmla="*/ 274 h 564"/>
              <a:gd name="T34" fmla="*/ 78 w 683"/>
              <a:gd name="T35" fmla="*/ 204 h 564"/>
              <a:gd name="T36" fmla="*/ 105 w 683"/>
              <a:gd name="T37" fmla="*/ 125 h 564"/>
              <a:gd name="T38" fmla="*/ 129 w 683"/>
              <a:gd name="T39" fmla="*/ 47 h 564"/>
              <a:gd name="T40" fmla="*/ 139 w 683"/>
              <a:gd name="T41" fmla="*/ 0 h 564"/>
              <a:gd name="T42" fmla="*/ 165 w 683"/>
              <a:gd name="T43" fmla="*/ 2 h 564"/>
              <a:gd name="T44" fmla="*/ 183 w 683"/>
              <a:gd name="T45" fmla="*/ 20 h 564"/>
              <a:gd name="T46" fmla="*/ 209 w 683"/>
              <a:gd name="T47" fmla="*/ 29 h 564"/>
              <a:gd name="T48" fmla="*/ 217 w 683"/>
              <a:gd name="T49" fmla="*/ 75 h 564"/>
              <a:gd name="T50" fmla="*/ 215 w 683"/>
              <a:gd name="T51" fmla="*/ 84 h 564"/>
              <a:gd name="T52" fmla="*/ 254 w 683"/>
              <a:gd name="T53" fmla="*/ 102 h 564"/>
              <a:gd name="T54" fmla="*/ 283 w 683"/>
              <a:gd name="T55" fmla="*/ 96 h 564"/>
              <a:gd name="T56" fmla="*/ 307 w 683"/>
              <a:gd name="T57" fmla="*/ 100 h 564"/>
              <a:gd name="T58" fmla="*/ 326 w 683"/>
              <a:gd name="T59" fmla="*/ 111 h 564"/>
              <a:gd name="T60" fmla="*/ 352 w 683"/>
              <a:gd name="T61" fmla="*/ 116 h 564"/>
              <a:gd name="T62" fmla="*/ 381 w 683"/>
              <a:gd name="T63" fmla="*/ 119 h 564"/>
              <a:gd name="T64" fmla="*/ 422 w 683"/>
              <a:gd name="T65" fmla="*/ 115 h 564"/>
              <a:gd name="T66" fmla="*/ 443 w 683"/>
              <a:gd name="T67" fmla="*/ 116 h 564"/>
              <a:gd name="T68" fmla="*/ 476 w 683"/>
              <a:gd name="T69" fmla="*/ 115 h 564"/>
              <a:gd name="T70" fmla="*/ 512 w 683"/>
              <a:gd name="T71" fmla="*/ 115 h 564"/>
              <a:gd name="T72" fmla="*/ 572 w 683"/>
              <a:gd name="T73" fmla="*/ 127 h 564"/>
              <a:gd name="T74" fmla="*/ 597 w 683"/>
              <a:gd name="T75" fmla="*/ 133 h 564"/>
              <a:gd name="T76" fmla="*/ 615 w 683"/>
              <a:gd name="T77" fmla="*/ 136 h 564"/>
              <a:gd name="T78" fmla="*/ 651 w 683"/>
              <a:gd name="T79" fmla="*/ 150 h 564"/>
              <a:gd name="T80" fmla="*/ 671 w 683"/>
              <a:gd name="T81" fmla="*/ 176 h 564"/>
              <a:gd name="T82" fmla="*/ 650 w 683"/>
              <a:gd name="T83" fmla="*/ 226 h 564"/>
              <a:gd name="T84" fmla="*/ 633 w 683"/>
              <a:gd name="T85" fmla="*/ 253 h 564"/>
              <a:gd name="T86" fmla="*/ 593 w 683"/>
              <a:gd name="T87" fmla="*/ 314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385" name="Freeform 254"/>
          <p:cNvSpPr>
            <a:spLocks/>
          </p:cNvSpPr>
          <p:nvPr/>
        </p:nvSpPr>
        <p:spPr bwMode="auto">
          <a:xfrm>
            <a:off x="5048250" y="3000375"/>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noFill/>
          <a:ln w="6350" cap="rnd">
            <a:solidFill>
              <a:schemeClr val="tx1"/>
            </a:solidFill>
            <a:round/>
            <a:headEnd/>
            <a:tailEnd/>
          </a:ln>
        </p:spPr>
        <p:txBody>
          <a:bodyPr/>
          <a:lstStyle/>
          <a:p>
            <a:endParaRPr lang="en-US"/>
          </a:p>
        </p:txBody>
      </p:sp>
      <p:sp>
        <p:nvSpPr>
          <p:cNvPr id="4206" name="Freeform 255"/>
          <p:cNvSpPr>
            <a:spLocks/>
          </p:cNvSpPr>
          <p:nvPr/>
        </p:nvSpPr>
        <p:spPr bwMode="auto">
          <a:xfrm>
            <a:off x="5140325" y="2360613"/>
            <a:ext cx="528638" cy="669925"/>
          </a:xfrm>
          <a:custGeom>
            <a:avLst/>
            <a:gdLst>
              <a:gd name="T0" fmla="*/ 223 w 335"/>
              <a:gd name="T1" fmla="*/ 157 h 455"/>
              <a:gd name="T2" fmla="*/ 219 w 335"/>
              <a:gd name="T3" fmla="*/ 178 h 455"/>
              <a:gd name="T4" fmla="*/ 200 w 335"/>
              <a:gd name="T5" fmla="*/ 199 h 455"/>
              <a:gd name="T6" fmla="*/ 221 w 335"/>
              <a:gd name="T7" fmla="*/ 230 h 455"/>
              <a:gd name="T8" fmla="*/ 236 w 335"/>
              <a:gd name="T9" fmla="*/ 213 h 455"/>
              <a:gd name="T10" fmla="*/ 240 w 335"/>
              <a:gd name="T11" fmla="*/ 190 h 455"/>
              <a:gd name="T12" fmla="*/ 257 w 335"/>
              <a:gd name="T13" fmla="*/ 178 h 455"/>
              <a:gd name="T14" fmla="*/ 285 w 335"/>
              <a:gd name="T15" fmla="*/ 173 h 455"/>
              <a:gd name="T16" fmla="*/ 313 w 335"/>
              <a:gd name="T17" fmla="*/ 241 h 455"/>
              <a:gd name="T18" fmla="*/ 330 w 335"/>
              <a:gd name="T19" fmla="*/ 283 h 455"/>
              <a:gd name="T20" fmla="*/ 313 w 335"/>
              <a:gd name="T21" fmla="*/ 325 h 455"/>
              <a:gd name="T22" fmla="*/ 303 w 335"/>
              <a:gd name="T23" fmla="*/ 326 h 455"/>
              <a:gd name="T24" fmla="*/ 299 w 335"/>
              <a:gd name="T25" fmla="*/ 359 h 455"/>
              <a:gd name="T26" fmla="*/ 284 w 335"/>
              <a:gd name="T27" fmla="*/ 398 h 455"/>
              <a:gd name="T28" fmla="*/ 267 w 335"/>
              <a:gd name="T29" fmla="*/ 435 h 455"/>
              <a:gd name="T30" fmla="*/ 244 w 335"/>
              <a:gd name="T31" fmla="*/ 439 h 455"/>
              <a:gd name="T32" fmla="*/ 197 w 335"/>
              <a:gd name="T33" fmla="*/ 447 h 455"/>
              <a:gd name="T34" fmla="*/ 167 w 335"/>
              <a:gd name="T35" fmla="*/ 452 h 455"/>
              <a:gd name="T36" fmla="*/ 160 w 335"/>
              <a:gd name="T37" fmla="*/ 447 h 455"/>
              <a:gd name="T38" fmla="*/ 131 w 335"/>
              <a:gd name="T39" fmla="*/ 450 h 455"/>
              <a:gd name="T40" fmla="*/ 122 w 335"/>
              <a:gd name="T41" fmla="*/ 452 h 455"/>
              <a:gd name="T42" fmla="*/ 93 w 335"/>
              <a:gd name="T43" fmla="*/ 454 h 455"/>
              <a:gd name="T44" fmla="*/ 63 w 335"/>
              <a:gd name="T45" fmla="*/ 459 h 455"/>
              <a:gd name="T46" fmla="*/ 38 w 335"/>
              <a:gd name="T47" fmla="*/ 461 h 455"/>
              <a:gd name="T48" fmla="*/ 9 w 335"/>
              <a:gd name="T49" fmla="*/ 466 h 455"/>
              <a:gd name="T50" fmla="*/ 24 w 335"/>
              <a:gd name="T51" fmla="*/ 427 h 455"/>
              <a:gd name="T52" fmla="*/ 40 w 335"/>
              <a:gd name="T53" fmla="*/ 350 h 455"/>
              <a:gd name="T54" fmla="*/ 29 w 335"/>
              <a:gd name="T55" fmla="*/ 310 h 455"/>
              <a:gd name="T56" fmla="*/ 4 w 335"/>
              <a:gd name="T57" fmla="*/ 245 h 455"/>
              <a:gd name="T58" fmla="*/ 2 w 335"/>
              <a:gd name="T59" fmla="*/ 214 h 455"/>
              <a:gd name="T60" fmla="*/ 15 w 335"/>
              <a:gd name="T61" fmla="*/ 171 h 455"/>
              <a:gd name="T62" fmla="*/ 15 w 335"/>
              <a:gd name="T63" fmla="*/ 150 h 455"/>
              <a:gd name="T64" fmla="*/ 23 w 335"/>
              <a:gd name="T65" fmla="*/ 125 h 455"/>
              <a:gd name="T66" fmla="*/ 44 w 335"/>
              <a:gd name="T67" fmla="*/ 96 h 455"/>
              <a:gd name="T68" fmla="*/ 56 w 335"/>
              <a:gd name="T69" fmla="*/ 120 h 455"/>
              <a:gd name="T70" fmla="*/ 63 w 335"/>
              <a:gd name="T71" fmla="*/ 123 h 455"/>
              <a:gd name="T72" fmla="*/ 73 w 335"/>
              <a:gd name="T73" fmla="*/ 92 h 455"/>
              <a:gd name="T74" fmla="*/ 78 w 335"/>
              <a:gd name="T75" fmla="*/ 54 h 455"/>
              <a:gd name="T76" fmla="*/ 95 w 335"/>
              <a:gd name="T77" fmla="*/ 42 h 455"/>
              <a:gd name="T78" fmla="*/ 90 w 335"/>
              <a:gd name="T79" fmla="*/ 16 h 455"/>
              <a:gd name="T80" fmla="*/ 110 w 335"/>
              <a:gd name="T81" fmla="*/ 0 h 455"/>
              <a:gd name="T82" fmla="*/ 153 w 335"/>
              <a:gd name="T83" fmla="*/ 12 h 455"/>
              <a:gd name="T84" fmla="*/ 197 w 335"/>
              <a:gd name="T85" fmla="*/ 33 h 455"/>
              <a:gd name="T86" fmla="*/ 230 w 335"/>
              <a:gd name="T87" fmla="*/ 66 h 455"/>
              <a:gd name="T88" fmla="*/ 226 w 335"/>
              <a:gd name="T89" fmla="*/ 82 h 455"/>
              <a:gd name="T90" fmla="*/ 233 w 335"/>
              <a:gd name="T91" fmla="*/ 98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4207" name="Freeform 256"/>
          <p:cNvSpPr>
            <a:spLocks/>
          </p:cNvSpPr>
          <p:nvPr/>
        </p:nvSpPr>
        <p:spPr bwMode="auto">
          <a:xfrm>
            <a:off x="4633913" y="2135188"/>
            <a:ext cx="830262" cy="374650"/>
          </a:xfrm>
          <a:custGeom>
            <a:avLst/>
            <a:gdLst>
              <a:gd name="T0" fmla="*/ 289 w 525"/>
              <a:gd name="T1" fmla="*/ 181 h 254"/>
              <a:gd name="T2" fmla="*/ 274 w 525"/>
              <a:gd name="T3" fmla="*/ 182 h 254"/>
              <a:gd name="T4" fmla="*/ 260 w 525"/>
              <a:gd name="T5" fmla="*/ 175 h 254"/>
              <a:gd name="T6" fmla="*/ 230 w 525"/>
              <a:gd name="T7" fmla="*/ 244 h 254"/>
              <a:gd name="T8" fmla="*/ 224 w 525"/>
              <a:gd name="T9" fmla="*/ 261 h 254"/>
              <a:gd name="T10" fmla="*/ 198 w 525"/>
              <a:gd name="T11" fmla="*/ 192 h 254"/>
              <a:gd name="T12" fmla="*/ 187 w 525"/>
              <a:gd name="T13" fmla="*/ 188 h 254"/>
              <a:gd name="T14" fmla="*/ 181 w 525"/>
              <a:gd name="T15" fmla="*/ 188 h 254"/>
              <a:gd name="T16" fmla="*/ 179 w 525"/>
              <a:gd name="T17" fmla="*/ 178 h 254"/>
              <a:gd name="T18" fmla="*/ 165 w 525"/>
              <a:gd name="T19" fmla="*/ 170 h 254"/>
              <a:gd name="T20" fmla="*/ 137 w 525"/>
              <a:gd name="T21" fmla="*/ 170 h 254"/>
              <a:gd name="T22" fmla="*/ 129 w 525"/>
              <a:gd name="T23" fmla="*/ 167 h 254"/>
              <a:gd name="T24" fmla="*/ 114 w 525"/>
              <a:gd name="T25" fmla="*/ 162 h 254"/>
              <a:gd name="T26" fmla="*/ 103 w 525"/>
              <a:gd name="T27" fmla="*/ 155 h 254"/>
              <a:gd name="T28" fmla="*/ 38 w 525"/>
              <a:gd name="T29" fmla="*/ 143 h 254"/>
              <a:gd name="T30" fmla="*/ 15 w 525"/>
              <a:gd name="T31" fmla="*/ 123 h 254"/>
              <a:gd name="T32" fmla="*/ 12 w 525"/>
              <a:gd name="T33" fmla="*/ 109 h 254"/>
              <a:gd name="T34" fmla="*/ 37 w 525"/>
              <a:gd name="T35" fmla="*/ 90 h 254"/>
              <a:gd name="T36" fmla="*/ 55 w 525"/>
              <a:gd name="T37" fmla="*/ 84 h 254"/>
              <a:gd name="T38" fmla="*/ 106 w 525"/>
              <a:gd name="T39" fmla="*/ 56 h 254"/>
              <a:gd name="T40" fmla="*/ 127 w 525"/>
              <a:gd name="T41" fmla="*/ 30 h 254"/>
              <a:gd name="T42" fmla="*/ 139 w 525"/>
              <a:gd name="T43" fmla="*/ 13 h 254"/>
              <a:gd name="T44" fmla="*/ 168 w 525"/>
              <a:gd name="T45" fmla="*/ 0 h 254"/>
              <a:gd name="T46" fmla="*/ 188 w 525"/>
              <a:gd name="T47" fmla="*/ 4 h 254"/>
              <a:gd name="T48" fmla="*/ 154 w 525"/>
              <a:gd name="T49" fmla="*/ 31 h 254"/>
              <a:gd name="T50" fmla="*/ 145 w 525"/>
              <a:gd name="T51" fmla="*/ 47 h 254"/>
              <a:gd name="T52" fmla="*/ 140 w 525"/>
              <a:gd name="T53" fmla="*/ 63 h 254"/>
              <a:gd name="T54" fmla="*/ 170 w 525"/>
              <a:gd name="T55" fmla="*/ 63 h 254"/>
              <a:gd name="T56" fmla="*/ 206 w 525"/>
              <a:gd name="T57" fmla="*/ 77 h 254"/>
              <a:gd name="T58" fmla="*/ 244 w 525"/>
              <a:gd name="T59" fmla="*/ 102 h 254"/>
              <a:gd name="T60" fmla="*/ 277 w 525"/>
              <a:gd name="T61" fmla="*/ 96 h 254"/>
              <a:gd name="T62" fmla="*/ 280 w 525"/>
              <a:gd name="T63" fmla="*/ 96 h 254"/>
              <a:gd name="T64" fmla="*/ 317 w 525"/>
              <a:gd name="T65" fmla="*/ 74 h 254"/>
              <a:gd name="T66" fmla="*/ 343 w 525"/>
              <a:gd name="T67" fmla="*/ 70 h 254"/>
              <a:gd name="T68" fmla="*/ 380 w 525"/>
              <a:gd name="T69" fmla="*/ 56 h 254"/>
              <a:gd name="T70" fmla="*/ 396 w 525"/>
              <a:gd name="T71" fmla="*/ 81 h 254"/>
              <a:gd name="T72" fmla="*/ 420 w 525"/>
              <a:gd name="T73" fmla="*/ 82 h 254"/>
              <a:gd name="T74" fmla="*/ 434 w 525"/>
              <a:gd name="T75" fmla="*/ 86 h 254"/>
              <a:gd name="T76" fmla="*/ 455 w 525"/>
              <a:gd name="T77" fmla="*/ 74 h 254"/>
              <a:gd name="T78" fmla="*/ 464 w 525"/>
              <a:gd name="T79" fmla="*/ 70 h 254"/>
              <a:gd name="T80" fmla="*/ 466 w 525"/>
              <a:gd name="T81" fmla="*/ 86 h 254"/>
              <a:gd name="T82" fmla="*/ 479 w 525"/>
              <a:gd name="T83" fmla="*/ 111 h 254"/>
              <a:gd name="T84" fmla="*/ 488 w 525"/>
              <a:gd name="T85" fmla="*/ 119 h 254"/>
              <a:gd name="T86" fmla="*/ 499 w 525"/>
              <a:gd name="T87" fmla="*/ 115 h 254"/>
              <a:gd name="T88" fmla="*/ 520 w 525"/>
              <a:gd name="T89" fmla="*/ 122 h 254"/>
              <a:gd name="T90" fmla="*/ 500 w 525"/>
              <a:gd name="T91" fmla="*/ 131 h 254"/>
              <a:gd name="T92" fmla="*/ 482 w 525"/>
              <a:gd name="T93" fmla="*/ 131 h 254"/>
              <a:gd name="T94" fmla="*/ 455 w 525"/>
              <a:gd name="T95" fmla="*/ 137 h 254"/>
              <a:gd name="T96" fmla="*/ 430 w 525"/>
              <a:gd name="T97" fmla="*/ 133 h 254"/>
              <a:gd name="T98" fmla="*/ 406 w 525"/>
              <a:gd name="T99" fmla="*/ 136 h 254"/>
              <a:gd name="T100" fmla="*/ 369 w 525"/>
              <a:gd name="T101" fmla="*/ 131 h 254"/>
              <a:gd name="T102" fmla="*/ 353 w 525"/>
              <a:gd name="T103" fmla="*/ 147 h 254"/>
              <a:gd name="T104" fmla="*/ 339 w 525"/>
              <a:gd name="T105" fmla="*/ 152 h 254"/>
              <a:gd name="T106" fmla="*/ 315 w 525"/>
              <a:gd name="T107" fmla="*/ 154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388" name="Freeform 257"/>
          <p:cNvSpPr>
            <a:spLocks/>
          </p:cNvSpPr>
          <p:nvPr/>
        </p:nvSpPr>
        <p:spPr bwMode="auto">
          <a:xfrm>
            <a:off x="5327650" y="2346325"/>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solidFill>
            <a:schemeClr val="bg1"/>
          </a:solidFill>
          <a:ln w="6350" cap="rnd">
            <a:solidFill>
              <a:schemeClr val="tx1"/>
            </a:solidFill>
            <a:round/>
            <a:headEnd/>
            <a:tailEnd/>
          </a:ln>
        </p:spPr>
        <p:txBody>
          <a:bodyPr/>
          <a:lstStyle/>
          <a:p>
            <a:endParaRPr lang="en-US"/>
          </a:p>
        </p:txBody>
      </p:sp>
      <p:sp>
        <p:nvSpPr>
          <p:cNvPr id="14389" name="Freeform 258"/>
          <p:cNvSpPr>
            <a:spLocks/>
          </p:cNvSpPr>
          <p:nvPr/>
        </p:nvSpPr>
        <p:spPr bwMode="auto">
          <a:xfrm>
            <a:off x="4775200" y="2065338"/>
            <a:ext cx="36513" cy="33337"/>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solidFill>
            <a:schemeClr val="bg1"/>
          </a:solidFill>
          <a:ln w="6350" cap="rnd">
            <a:solidFill>
              <a:schemeClr val="tx1"/>
            </a:solidFill>
            <a:round/>
            <a:headEnd/>
            <a:tailEnd/>
          </a:ln>
        </p:spPr>
        <p:txBody>
          <a:bodyPr/>
          <a:lstStyle/>
          <a:p>
            <a:endParaRPr lang="en-US"/>
          </a:p>
        </p:txBody>
      </p:sp>
      <p:sp>
        <p:nvSpPr>
          <p:cNvPr id="4210" name="Freeform 259"/>
          <p:cNvSpPr>
            <a:spLocks/>
          </p:cNvSpPr>
          <p:nvPr/>
        </p:nvSpPr>
        <p:spPr bwMode="auto">
          <a:xfrm>
            <a:off x="5400675" y="2886075"/>
            <a:ext cx="569913" cy="609600"/>
          </a:xfrm>
          <a:custGeom>
            <a:avLst/>
            <a:gdLst>
              <a:gd name="T0" fmla="*/ 118 w 361"/>
              <a:gd name="T1" fmla="*/ 402 h 413"/>
              <a:gd name="T2" fmla="*/ 105 w 361"/>
              <a:gd name="T3" fmla="*/ 399 h 413"/>
              <a:gd name="T4" fmla="*/ 87 w 361"/>
              <a:gd name="T5" fmla="*/ 396 h 413"/>
              <a:gd name="T6" fmla="*/ 82 w 361"/>
              <a:gd name="T7" fmla="*/ 385 h 413"/>
              <a:gd name="T8" fmla="*/ 62 w 361"/>
              <a:gd name="T9" fmla="*/ 367 h 413"/>
              <a:gd name="T10" fmla="*/ 40 w 361"/>
              <a:gd name="T11" fmla="*/ 367 h 413"/>
              <a:gd name="T12" fmla="*/ 34 w 361"/>
              <a:gd name="T13" fmla="*/ 369 h 413"/>
              <a:gd name="T14" fmla="*/ 30 w 361"/>
              <a:gd name="T15" fmla="*/ 333 h 413"/>
              <a:gd name="T16" fmla="*/ 29 w 361"/>
              <a:gd name="T17" fmla="*/ 322 h 413"/>
              <a:gd name="T18" fmla="*/ 26 w 361"/>
              <a:gd name="T19" fmla="*/ 304 h 413"/>
              <a:gd name="T20" fmla="*/ 23 w 361"/>
              <a:gd name="T21" fmla="*/ 281 h 413"/>
              <a:gd name="T22" fmla="*/ 20 w 361"/>
              <a:gd name="T23" fmla="*/ 259 h 413"/>
              <a:gd name="T24" fmla="*/ 18 w 361"/>
              <a:gd name="T25" fmla="*/ 234 h 413"/>
              <a:gd name="T26" fmla="*/ 16 w 361"/>
              <a:gd name="T27" fmla="*/ 208 h 413"/>
              <a:gd name="T28" fmla="*/ 13 w 361"/>
              <a:gd name="T29" fmla="*/ 189 h 413"/>
              <a:gd name="T30" fmla="*/ 9 w 361"/>
              <a:gd name="T31" fmla="*/ 164 h 413"/>
              <a:gd name="T32" fmla="*/ 6 w 361"/>
              <a:gd name="T33" fmla="*/ 134 h 413"/>
              <a:gd name="T34" fmla="*/ 4 w 361"/>
              <a:gd name="T35" fmla="*/ 118 h 413"/>
              <a:gd name="T36" fmla="*/ 0 w 361"/>
              <a:gd name="T37" fmla="*/ 84 h 413"/>
              <a:gd name="T38" fmla="*/ 31 w 361"/>
              <a:gd name="T39" fmla="*/ 78 h 413"/>
              <a:gd name="T40" fmla="*/ 73 w 361"/>
              <a:gd name="T41" fmla="*/ 71 h 413"/>
              <a:gd name="T42" fmla="*/ 96 w 361"/>
              <a:gd name="T43" fmla="*/ 67 h 413"/>
              <a:gd name="T44" fmla="*/ 121 w 361"/>
              <a:gd name="T45" fmla="*/ 71 h 413"/>
              <a:gd name="T46" fmla="*/ 163 w 361"/>
              <a:gd name="T47" fmla="*/ 78 h 413"/>
              <a:gd name="T48" fmla="*/ 185 w 361"/>
              <a:gd name="T49" fmla="*/ 92 h 413"/>
              <a:gd name="T50" fmla="*/ 213 w 361"/>
              <a:gd name="T51" fmla="*/ 77 h 413"/>
              <a:gd name="T52" fmla="*/ 244 w 361"/>
              <a:gd name="T53" fmla="*/ 71 h 413"/>
              <a:gd name="T54" fmla="*/ 269 w 361"/>
              <a:gd name="T55" fmla="*/ 40 h 413"/>
              <a:gd name="T56" fmla="*/ 330 w 361"/>
              <a:gd name="T57" fmla="*/ 0 h 413"/>
              <a:gd name="T58" fmla="*/ 336 w 361"/>
              <a:gd name="T59" fmla="*/ 29 h 413"/>
              <a:gd name="T60" fmla="*/ 340 w 361"/>
              <a:gd name="T61" fmla="*/ 54 h 413"/>
              <a:gd name="T62" fmla="*/ 346 w 361"/>
              <a:gd name="T63" fmla="*/ 92 h 413"/>
              <a:gd name="T64" fmla="*/ 350 w 361"/>
              <a:gd name="T65" fmla="*/ 110 h 413"/>
              <a:gd name="T66" fmla="*/ 351 w 361"/>
              <a:gd name="T67" fmla="*/ 123 h 413"/>
              <a:gd name="T68" fmla="*/ 356 w 361"/>
              <a:gd name="T69" fmla="*/ 148 h 413"/>
              <a:gd name="T70" fmla="*/ 346 w 361"/>
              <a:gd name="T71" fmla="*/ 155 h 413"/>
              <a:gd name="T72" fmla="*/ 351 w 361"/>
              <a:gd name="T73" fmla="*/ 176 h 413"/>
              <a:gd name="T74" fmla="*/ 351 w 361"/>
              <a:gd name="T75" fmla="*/ 198 h 413"/>
              <a:gd name="T76" fmla="*/ 350 w 361"/>
              <a:gd name="T77" fmla="*/ 218 h 413"/>
              <a:gd name="T78" fmla="*/ 346 w 361"/>
              <a:gd name="T79" fmla="*/ 239 h 413"/>
              <a:gd name="T80" fmla="*/ 346 w 361"/>
              <a:gd name="T81" fmla="*/ 264 h 413"/>
              <a:gd name="T82" fmla="*/ 335 w 361"/>
              <a:gd name="T83" fmla="*/ 276 h 413"/>
              <a:gd name="T84" fmla="*/ 329 w 361"/>
              <a:gd name="T85" fmla="*/ 287 h 413"/>
              <a:gd name="T86" fmla="*/ 311 w 361"/>
              <a:gd name="T87" fmla="*/ 304 h 413"/>
              <a:gd name="T88" fmla="*/ 286 w 361"/>
              <a:gd name="T89" fmla="*/ 318 h 413"/>
              <a:gd name="T90" fmla="*/ 282 w 361"/>
              <a:gd name="T91" fmla="*/ 326 h 413"/>
              <a:gd name="T92" fmla="*/ 285 w 361"/>
              <a:gd name="T93" fmla="*/ 336 h 413"/>
              <a:gd name="T94" fmla="*/ 275 w 361"/>
              <a:gd name="T95" fmla="*/ 361 h 413"/>
              <a:gd name="T96" fmla="*/ 260 w 361"/>
              <a:gd name="T97" fmla="*/ 354 h 413"/>
              <a:gd name="T98" fmla="*/ 256 w 361"/>
              <a:gd name="T99" fmla="*/ 398 h 413"/>
              <a:gd name="T100" fmla="*/ 250 w 361"/>
              <a:gd name="T101" fmla="*/ 399 h 413"/>
              <a:gd name="T102" fmla="*/ 237 w 361"/>
              <a:gd name="T103" fmla="*/ 422 h 413"/>
              <a:gd name="T104" fmla="*/ 220 w 361"/>
              <a:gd name="T105" fmla="*/ 413 h 413"/>
              <a:gd name="T106" fmla="*/ 202 w 361"/>
              <a:gd name="T107" fmla="*/ 402 h 413"/>
              <a:gd name="T108" fmla="*/ 178 w 361"/>
              <a:gd name="T109" fmla="*/ 406 h 413"/>
              <a:gd name="T110" fmla="*/ 167 w 361"/>
              <a:gd name="T111" fmla="*/ 412 h 413"/>
              <a:gd name="T112" fmla="*/ 138 w 361"/>
              <a:gd name="T113" fmla="*/ 406 h 413"/>
              <a:gd name="T114" fmla="*/ 132 w 361"/>
              <a:gd name="T115" fmla="*/ 412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391" name="Freeform 260"/>
          <p:cNvSpPr>
            <a:spLocks/>
          </p:cNvSpPr>
          <p:nvPr/>
        </p:nvSpPr>
        <p:spPr bwMode="auto">
          <a:xfrm>
            <a:off x="4654550" y="4129088"/>
            <a:ext cx="479425" cy="785812"/>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noFill/>
          <a:ln w="6350" cap="rnd">
            <a:solidFill>
              <a:schemeClr val="tx1"/>
            </a:solidFill>
            <a:round/>
            <a:headEnd/>
            <a:tailEnd/>
          </a:ln>
        </p:spPr>
        <p:txBody>
          <a:bodyPr/>
          <a:lstStyle/>
          <a:p>
            <a:endParaRPr lang="en-US"/>
          </a:p>
        </p:txBody>
      </p:sp>
      <p:sp>
        <p:nvSpPr>
          <p:cNvPr id="14392" name="Freeform 261"/>
          <p:cNvSpPr>
            <a:spLocks/>
          </p:cNvSpPr>
          <p:nvPr/>
        </p:nvSpPr>
        <p:spPr bwMode="auto">
          <a:xfrm>
            <a:off x="5081588" y="4090988"/>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noFill/>
          <a:ln w="6350" cap="rnd">
            <a:solidFill>
              <a:schemeClr val="tx1"/>
            </a:solidFill>
            <a:round/>
            <a:headEnd/>
            <a:tailEnd/>
          </a:ln>
        </p:spPr>
        <p:txBody>
          <a:bodyPr/>
          <a:lstStyle/>
          <a:p>
            <a:endParaRPr lang="en-US"/>
          </a:p>
        </p:txBody>
      </p:sp>
      <p:sp>
        <p:nvSpPr>
          <p:cNvPr id="14393" name="Freeform 262"/>
          <p:cNvSpPr>
            <a:spLocks/>
          </p:cNvSpPr>
          <p:nvPr/>
        </p:nvSpPr>
        <p:spPr bwMode="auto">
          <a:xfrm>
            <a:off x="5238750" y="4687888"/>
            <a:ext cx="1235075" cy="903287"/>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noFill/>
          <a:ln w="6350" cap="rnd">
            <a:solidFill>
              <a:schemeClr val="tx1"/>
            </a:solidFill>
            <a:round/>
            <a:headEnd/>
            <a:tailEnd/>
          </a:ln>
        </p:spPr>
        <p:txBody>
          <a:bodyPr/>
          <a:lstStyle/>
          <a:p>
            <a:endParaRPr lang="en-US"/>
          </a:p>
        </p:txBody>
      </p:sp>
      <p:sp>
        <p:nvSpPr>
          <p:cNvPr id="14394" name="Freeform 263"/>
          <p:cNvSpPr>
            <a:spLocks/>
          </p:cNvSpPr>
          <p:nvPr/>
        </p:nvSpPr>
        <p:spPr bwMode="auto">
          <a:xfrm>
            <a:off x="6245225" y="5626100"/>
            <a:ext cx="79375" cy="49213"/>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solidFill>
            <a:schemeClr val="bg1"/>
          </a:solidFill>
          <a:ln w="6350" cap="rnd">
            <a:solidFill>
              <a:schemeClr val="tx1"/>
            </a:solidFill>
            <a:round/>
            <a:headEnd/>
            <a:tailEnd/>
          </a:ln>
        </p:spPr>
        <p:txBody>
          <a:bodyPr/>
          <a:lstStyle/>
          <a:p>
            <a:endParaRPr lang="en-US"/>
          </a:p>
        </p:txBody>
      </p:sp>
      <p:sp>
        <p:nvSpPr>
          <p:cNvPr id="14395" name="Freeform 264"/>
          <p:cNvSpPr>
            <a:spLocks/>
          </p:cNvSpPr>
          <p:nvPr/>
        </p:nvSpPr>
        <p:spPr bwMode="auto">
          <a:xfrm>
            <a:off x="6350000" y="5613400"/>
            <a:ext cx="36513" cy="33338"/>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solidFill>
            <a:schemeClr val="bg1"/>
          </a:solidFill>
          <a:ln w="6350" cap="rnd">
            <a:solidFill>
              <a:schemeClr val="tx1"/>
            </a:solidFill>
            <a:round/>
            <a:headEnd/>
            <a:tailEnd/>
          </a:ln>
        </p:spPr>
        <p:txBody>
          <a:bodyPr/>
          <a:lstStyle/>
          <a:p>
            <a:endParaRPr lang="en-US"/>
          </a:p>
        </p:txBody>
      </p:sp>
      <p:sp>
        <p:nvSpPr>
          <p:cNvPr id="14396" name="Freeform 265"/>
          <p:cNvSpPr>
            <a:spLocks/>
          </p:cNvSpPr>
          <p:nvPr/>
        </p:nvSpPr>
        <p:spPr bwMode="auto">
          <a:xfrm>
            <a:off x="6388100" y="5602288"/>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solidFill>
            <a:schemeClr val="bg1"/>
          </a:solidFill>
          <a:ln w="6350" cap="rnd">
            <a:solidFill>
              <a:schemeClr val="tx1"/>
            </a:solidFill>
            <a:round/>
            <a:headEnd/>
            <a:tailEnd/>
          </a:ln>
        </p:spPr>
        <p:txBody>
          <a:bodyPr/>
          <a:lstStyle/>
          <a:p>
            <a:endParaRPr lang="en-US"/>
          </a:p>
        </p:txBody>
      </p:sp>
      <p:sp>
        <p:nvSpPr>
          <p:cNvPr id="14397" name="Freeform 266"/>
          <p:cNvSpPr>
            <a:spLocks/>
          </p:cNvSpPr>
          <p:nvPr/>
        </p:nvSpPr>
        <p:spPr bwMode="auto">
          <a:xfrm>
            <a:off x="6311900" y="5626100"/>
            <a:ext cx="38100" cy="36513"/>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solidFill>
            <a:schemeClr val="bg1"/>
          </a:solidFill>
          <a:ln w="6350" cap="rnd">
            <a:solidFill>
              <a:schemeClr val="tx1"/>
            </a:solidFill>
            <a:round/>
            <a:headEnd/>
            <a:tailEnd/>
          </a:ln>
        </p:spPr>
        <p:txBody>
          <a:bodyPr/>
          <a:lstStyle/>
          <a:p>
            <a:endParaRPr lang="en-US"/>
          </a:p>
        </p:txBody>
      </p:sp>
      <p:sp>
        <p:nvSpPr>
          <p:cNvPr id="14398" name="Freeform 267"/>
          <p:cNvSpPr>
            <a:spLocks/>
          </p:cNvSpPr>
          <p:nvPr/>
        </p:nvSpPr>
        <p:spPr bwMode="auto">
          <a:xfrm>
            <a:off x="6402388" y="5592763"/>
            <a:ext cx="36512" cy="33337"/>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solidFill>
            <a:schemeClr val="bg1"/>
          </a:solidFill>
          <a:ln w="6350" cap="rnd">
            <a:solidFill>
              <a:schemeClr val="tx1"/>
            </a:solidFill>
            <a:round/>
            <a:headEnd/>
            <a:tailEnd/>
          </a:ln>
        </p:spPr>
        <p:txBody>
          <a:bodyPr/>
          <a:lstStyle/>
          <a:p>
            <a:endParaRPr lang="en-US"/>
          </a:p>
        </p:txBody>
      </p:sp>
      <p:sp>
        <p:nvSpPr>
          <p:cNvPr id="14399" name="Freeform 268"/>
          <p:cNvSpPr>
            <a:spLocks/>
          </p:cNvSpPr>
          <p:nvPr/>
        </p:nvSpPr>
        <p:spPr bwMode="auto">
          <a:xfrm>
            <a:off x="5441950" y="4046538"/>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noFill/>
          <a:ln w="6350" cap="rnd">
            <a:solidFill>
              <a:schemeClr val="tx1"/>
            </a:solidFill>
            <a:round/>
            <a:headEnd/>
            <a:tailEnd/>
          </a:ln>
        </p:spPr>
        <p:txBody>
          <a:bodyPr/>
          <a:lstStyle/>
          <a:p>
            <a:endParaRPr lang="en-US"/>
          </a:p>
        </p:txBody>
      </p:sp>
      <p:sp>
        <p:nvSpPr>
          <p:cNvPr id="14400" name="Freeform 269"/>
          <p:cNvSpPr>
            <a:spLocks/>
          </p:cNvSpPr>
          <p:nvPr/>
        </p:nvSpPr>
        <p:spPr bwMode="auto">
          <a:xfrm>
            <a:off x="4895850" y="3419475"/>
            <a:ext cx="977900" cy="481013"/>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noFill/>
          <a:ln w="6350" cap="rnd">
            <a:solidFill>
              <a:schemeClr val="tx1"/>
            </a:solidFill>
            <a:round/>
            <a:headEnd/>
            <a:tailEnd/>
          </a:ln>
        </p:spPr>
        <p:txBody>
          <a:bodyPr/>
          <a:lstStyle/>
          <a:p>
            <a:endParaRPr lang="en-US"/>
          </a:p>
        </p:txBody>
      </p:sp>
      <p:sp>
        <p:nvSpPr>
          <p:cNvPr id="14401" name="Freeform 270"/>
          <p:cNvSpPr>
            <a:spLocks/>
          </p:cNvSpPr>
          <p:nvPr/>
        </p:nvSpPr>
        <p:spPr bwMode="auto">
          <a:xfrm>
            <a:off x="4878388" y="3887788"/>
            <a:ext cx="36512" cy="33337"/>
          </a:xfrm>
          <a:custGeom>
            <a:avLst/>
            <a:gdLst>
              <a:gd name="T0" fmla="*/ 2147483647 w 23"/>
              <a:gd name="T1" fmla="*/ 0 h 23"/>
              <a:gd name="T2" fmla="*/ 2147483647 w 23"/>
              <a:gd name="T3" fmla="*/ 2147483647 h 23"/>
              <a:gd name="T4" fmla="*/ 0 w 23"/>
              <a:gd name="T5" fmla="*/ 2147483647 h 23"/>
              <a:gd name="T6" fmla="*/ 2147483647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14" y="0"/>
                </a:moveTo>
                <a:lnTo>
                  <a:pt x="22" y="22"/>
                </a:lnTo>
                <a:lnTo>
                  <a:pt x="0" y="22"/>
                </a:lnTo>
                <a:lnTo>
                  <a:pt x="14" y="0"/>
                </a:lnTo>
              </a:path>
            </a:pathLst>
          </a:custGeom>
          <a:solidFill>
            <a:schemeClr val="bg1"/>
          </a:solidFill>
          <a:ln w="6350" cap="rnd">
            <a:solidFill>
              <a:schemeClr val="tx1"/>
            </a:solidFill>
            <a:round/>
            <a:headEnd/>
            <a:tailEnd/>
          </a:ln>
        </p:spPr>
        <p:txBody>
          <a:bodyPr/>
          <a:lstStyle/>
          <a:p>
            <a:endParaRPr lang="en-US"/>
          </a:p>
        </p:txBody>
      </p:sp>
      <p:sp>
        <p:nvSpPr>
          <p:cNvPr id="4222" name="Freeform 271"/>
          <p:cNvSpPr>
            <a:spLocks/>
          </p:cNvSpPr>
          <p:nvPr/>
        </p:nvSpPr>
        <p:spPr bwMode="auto">
          <a:xfrm>
            <a:off x="5618163" y="3635375"/>
            <a:ext cx="1190625" cy="495300"/>
          </a:xfrm>
          <a:custGeom>
            <a:avLst/>
            <a:gdLst>
              <a:gd name="T0" fmla="*/ 161 w 753"/>
              <a:gd name="T1" fmla="*/ 145 h 338"/>
              <a:gd name="T2" fmla="*/ 176 w 753"/>
              <a:gd name="T3" fmla="*/ 146 h 338"/>
              <a:gd name="T4" fmla="*/ 187 w 753"/>
              <a:gd name="T5" fmla="*/ 123 h 338"/>
              <a:gd name="T6" fmla="*/ 200 w 753"/>
              <a:gd name="T7" fmla="*/ 91 h 338"/>
              <a:gd name="T8" fmla="*/ 227 w 753"/>
              <a:gd name="T9" fmla="*/ 88 h 338"/>
              <a:gd name="T10" fmla="*/ 268 w 753"/>
              <a:gd name="T11" fmla="*/ 82 h 338"/>
              <a:gd name="T12" fmla="*/ 272 w 753"/>
              <a:gd name="T13" fmla="*/ 82 h 338"/>
              <a:gd name="T14" fmla="*/ 294 w 753"/>
              <a:gd name="T15" fmla="*/ 78 h 338"/>
              <a:gd name="T16" fmla="*/ 331 w 753"/>
              <a:gd name="T17" fmla="*/ 74 h 338"/>
              <a:gd name="T18" fmla="*/ 352 w 753"/>
              <a:gd name="T19" fmla="*/ 70 h 338"/>
              <a:gd name="T20" fmla="*/ 381 w 753"/>
              <a:gd name="T21" fmla="*/ 64 h 338"/>
              <a:gd name="T22" fmla="*/ 412 w 753"/>
              <a:gd name="T23" fmla="*/ 59 h 338"/>
              <a:gd name="T24" fmla="*/ 443 w 753"/>
              <a:gd name="T25" fmla="*/ 51 h 338"/>
              <a:gd name="T26" fmla="*/ 466 w 753"/>
              <a:gd name="T27" fmla="*/ 47 h 338"/>
              <a:gd name="T28" fmla="*/ 480 w 753"/>
              <a:gd name="T29" fmla="*/ 43 h 338"/>
              <a:gd name="T30" fmla="*/ 508 w 753"/>
              <a:gd name="T31" fmla="*/ 37 h 338"/>
              <a:gd name="T32" fmla="*/ 525 w 753"/>
              <a:gd name="T33" fmla="*/ 34 h 338"/>
              <a:gd name="T34" fmla="*/ 567 w 753"/>
              <a:gd name="T35" fmla="*/ 25 h 338"/>
              <a:gd name="T36" fmla="*/ 584 w 753"/>
              <a:gd name="T37" fmla="*/ 22 h 338"/>
              <a:gd name="T38" fmla="*/ 613 w 753"/>
              <a:gd name="T39" fmla="*/ 15 h 338"/>
              <a:gd name="T40" fmla="*/ 643 w 753"/>
              <a:gd name="T41" fmla="*/ 8 h 338"/>
              <a:gd name="T42" fmla="*/ 653 w 753"/>
              <a:gd name="T43" fmla="*/ 6 h 338"/>
              <a:gd name="T44" fmla="*/ 687 w 753"/>
              <a:gd name="T45" fmla="*/ 4 h 338"/>
              <a:gd name="T46" fmla="*/ 726 w 753"/>
              <a:gd name="T47" fmla="*/ 144 h 338"/>
              <a:gd name="T48" fmla="*/ 673 w 753"/>
              <a:gd name="T49" fmla="*/ 222 h 338"/>
              <a:gd name="T50" fmla="*/ 616 w 753"/>
              <a:gd name="T51" fmla="*/ 239 h 338"/>
              <a:gd name="T52" fmla="*/ 570 w 753"/>
              <a:gd name="T53" fmla="*/ 323 h 338"/>
              <a:gd name="T54" fmla="*/ 519 w 753"/>
              <a:gd name="T55" fmla="*/ 343 h 338"/>
              <a:gd name="T56" fmla="*/ 484 w 753"/>
              <a:gd name="T57" fmla="*/ 317 h 338"/>
              <a:gd name="T58" fmla="*/ 436 w 753"/>
              <a:gd name="T59" fmla="*/ 281 h 338"/>
              <a:gd name="T60" fmla="*/ 423 w 753"/>
              <a:gd name="T61" fmla="*/ 271 h 338"/>
              <a:gd name="T62" fmla="*/ 396 w 753"/>
              <a:gd name="T63" fmla="*/ 257 h 338"/>
              <a:gd name="T64" fmla="*/ 352 w 753"/>
              <a:gd name="T65" fmla="*/ 264 h 338"/>
              <a:gd name="T66" fmla="*/ 306 w 753"/>
              <a:gd name="T67" fmla="*/ 271 h 338"/>
              <a:gd name="T68" fmla="*/ 295 w 753"/>
              <a:gd name="T69" fmla="*/ 249 h 338"/>
              <a:gd name="T70" fmla="*/ 280 w 753"/>
              <a:gd name="T71" fmla="*/ 240 h 338"/>
              <a:gd name="T72" fmla="*/ 251 w 753"/>
              <a:gd name="T73" fmla="*/ 243 h 338"/>
              <a:gd name="T74" fmla="*/ 207 w 753"/>
              <a:gd name="T75" fmla="*/ 247 h 338"/>
              <a:gd name="T76" fmla="*/ 178 w 753"/>
              <a:gd name="T77" fmla="*/ 251 h 338"/>
              <a:gd name="T78" fmla="*/ 154 w 753"/>
              <a:gd name="T79" fmla="*/ 258 h 338"/>
              <a:gd name="T80" fmla="*/ 132 w 753"/>
              <a:gd name="T81" fmla="*/ 272 h 338"/>
              <a:gd name="T82" fmla="*/ 113 w 753"/>
              <a:gd name="T83" fmla="*/ 281 h 338"/>
              <a:gd name="T84" fmla="*/ 73 w 753"/>
              <a:gd name="T85" fmla="*/ 292 h 338"/>
              <a:gd name="T86" fmla="*/ 60 w 753"/>
              <a:gd name="T87" fmla="*/ 295 h 338"/>
              <a:gd name="T88" fmla="*/ 18 w 753"/>
              <a:gd name="T89" fmla="*/ 299 h 338"/>
              <a:gd name="T90" fmla="*/ 0 w 753"/>
              <a:gd name="T91" fmla="*/ 288 h 338"/>
              <a:gd name="T92" fmla="*/ 22 w 753"/>
              <a:gd name="T93" fmla="*/ 264 h 338"/>
              <a:gd name="T94" fmla="*/ 24 w 753"/>
              <a:gd name="T95" fmla="*/ 244 h 338"/>
              <a:gd name="T96" fmla="*/ 51 w 753"/>
              <a:gd name="T97" fmla="*/ 229 h 338"/>
              <a:gd name="T98" fmla="*/ 92 w 753"/>
              <a:gd name="T99" fmla="*/ 201 h 338"/>
              <a:gd name="T100" fmla="*/ 109 w 753"/>
              <a:gd name="T101" fmla="*/ 185 h 338"/>
              <a:gd name="T102" fmla="*/ 130 w 753"/>
              <a:gd name="T103" fmla="*/ 163 h 338"/>
              <a:gd name="T104" fmla="*/ 142 w 753"/>
              <a:gd name="T105" fmla="*/ 164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chemeClr val="accent5"/>
          </a:solidFill>
          <a:ln w="6350" cap="rnd">
            <a:solidFill>
              <a:schemeClr val="tx1"/>
            </a:solidFill>
            <a:round/>
            <a:headEnd/>
            <a:tailEnd/>
          </a:ln>
        </p:spPr>
        <p:txBody>
          <a:bodyPr/>
          <a:lstStyle/>
          <a:p>
            <a:pPr>
              <a:defRPr/>
            </a:pPr>
            <a:endParaRPr lang="en-US">
              <a:latin typeface="Arial" pitchFamily="34" charset="0"/>
            </a:endParaRPr>
          </a:p>
        </p:txBody>
      </p:sp>
      <p:sp>
        <p:nvSpPr>
          <p:cNvPr id="14403" name="Freeform 272"/>
          <p:cNvSpPr>
            <a:spLocks/>
          </p:cNvSpPr>
          <p:nvPr/>
        </p:nvSpPr>
        <p:spPr bwMode="auto">
          <a:xfrm>
            <a:off x="5757863" y="3983038"/>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noFill/>
          <a:ln w="6350" cap="rnd">
            <a:solidFill>
              <a:schemeClr val="tx1"/>
            </a:solidFill>
            <a:round/>
            <a:headEnd/>
            <a:tailEnd/>
          </a:ln>
        </p:spPr>
        <p:txBody>
          <a:bodyPr/>
          <a:lstStyle/>
          <a:p>
            <a:endParaRPr lang="en-US"/>
          </a:p>
        </p:txBody>
      </p:sp>
      <p:grpSp>
        <p:nvGrpSpPr>
          <p:cNvPr id="3" name="Group 273"/>
          <p:cNvGrpSpPr>
            <a:grpSpLocks/>
          </p:cNvGrpSpPr>
          <p:nvPr/>
        </p:nvGrpSpPr>
        <p:grpSpPr bwMode="auto">
          <a:xfrm>
            <a:off x="1276350" y="4850128"/>
            <a:ext cx="885825" cy="579230"/>
            <a:chOff x="1710" y="3401"/>
            <a:chExt cx="498" cy="349"/>
          </a:xfrm>
          <a:solidFill>
            <a:schemeClr val="accent5"/>
          </a:solidFill>
        </p:grpSpPr>
        <p:sp>
          <p:nvSpPr>
            <p:cNvPr id="4225" name="Freeform 274"/>
            <p:cNvSpPr>
              <a:spLocks/>
            </p:cNvSpPr>
            <p:nvPr/>
          </p:nvSpPr>
          <p:spPr bwMode="auto">
            <a:xfrm>
              <a:off x="2101" y="3607"/>
              <a:ext cx="107" cy="143"/>
            </a:xfrm>
            <a:custGeom>
              <a:avLst/>
              <a:gdLst>
                <a:gd name="T0" fmla="*/ 26 w 120"/>
                <a:gd name="T1" fmla="*/ 128 h 160"/>
                <a:gd name="T2" fmla="*/ 51 w 120"/>
                <a:gd name="T3" fmla="*/ 96 h 160"/>
                <a:gd name="T4" fmla="*/ 95 w 120"/>
                <a:gd name="T5" fmla="*/ 77 h 160"/>
                <a:gd name="T6" fmla="*/ 83 w 120"/>
                <a:gd name="T7" fmla="*/ 57 h 160"/>
                <a:gd name="T8" fmla="*/ 83 w 120"/>
                <a:gd name="T9" fmla="*/ 51 h 160"/>
                <a:gd name="T10" fmla="*/ 70 w 120"/>
                <a:gd name="T11" fmla="*/ 51 h 160"/>
                <a:gd name="T12" fmla="*/ 63 w 120"/>
                <a:gd name="T13" fmla="*/ 38 h 160"/>
                <a:gd name="T14" fmla="*/ 57 w 120"/>
                <a:gd name="T15" fmla="*/ 26 h 160"/>
                <a:gd name="T16" fmla="*/ 26 w 120"/>
                <a:gd name="T17" fmla="*/ 6 h 160"/>
                <a:gd name="T18" fmla="*/ 12 w 120"/>
                <a:gd name="T19" fmla="*/ 0 h 160"/>
                <a:gd name="T20" fmla="*/ 6 w 120"/>
                <a:gd name="T21" fmla="*/ 6 h 160"/>
                <a:gd name="T22" fmla="*/ 0 w 120"/>
                <a:gd name="T23" fmla="*/ 51 h 160"/>
                <a:gd name="T24" fmla="*/ 0 w 120"/>
                <a:gd name="T25" fmla="*/ 83 h 160"/>
                <a:gd name="T26" fmla="*/ 0 w 120"/>
                <a:gd name="T27" fmla="*/ 96 h 160"/>
                <a:gd name="T28" fmla="*/ 0 w 120"/>
                <a:gd name="T29" fmla="*/ 109 h 160"/>
                <a:gd name="T30" fmla="*/ 12 w 120"/>
                <a:gd name="T31" fmla="*/ 115 h 160"/>
                <a:gd name="T32" fmla="*/ 19 w 120"/>
                <a:gd name="T33" fmla="*/ 128 h 160"/>
                <a:gd name="T34" fmla="*/ 26 w 120"/>
                <a:gd name="T35" fmla="*/ 12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a:defRPr/>
              </a:pPr>
              <a:endParaRPr lang="en-US">
                <a:latin typeface="Arial" pitchFamily="34" charset="0"/>
              </a:endParaRPr>
            </a:p>
          </p:txBody>
        </p:sp>
        <p:sp>
          <p:nvSpPr>
            <p:cNvPr id="4226" name="Freeform 275"/>
            <p:cNvSpPr>
              <a:spLocks/>
            </p:cNvSpPr>
            <p:nvPr/>
          </p:nvSpPr>
          <p:spPr bwMode="auto">
            <a:xfrm>
              <a:off x="2037" y="3529"/>
              <a:ext cx="57" cy="43"/>
            </a:xfrm>
            <a:custGeom>
              <a:avLst/>
              <a:gdLst>
                <a:gd name="T0" fmla="*/ 19 w 64"/>
                <a:gd name="T1" fmla="*/ 13 h 48"/>
                <a:gd name="T2" fmla="*/ 0 w 64"/>
                <a:gd name="T3" fmla="*/ 0 h 48"/>
                <a:gd name="T4" fmla="*/ 0 w 64"/>
                <a:gd name="T5" fmla="*/ 20 h 48"/>
                <a:gd name="T6" fmla="*/ 12 w 64"/>
                <a:gd name="T7" fmla="*/ 26 h 48"/>
                <a:gd name="T8" fmla="*/ 12 w 64"/>
                <a:gd name="T9" fmla="*/ 32 h 48"/>
                <a:gd name="T10" fmla="*/ 26 w 64"/>
                <a:gd name="T11" fmla="*/ 39 h 48"/>
                <a:gd name="T12" fmla="*/ 51 w 64"/>
                <a:gd name="T13" fmla="*/ 32 h 48"/>
                <a:gd name="T14" fmla="*/ 51 w 64"/>
                <a:gd name="T15" fmla="*/ 20 h 48"/>
                <a:gd name="T16" fmla="*/ 45 w 64"/>
                <a:gd name="T17" fmla="*/ 20 h 48"/>
                <a:gd name="T18" fmla="*/ 32 w 64"/>
                <a:gd name="T19" fmla="*/ 13 h 48"/>
                <a:gd name="T20" fmla="*/ 19 w 64"/>
                <a:gd name="T21" fmla="*/ 13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a:defRPr/>
              </a:pPr>
              <a:endParaRPr lang="en-US">
                <a:latin typeface="Arial" pitchFamily="34" charset="0"/>
              </a:endParaRPr>
            </a:p>
          </p:txBody>
        </p:sp>
        <p:sp>
          <p:nvSpPr>
            <p:cNvPr id="4227" name="Freeform 276"/>
            <p:cNvSpPr>
              <a:spLocks/>
            </p:cNvSpPr>
            <p:nvPr/>
          </p:nvSpPr>
          <p:spPr bwMode="auto">
            <a:xfrm>
              <a:off x="2023" y="3579"/>
              <a:ext cx="21" cy="1"/>
            </a:xfrm>
            <a:custGeom>
              <a:avLst/>
              <a:gdLst>
                <a:gd name="T0" fmla="*/ 18 w 24"/>
                <a:gd name="T1" fmla="*/ 0 h 1"/>
                <a:gd name="T2" fmla="*/ 0 w 24"/>
                <a:gd name="T3" fmla="*/ 0 h 1"/>
                <a:gd name="T4" fmla="*/ 18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a:defRPr/>
              </a:pPr>
              <a:endParaRPr lang="en-US">
                <a:latin typeface="Arial" pitchFamily="34" charset="0"/>
              </a:endParaRPr>
            </a:p>
          </p:txBody>
        </p:sp>
        <p:sp>
          <p:nvSpPr>
            <p:cNvPr id="4228" name="Freeform 277"/>
            <p:cNvSpPr>
              <a:spLocks/>
            </p:cNvSpPr>
            <p:nvPr/>
          </p:nvSpPr>
          <p:spPr bwMode="auto">
            <a:xfrm>
              <a:off x="1973" y="3515"/>
              <a:ext cx="57" cy="14"/>
            </a:xfrm>
            <a:custGeom>
              <a:avLst/>
              <a:gdLst>
                <a:gd name="T0" fmla="*/ 51 w 64"/>
                <a:gd name="T1" fmla="*/ 0 h 16"/>
                <a:gd name="T2" fmla="*/ 6 w 64"/>
                <a:gd name="T3" fmla="*/ 0 h 16"/>
                <a:gd name="T4" fmla="*/ 0 w 64"/>
                <a:gd name="T5" fmla="*/ 6 h 16"/>
                <a:gd name="T6" fmla="*/ 6 w 64"/>
                <a:gd name="T7" fmla="*/ 12 h 16"/>
                <a:gd name="T8" fmla="*/ 51 w 64"/>
                <a:gd name="T9" fmla="*/ 6 h 16"/>
                <a:gd name="T10" fmla="*/ 45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a:defRPr/>
              </a:pPr>
              <a:endParaRPr lang="en-US">
                <a:latin typeface="Arial" pitchFamily="34" charset="0"/>
              </a:endParaRPr>
            </a:p>
          </p:txBody>
        </p:sp>
        <p:sp>
          <p:nvSpPr>
            <p:cNvPr id="4229" name="Freeform 278"/>
            <p:cNvSpPr>
              <a:spLocks/>
            </p:cNvSpPr>
            <p:nvPr/>
          </p:nvSpPr>
          <p:spPr bwMode="auto">
            <a:xfrm>
              <a:off x="1880" y="3465"/>
              <a:ext cx="64" cy="36"/>
            </a:xfrm>
            <a:custGeom>
              <a:avLst/>
              <a:gdLst>
                <a:gd name="T0" fmla="*/ 6 w 72"/>
                <a:gd name="T1" fmla="*/ 6 h 40"/>
                <a:gd name="T2" fmla="*/ 12 w 72"/>
                <a:gd name="T3" fmla="*/ 20 h 40"/>
                <a:gd name="T4" fmla="*/ 32 w 72"/>
                <a:gd name="T5" fmla="*/ 26 h 40"/>
                <a:gd name="T6" fmla="*/ 38 w 72"/>
                <a:gd name="T7" fmla="*/ 32 h 40"/>
                <a:gd name="T8" fmla="*/ 51 w 72"/>
                <a:gd name="T9" fmla="*/ 32 h 40"/>
                <a:gd name="T10" fmla="*/ 57 w 72"/>
                <a:gd name="T11" fmla="*/ 32 h 40"/>
                <a:gd name="T12" fmla="*/ 51 w 72"/>
                <a:gd name="T13" fmla="*/ 20 h 40"/>
                <a:gd name="T14" fmla="*/ 38 w 72"/>
                <a:gd name="T15" fmla="*/ 13 h 40"/>
                <a:gd name="T16" fmla="*/ 32 w 72"/>
                <a:gd name="T17" fmla="*/ 0 h 40"/>
                <a:gd name="T18" fmla="*/ 19 w 72"/>
                <a:gd name="T19" fmla="*/ 0 h 40"/>
                <a:gd name="T20" fmla="*/ 0 w 72"/>
                <a:gd name="T21" fmla="*/ 0 h 40"/>
                <a:gd name="T22" fmla="*/ 6 w 72"/>
                <a:gd name="T23" fmla="*/ 6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a:defRPr/>
              </a:pPr>
              <a:endParaRPr lang="en-US">
                <a:latin typeface="Arial" pitchFamily="34" charset="0"/>
              </a:endParaRPr>
            </a:p>
          </p:txBody>
        </p:sp>
        <p:sp>
          <p:nvSpPr>
            <p:cNvPr id="4230" name="Freeform 279"/>
            <p:cNvSpPr>
              <a:spLocks/>
            </p:cNvSpPr>
            <p:nvPr/>
          </p:nvSpPr>
          <p:spPr bwMode="auto">
            <a:xfrm>
              <a:off x="2001" y="3543"/>
              <a:ext cx="22" cy="15"/>
            </a:xfrm>
            <a:custGeom>
              <a:avLst/>
              <a:gdLst>
                <a:gd name="T0" fmla="*/ 0 w 24"/>
                <a:gd name="T1" fmla="*/ 0 h 16"/>
                <a:gd name="T2" fmla="*/ 20 w 24"/>
                <a:gd name="T3" fmla="*/ 8 h 16"/>
                <a:gd name="T4" fmla="*/ 6 w 24"/>
                <a:gd name="T5" fmla="*/ 14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a:latin typeface="Arial" pitchFamily="34" charset="0"/>
              </a:endParaRPr>
            </a:p>
          </p:txBody>
        </p:sp>
        <p:sp>
          <p:nvSpPr>
            <p:cNvPr id="4231" name="Freeform 280"/>
            <p:cNvSpPr>
              <a:spLocks/>
            </p:cNvSpPr>
            <p:nvPr/>
          </p:nvSpPr>
          <p:spPr bwMode="auto">
            <a:xfrm>
              <a:off x="1752" y="3401"/>
              <a:ext cx="50" cy="36"/>
            </a:xfrm>
            <a:custGeom>
              <a:avLst/>
              <a:gdLst>
                <a:gd name="T0" fmla="*/ 38 w 56"/>
                <a:gd name="T1" fmla="*/ 26 h 40"/>
                <a:gd name="T2" fmla="*/ 38 w 56"/>
                <a:gd name="T3" fmla="*/ 13 h 40"/>
                <a:gd name="T4" fmla="*/ 45 w 56"/>
                <a:gd name="T5" fmla="*/ 6 h 40"/>
                <a:gd name="T6" fmla="*/ 38 w 56"/>
                <a:gd name="T7" fmla="*/ 0 h 40"/>
                <a:gd name="T8" fmla="*/ 6 w 56"/>
                <a:gd name="T9" fmla="*/ 0 h 40"/>
                <a:gd name="T10" fmla="*/ 0 w 56"/>
                <a:gd name="T11" fmla="*/ 6 h 40"/>
                <a:gd name="T12" fmla="*/ 6 w 56"/>
                <a:gd name="T13" fmla="*/ 26 h 40"/>
                <a:gd name="T14" fmla="*/ 19 w 56"/>
                <a:gd name="T15" fmla="*/ 32 h 40"/>
                <a:gd name="T16" fmla="*/ 38 w 56"/>
                <a:gd name="T17" fmla="*/ 2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a:defRPr/>
              </a:pPr>
              <a:endParaRPr lang="en-US">
                <a:latin typeface="Arial" pitchFamily="34" charset="0"/>
              </a:endParaRPr>
            </a:p>
          </p:txBody>
        </p:sp>
        <p:sp>
          <p:nvSpPr>
            <p:cNvPr id="4232" name="Freeform 281"/>
            <p:cNvSpPr>
              <a:spLocks/>
            </p:cNvSpPr>
            <p:nvPr/>
          </p:nvSpPr>
          <p:spPr bwMode="auto">
            <a:xfrm>
              <a:off x="1710" y="3422"/>
              <a:ext cx="28" cy="22"/>
            </a:xfrm>
            <a:custGeom>
              <a:avLst/>
              <a:gdLst>
                <a:gd name="T0" fmla="*/ 24 w 32"/>
                <a:gd name="T1" fmla="*/ 6 h 24"/>
                <a:gd name="T2" fmla="*/ 12 w 32"/>
                <a:gd name="T3" fmla="*/ 0 h 24"/>
                <a:gd name="T4" fmla="*/ 0 w 32"/>
                <a:gd name="T5" fmla="*/ 14 h 24"/>
                <a:gd name="T6" fmla="*/ 0 w 32"/>
                <a:gd name="T7" fmla="*/ 20 h 24"/>
                <a:gd name="T8" fmla="*/ 12 w 32"/>
                <a:gd name="T9" fmla="*/ 20 h 24"/>
                <a:gd name="T10" fmla="*/ 24 w 32"/>
                <a:gd name="T11" fmla="*/ 14 h 24"/>
                <a:gd name="T12" fmla="*/ 24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a:defRPr/>
              </a:pPr>
              <a:endParaRPr lang="en-US">
                <a:latin typeface="Arial" pitchFamily="34" charset="0"/>
              </a:endParaRPr>
            </a:p>
          </p:txBody>
        </p:sp>
      </p:grpSp>
      <p:sp>
        <p:nvSpPr>
          <p:cNvPr id="6" name="Rectangle 284"/>
          <p:cNvSpPr>
            <a:spLocks noChangeArrowheads="1"/>
          </p:cNvSpPr>
          <p:nvPr/>
        </p:nvSpPr>
        <p:spPr bwMode="auto">
          <a:xfrm>
            <a:off x="209550" y="5649913"/>
            <a:ext cx="228600" cy="228600"/>
          </a:xfrm>
          <a:prstGeom prst="rect">
            <a:avLst/>
          </a:prstGeom>
          <a:solidFill>
            <a:schemeClr val="accent5"/>
          </a:solidFill>
          <a:ln w="9525" algn="ctr">
            <a:solidFill>
              <a:schemeClr val="tx1"/>
            </a:solidFill>
            <a:miter lim="800000"/>
            <a:headEnd/>
            <a:tailEnd/>
          </a:ln>
        </p:spPr>
        <p:txBody>
          <a:bodyPr anchor="ctr">
            <a:spAutoFit/>
          </a:bodyPr>
          <a:lstStyle/>
          <a:p>
            <a:pPr>
              <a:defRPr/>
            </a:pPr>
            <a:endParaRPr lang="en-US">
              <a:latin typeface="Arial" pitchFamily="34" charset="0"/>
            </a:endParaRPr>
          </a:p>
        </p:txBody>
      </p:sp>
      <p:sp>
        <p:nvSpPr>
          <p:cNvPr id="14407" name="Rectangle 285" descr="25%"/>
          <p:cNvSpPr>
            <a:spLocks noChangeArrowheads="1"/>
          </p:cNvSpPr>
          <p:nvPr/>
        </p:nvSpPr>
        <p:spPr bwMode="auto">
          <a:xfrm>
            <a:off x="209550" y="5954713"/>
            <a:ext cx="228600" cy="228600"/>
          </a:xfrm>
          <a:prstGeom prst="rect">
            <a:avLst/>
          </a:prstGeom>
          <a:solidFill>
            <a:schemeClr val="accent1"/>
          </a:solidFill>
          <a:ln w="9525" algn="ctr">
            <a:solidFill>
              <a:schemeClr val="tx1"/>
            </a:solidFill>
            <a:miter lim="800000"/>
            <a:headEnd/>
            <a:tailEnd/>
          </a:ln>
        </p:spPr>
        <p:txBody>
          <a:bodyPr anchor="ctr">
            <a:spAutoFit/>
          </a:bodyPr>
          <a:lstStyle/>
          <a:p>
            <a:endParaRPr lang="en-US"/>
          </a:p>
        </p:txBody>
      </p:sp>
      <p:sp>
        <p:nvSpPr>
          <p:cNvPr id="14408" name="Text Box 279"/>
          <p:cNvSpPr txBox="1">
            <a:spLocks noChangeArrowheads="1"/>
          </p:cNvSpPr>
          <p:nvPr/>
        </p:nvSpPr>
        <p:spPr bwMode="auto">
          <a:xfrm>
            <a:off x="514350" y="6265863"/>
            <a:ext cx="1830388" cy="182562"/>
          </a:xfrm>
          <a:prstGeom prst="rect">
            <a:avLst/>
          </a:prstGeom>
          <a:noFill/>
          <a:ln w="9525">
            <a:noFill/>
            <a:miter lim="800000"/>
            <a:headEnd/>
            <a:tailEnd/>
          </a:ln>
        </p:spPr>
        <p:txBody>
          <a:bodyPr wrap="none" lIns="0" tIns="0" rIns="0" bIns="0">
            <a:spAutoFit/>
          </a:bodyPr>
          <a:lstStyle/>
          <a:p>
            <a:r>
              <a:rPr lang="en-US" sz="1200">
                <a:latin typeface="Tahoma" pitchFamily="34" charset="0"/>
              </a:rPr>
              <a:t>Solar water heating eligible</a:t>
            </a:r>
          </a:p>
        </p:txBody>
      </p:sp>
      <p:sp>
        <p:nvSpPr>
          <p:cNvPr id="14409" name="Text Box 296"/>
          <p:cNvSpPr txBox="1">
            <a:spLocks noChangeArrowheads="1"/>
          </p:cNvSpPr>
          <p:nvPr/>
        </p:nvSpPr>
        <p:spPr bwMode="auto">
          <a:xfrm>
            <a:off x="3108325" y="5861050"/>
            <a:ext cx="457200" cy="708025"/>
          </a:xfrm>
          <a:prstGeom prst="rect">
            <a:avLst/>
          </a:prstGeom>
          <a:noFill/>
          <a:ln w="9525">
            <a:noFill/>
            <a:miter lim="800000"/>
            <a:headEnd/>
            <a:tailEnd/>
          </a:ln>
        </p:spPr>
        <p:txBody>
          <a:bodyPr>
            <a:spAutoFit/>
          </a:bodyPr>
          <a:lstStyle/>
          <a:p>
            <a:pPr>
              <a:spcBef>
                <a:spcPct val="50000"/>
              </a:spcBef>
            </a:pPr>
            <a:r>
              <a:rPr lang="en-US" sz="4000"/>
              <a:t>*</a:t>
            </a:r>
          </a:p>
        </p:txBody>
      </p:sp>
      <p:sp>
        <p:nvSpPr>
          <p:cNvPr id="14410" name="Text Box 297"/>
          <p:cNvSpPr txBox="1">
            <a:spLocks noChangeArrowheads="1"/>
          </p:cNvSpPr>
          <p:nvPr/>
        </p:nvSpPr>
        <p:spPr bwMode="auto">
          <a:xfrm>
            <a:off x="3138488" y="6186488"/>
            <a:ext cx="381000" cy="366712"/>
          </a:xfrm>
          <a:prstGeom prst="rect">
            <a:avLst/>
          </a:prstGeom>
          <a:noFill/>
          <a:ln w="9525">
            <a:noFill/>
            <a:miter lim="800000"/>
            <a:headEnd/>
            <a:tailEnd/>
          </a:ln>
        </p:spPr>
        <p:txBody>
          <a:bodyPr>
            <a:spAutoFit/>
          </a:bodyPr>
          <a:lstStyle/>
          <a:p>
            <a:pPr>
              <a:spcBef>
                <a:spcPct val="50000"/>
              </a:spcBef>
            </a:pPr>
            <a:r>
              <a:rPr lang="en-US"/>
              <a:t>† </a:t>
            </a:r>
          </a:p>
        </p:txBody>
      </p:sp>
      <p:sp>
        <p:nvSpPr>
          <p:cNvPr id="14411" name="Text Box 279"/>
          <p:cNvSpPr txBox="1">
            <a:spLocks noChangeArrowheads="1"/>
          </p:cNvSpPr>
          <p:nvPr/>
        </p:nvSpPr>
        <p:spPr bwMode="auto">
          <a:xfrm>
            <a:off x="3517900" y="6040438"/>
            <a:ext cx="3416300" cy="182562"/>
          </a:xfrm>
          <a:prstGeom prst="rect">
            <a:avLst/>
          </a:prstGeom>
          <a:noFill/>
          <a:ln w="9525">
            <a:noFill/>
            <a:miter lim="800000"/>
            <a:headEnd/>
            <a:tailEnd/>
          </a:ln>
        </p:spPr>
        <p:txBody>
          <a:bodyPr wrap="none" lIns="0" tIns="0" rIns="0" bIns="0">
            <a:spAutoFit/>
          </a:bodyPr>
          <a:lstStyle/>
          <a:p>
            <a:r>
              <a:rPr lang="en-US" sz="1200">
                <a:latin typeface="Tahoma" pitchFamily="34" charset="0"/>
              </a:rPr>
              <a:t>Extra credit for solar or customer-sited renewables</a:t>
            </a:r>
          </a:p>
        </p:txBody>
      </p:sp>
      <p:sp>
        <p:nvSpPr>
          <p:cNvPr id="14412" name="Text Box 279"/>
          <p:cNvSpPr txBox="1">
            <a:spLocks noChangeArrowheads="1"/>
          </p:cNvSpPr>
          <p:nvPr/>
        </p:nvSpPr>
        <p:spPr bwMode="auto">
          <a:xfrm>
            <a:off x="3524250" y="6297613"/>
            <a:ext cx="3071813" cy="182562"/>
          </a:xfrm>
          <a:prstGeom prst="rect">
            <a:avLst/>
          </a:prstGeom>
          <a:noFill/>
          <a:ln w="9525">
            <a:noFill/>
            <a:miter lim="800000"/>
            <a:headEnd/>
            <a:tailEnd/>
          </a:ln>
        </p:spPr>
        <p:txBody>
          <a:bodyPr wrap="none" lIns="0" tIns="0" rIns="0" bIns="0">
            <a:spAutoFit/>
          </a:bodyPr>
          <a:lstStyle/>
          <a:p>
            <a:r>
              <a:rPr lang="en-US" sz="1200">
                <a:latin typeface="Tahoma" pitchFamily="34" charset="0"/>
              </a:rPr>
              <a:t>Includes non-renewable alternative resources</a:t>
            </a:r>
          </a:p>
        </p:txBody>
      </p:sp>
      <p:sp>
        <p:nvSpPr>
          <p:cNvPr id="4110" name="Rectangle 301"/>
          <p:cNvSpPr>
            <a:spLocks noChangeArrowheads="1"/>
          </p:cNvSpPr>
          <p:nvPr/>
        </p:nvSpPr>
        <p:spPr bwMode="auto">
          <a:xfrm>
            <a:off x="257175" y="1760538"/>
            <a:ext cx="1238250" cy="169862"/>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WA: </a:t>
            </a:r>
            <a:r>
              <a:rPr kumimoji="1" lang="en-US" sz="1000" b="1" dirty="0">
                <a:solidFill>
                  <a:schemeClr val="accent3"/>
                </a:solidFill>
                <a:latin typeface="Tahoma" pitchFamily="34" charset="0"/>
              </a:rPr>
              <a:t>15% x 2020*</a:t>
            </a:r>
          </a:p>
        </p:txBody>
      </p:sp>
      <p:sp>
        <p:nvSpPr>
          <p:cNvPr id="4111" name="Rectangle 303"/>
          <p:cNvSpPr>
            <a:spLocks noChangeArrowheads="1"/>
          </p:cNvSpPr>
          <p:nvPr/>
        </p:nvSpPr>
        <p:spPr bwMode="auto">
          <a:xfrm>
            <a:off x="161925" y="3487738"/>
            <a:ext cx="1133475" cy="169862"/>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CA:</a:t>
            </a:r>
            <a:r>
              <a:rPr kumimoji="1" lang="en-US" sz="1000" b="1" dirty="0">
                <a:solidFill>
                  <a:schemeClr val="accent3"/>
                </a:solidFill>
                <a:latin typeface="Tahoma" pitchFamily="34" charset="0"/>
              </a:rPr>
              <a:t> 33% x 2020</a:t>
            </a:r>
          </a:p>
        </p:txBody>
      </p:sp>
      <p:sp>
        <p:nvSpPr>
          <p:cNvPr id="4112" name="Rectangle 304"/>
          <p:cNvSpPr>
            <a:spLocks noChangeArrowheads="1"/>
          </p:cNvSpPr>
          <p:nvPr/>
        </p:nvSpPr>
        <p:spPr bwMode="auto">
          <a:xfrm>
            <a:off x="696913" y="2906713"/>
            <a:ext cx="1228725" cy="169862"/>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NV</a:t>
            </a:r>
            <a:r>
              <a:rPr kumimoji="1" lang="en-US" sz="1000" b="1" dirty="0">
                <a:solidFill>
                  <a:schemeClr val="accent3"/>
                </a:solidFill>
                <a:latin typeface="Tahoma" pitchFamily="34" charset="0"/>
              </a:rPr>
              <a:t>: 25% x 2025*</a:t>
            </a:r>
          </a:p>
        </p:txBody>
      </p:sp>
      <p:sp>
        <p:nvSpPr>
          <p:cNvPr id="4113" name="Text Box 305"/>
          <p:cNvSpPr txBox="1">
            <a:spLocks noChangeArrowheads="1"/>
          </p:cNvSpPr>
          <p:nvPr/>
        </p:nvSpPr>
        <p:spPr bwMode="auto">
          <a:xfrm>
            <a:off x="1047750" y="3897313"/>
            <a:ext cx="1238250" cy="169862"/>
          </a:xfrm>
          <a:prstGeom prst="rect">
            <a:avLst/>
          </a:prstGeom>
          <a:solidFill>
            <a:schemeClr val="accent4"/>
          </a:solidFill>
          <a:ln w="12700">
            <a:solidFill>
              <a:schemeClr val="tx1"/>
            </a:solidFill>
            <a:miter lim="800000"/>
            <a:headEnd type="none" w="sm" len="sm"/>
            <a:tailEnd type="none" w="sm" len="sm"/>
          </a:ln>
        </p:spPr>
        <p:txBody>
          <a:bodyPr lIns="0" tIns="0" rIns="0" bIns="0">
            <a:spAutoFit/>
          </a:bodyPr>
          <a:lstStyle/>
          <a:p>
            <a:pPr algn="ctr" eaLnBrk="0" hangingPunct="0">
              <a:spcBef>
                <a:spcPct val="50000"/>
              </a:spcBef>
              <a:defRPr/>
            </a:pPr>
            <a:r>
              <a:rPr kumimoji="1" lang="en-US" sz="1100" b="1" dirty="0">
                <a:solidFill>
                  <a:schemeClr val="accent3"/>
                </a:solidFill>
                <a:latin typeface="Tahoma" pitchFamily="34" charset="0"/>
              </a:rPr>
              <a:t>AZ: </a:t>
            </a:r>
            <a:r>
              <a:rPr kumimoji="1" lang="en-US" sz="1000" b="1" dirty="0">
                <a:solidFill>
                  <a:schemeClr val="accent3"/>
                </a:solidFill>
                <a:latin typeface="Tahoma" pitchFamily="34" charset="0"/>
              </a:rPr>
              <a:t>15% x 2025</a:t>
            </a:r>
            <a:r>
              <a:rPr kumimoji="1" lang="en-US" sz="1100" b="1" dirty="0">
                <a:solidFill>
                  <a:schemeClr val="accent3"/>
                </a:solidFill>
                <a:latin typeface="Arial" pitchFamily="34" charset="0"/>
              </a:rPr>
              <a:t>                           </a:t>
            </a:r>
          </a:p>
        </p:txBody>
      </p:sp>
      <p:sp>
        <p:nvSpPr>
          <p:cNvPr id="4114" name="Text Box 306"/>
          <p:cNvSpPr txBox="1">
            <a:spLocks noChangeArrowheads="1"/>
          </p:cNvSpPr>
          <p:nvPr/>
        </p:nvSpPr>
        <p:spPr bwMode="auto">
          <a:xfrm>
            <a:off x="1885950" y="4227513"/>
            <a:ext cx="1695450" cy="312737"/>
          </a:xfrm>
          <a:prstGeom prst="rect">
            <a:avLst/>
          </a:prstGeom>
          <a:solidFill>
            <a:schemeClr val="accent4"/>
          </a:solidFill>
          <a:ln w="12700">
            <a:solidFill>
              <a:schemeClr val="tx1"/>
            </a:solidFill>
            <a:miter lim="800000"/>
            <a:headEnd type="none" w="sm" len="sm"/>
            <a:tailEnd type="none" w="sm" len="sm"/>
          </a:ln>
        </p:spPr>
        <p:txBody>
          <a:bodyPr lIns="0" tIns="0" rIns="0" bIns="0">
            <a:spAutoFit/>
          </a:bodyPr>
          <a:lstStyle/>
          <a:p>
            <a:pPr algn="ctr" eaLnBrk="0" hangingPunct="0">
              <a:defRPr/>
            </a:pPr>
            <a:r>
              <a:rPr kumimoji="1" lang="en-US" sz="1100" b="1" dirty="0">
                <a:solidFill>
                  <a:schemeClr val="accent3"/>
                </a:solidFill>
                <a:latin typeface="Tahoma" pitchFamily="34" charset="0"/>
              </a:rPr>
              <a:t>NM: </a:t>
            </a:r>
            <a:r>
              <a:rPr kumimoji="1" lang="en-US" sz="1000" b="1" dirty="0">
                <a:solidFill>
                  <a:schemeClr val="accent3"/>
                </a:solidFill>
                <a:latin typeface="Tahoma" pitchFamily="34" charset="0"/>
              </a:rPr>
              <a:t>20% x 2020</a:t>
            </a:r>
            <a:r>
              <a:rPr kumimoji="1" lang="en-US" sz="1100" b="1" dirty="0">
                <a:solidFill>
                  <a:schemeClr val="accent3"/>
                </a:solidFill>
                <a:latin typeface="Tahoma" pitchFamily="34" charset="0"/>
              </a:rPr>
              <a:t> </a:t>
            </a:r>
            <a:r>
              <a:rPr kumimoji="1" lang="en-US" sz="900" b="1" dirty="0">
                <a:solidFill>
                  <a:schemeClr val="accent3"/>
                </a:solidFill>
                <a:latin typeface="Tahoma" pitchFamily="34" charset="0"/>
              </a:rPr>
              <a:t>(IOUs)</a:t>
            </a:r>
          </a:p>
          <a:p>
            <a:pPr algn="ctr" eaLnBrk="0" hangingPunct="0">
              <a:lnSpc>
                <a:spcPct val="85000"/>
              </a:lnSpc>
              <a:defRPr/>
            </a:pPr>
            <a:r>
              <a:rPr kumimoji="1" lang="en-US" sz="1000" dirty="0">
                <a:solidFill>
                  <a:schemeClr val="accent3"/>
                </a:solidFill>
                <a:latin typeface="Tahoma" pitchFamily="34" charset="0"/>
              </a:rPr>
              <a:t> </a:t>
            </a:r>
            <a:r>
              <a:rPr kumimoji="1" lang="en-US" sz="800" b="1" dirty="0">
                <a:solidFill>
                  <a:schemeClr val="accent3"/>
                </a:solidFill>
                <a:latin typeface="Tahoma" pitchFamily="34" charset="0"/>
              </a:rPr>
              <a:t>10% x 2020 (co-ops)</a:t>
            </a:r>
            <a:r>
              <a:rPr kumimoji="1" lang="en-US" sz="1100" b="1" dirty="0">
                <a:solidFill>
                  <a:schemeClr val="accent3"/>
                </a:solidFill>
                <a:latin typeface="Tahoma" pitchFamily="34" charset="0"/>
              </a:rPr>
              <a:t> </a:t>
            </a:r>
          </a:p>
        </p:txBody>
      </p:sp>
      <p:sp>
        <p:nvSpPr>
          <p:cNvPr id="4115" name="Rectangle 307"/>
          <p:cNvSpPr>
            <a:spLocks noChangeArrowheads="1"/>
          </p:cNvSpPr>
          <p:nvPr/>
        </p:nvSpPr>
        <p:spPr bwMode="auto">
          <a:xfrm>
            <a:off x="1300163" y="5065713"/>
            <a:ext cx="1138237" cy="169862"/>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HI: </a:t>
            </a:r>
            <a:r>
              <a:rPr kumimoji="1" lang="en-US" sz="1000" b="1" dirty="0">
                <a:solidFill>
                  <a:schemeClr val="accent3"/>
                </a:solidFill>
                <a:latin typeface="Tahoma" pitchFamily="34" charset="0"/>
              </a:rPr>
              <a:t>40% x 2030</a:t>
            </a:r>
          </a:p>
        </p:txBody>
      </p:sp>
      <p:sp>
        <p:nvSpPr>
          <p:cNvPr id="14419" name="Text Box 279"/>
          <p:cNvSpPr txBox="1">
            <a:spLocks noChangeArrowheads="1"/>
          </p:cNvSpPr>
          <p:nvPr/>
        </p:nvSpPr>
        <p:spPr bwMode="auto">
          <a:xfrm>
            <a:off x="3521075" y="5764213"/>
            <a:ext cx="3086100" cy="182562"/>
          </a:xfrm>
          <a:prstGeom prst="rect">
            <a:avLst/>
          </a:prstGeom>
          <a:noFill/>
          <a:ln w="9525">
            <a:noFill/>
            <a:miter lim="800000"/>
            <a:headEnd/>
            <a:tailEnd/>
          </a:ln>
        </p:spPr>
        <p:txBody>
          <a:bodyPr wrap="none" lIns="0" tIns="0" rIns="0" bIns="0">
            <a:spAutoFit/>
          </a:bodyPr>
          <a:lstStyle/>
          <a:p>
            <a:r>
              <a:rPr lang="en-US" sz="1200">
                <a:latin typeface="Tahoma" pitchFamily="34" charset="0"/>
              </a:rPr>
              <a:t>Minimum solar or customer-sited requirement</a:t>
            </a:r>
          </a:p>
        </p:txBody>
      </p:sp>
      <p:sp>
        <p:nvSpPr>
          <p:cNvPr id="4118" name="Rectangle 308"/>
          <p:cNvSpPr>
            <a:spLocks noChangeArrowheads="1"/>
          </p:cNvSpPr>
          <p:nvPr/>
        </p:nvSpPr>
        <p:spPr bwMode="auto">
          <a:xfrm>
            <a:off x="2800350" y="4760913"/>
            <a:ext cx="1466850" cy="169862"/>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 TX: </a:t>
            </a:r>
            <a:r>
              <a:rPr kumimoji="1" lang="en-US" sz="1000" b="1" dirty="0">
                <a:solidFill>
                  <a:schemeClr val="accent3"/>
                </a:solidFill>
                <a:latin typeface="Tahoma" pitchFamily="34" charset="0"/>
              </a:rPr>
              <a:t>5,880 MW x 2015</a:t>
            </a:r>
          </a:p>
        </p:txBody>
      </p:sp>
      <p:sp>
        <p:nvSpPr>
          <p:cNvPr id="14421" name="Rectangle 309"/>
          <p:cNvSpPr>
            <a:spLocks noChangeArrowheads="1"/>
          </p:cNvSpPr>
          <p:nvPr/>
        </p:nvSpPr>
        <p:spPr bwMode="auto">
          <a:xfrm>
            <a:off x="1428750" y="3541713"/>
            <a:ext cx="1066800" cy="169862"/>
          </a:xfrm>
          <a:prstGeom prst="rect">
            <a:avLst/>
          </a:prstGeom>
          <a:solidFill>
            <a:schemeClr val="accent1"/>
          </a:solidFill>
          <a:ln w="9525">
            <a:solidFill>
              <a:schemeClr val="tx1"/>
            </a:solidFill>
            <a:miter lim="800000"/>
            <a:headEnd/>
            <a:tailEnd/>
          </a:ln>
        </p:spPr>
        <p:txBody>
          <a:bodyPr lIns="0" tIns="0" rIns="0" bIns="0">
            <a:spAutoFit/>
          </a:bodyPr>
          <a:lstStyle/>
          <a:p>
            <a:pPr eaLnBrk="0" hangingPunct="0"/>
            <a:r>
              <a:rPr kumimoji="1" lang="en-US" sz="1100" b="1" i="1" dirty="0">
                <a:latin typeface="Tahoma" pitchFamily="34" charset="0"/>
              </a:rPr>
              <a:t> </a:t>
            </a:r>
            <a:r>
              <a:rPr kumimoji="1" lang="en-US" sz="900" i="1" dirty="0">
                <a:latin typeface="Tahoma" pitchFamily="34" charset="0"/>
              </a:rPr>
              <a:t>UT: 20% by 2025*</a:t>
            </a:r>
          </a:p>
        </p:txBody>
      </p:sp>
      <p:sp>
        <p:nvSpPr>
          <p:cNvPr id="4120" name="Rectangle 310"/>
          <p:cNvSpPr>
            <a:spLocks noChangeArrowheads="1"/>
          </p:cNvSpPr>
          <p:nvPr/>
        </p:nvSpPr>
        <p:spPr bwMode="auto">
          <a:xfrm>
            <a:off x="1974850" y="3173413"/>
            <a:ext cx="1758950" cy="276225"/>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CO: </a:t>
            </a:r>
            <a:r>
              <a:rPr kumimoji="1" lang="en-US" sz="1000" b="1" dirty="0">
                <a:solidFill>
                  <a:schemeClr val="accent3"/>
                </a:solidFill>
                <a:latin typeface="Tahoma" pitchFamily="34" charset="0"/>
              </a:rPr>
              <a:t>30% by 2020</a:t>
            </a:r>
            <a:r>
              <a:rPr kumimoji="1" lang="en-US" sz="1100" b="1" dirty="0">
                <a:solidFill>
                  <a:schemeClr val="accent3"/>
                </a:solidFill>
                <a:latin typeface="Tahoma" pitchFamily="34" charset="0"/>
              </a:rPr>
              <a:t> </a:t>
            </a:r>
            <a:r>
              <a:rPr kumimoji="1" lang="en-US" sz="800" b="1" dirty="0">
                <a:solidFill>
                  <a:schemeClr val="accent3"/>
                </a:solidFill>
                <a:latin typeface="Tahoma" pitchFamily="34" charset="0"/>
              </a:rPr>
              <a:t>(IOUs)</a:t>
            </a:r>
          </a:p>
          <a:p>
            <a:pPr algn="ctr" eaLnBrk="0" hangingPunct="0">
              <a:buFont typeface="Arial" pitchFamily="34" charset="0"/>
              <a:buNone/>
              <a:defRPr/>
            </a:pPr>
            <a:r>
              <a:rPr kumimoji="1" lang="en-US" sz="700" b="1" dirty="0">
                <a:solidFill>
                  <a:schemeClr val="accent3"/>
                </a:solidFill>
                <a:latin typeface="Tahoma" pitchFamily="34" charset="0"/>
              </a:rPr>
              <a:t>10% by 2020 (co-ops &amp; large </a:t>
            </a:r>
            <a:r>
              <a:rPr kumimoji="1" lang="en-US" sz="700" b="1" dirty="0" err="1">
                <a:solidFill>
                  <a:schemeClr val="accent3"/>
                </a:solidFill>
                <a:latin typeface="Tahoma" pitchFamily="34" charset="0"/>
              </a:rPr>
              <a:t>munis</a:t>
            </a:r>
            <a:r>
              <a:rPr kumimoji="1" lang="en-US" sz="700" b="1" dirty="0">
                <a:solidFill>
                  <a:schemeClr val="accent3"/>
                </a:solidFill>
                <a:latin typeface="Tahoma" pitchFamily="34" charset="0"/>
              </a:rPr>
              <a:t>)*</a:t>
            </a:r>
          </a:p>
        </p:txBody>
      </p:sp>
      <p:sp>
        <p:nvSpPr>
          <p:cNvPr id="13" name="Rectangle 311"/>
          <p:cNvSpPr>
            <a:spLocks noChangeArrowheads="1"/>
          </p:cNvSpPr>
          <p:nvPr/>
        </p:nvSpPr>
        <p:spPr bwMode="auto">
          <a:xfrm>
            <a:off x="1833563" y="1963738"/>
            <a:ext cx="1138237" cy="169862"/>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MT: </a:t>
            </a:r>
            <a:r>
              <a:rPr kumimoji="1" lang="en-US" sz="1000" b="1" dirty="0">
                <a:solidFill>
                  <a:schemeClr val="accent3"/>
                </a:solidFill>
                <a:latin typeface="Tahoma" pitchFamily="34" charset="0"/>
              </a:rPr>
              <a:t>15% x 2015</a:t>
            </a:r>
          </a:p>
        </p:txBody>
      </p:sp>
      <p:sp>
        <p:nvSpPr>
          <p:cNvPr id="14424" name="Rectangle 312"/>
          <p:cNvSpPr>
            <a:spLocks noChangeArrowheads="1"/>
          </p:cNvSpPr>
          <p:nvPr/>
        </p:nvSpPr>
        <p:spPr bwMode="auto">
          <a:xfrm>
            <a:off x="2971800" y="2198688"/>
            <a:ext cx="933450" cy="169862"/>
          </a:xfrm>
          <a:prstGeom prst="rect">
            <a:avLst/>
          </a:prstGeom>
          <a:solidFill>
            <a:schemeClr val="accent1"/>
          </a:solidFill>
          <a:ln w="9525">
            <a:solidFill>
              <a:schemeClr val="tx1"/>
            </a:solidFill>
            <a:miter lim="800000"/>
            <a:headEnd/>
            <a:tailEnd/>
          </a:ln>
        </p:spPr>
        <p:txBody>
          <a:bodyPr lIns="0" tIns="0" rIns="0" bIns="0">
            <a:spAutoFit/>
          </a:bodyPr>
          <a:lstStyle/>
          <a:p>
            <a:pPr eaLnBrk="0" hangingPunct="0"/>
            <a:r>
              <a:rPr kumimoji="1" lang="en-US" sz="1100" b="1" i="1">
                <a:latin typeface="Tahoma" pitchFamily="34" charset="0"/>
              </a:rPr>
              <a:t> </a:t>
            </a:r>
            <a:r>
              <a:rPr kumimoji="1" lang="en-US" sz="900" i="1">
                <a:latin typeface="Tahoma" pitchFamily="34" charset="0"/>
              </a:rPr>
              <a:t>ND: 10% x 2015</a:t>
            </a:r>
          </a:p>
        </p:txBody>
      </p:sp>
      <p:sp>
        <p:nvSpPr>
          <p:cNvPr id="14425" name="Rectangle 313"/>
          <p:cNvSpPr>
            <a:spLocks noChangeArrowheads="1"/>
          </p:cNvSpPr>
          <p:nvPr/>
        </p:nvSpPr>
        <p:spPr bwMode="auto">
          <a:xfrm>
            <a:off x="3009900" y="2563813"/>
            <a:ext cx="933450" cy="169862"/>
          </a:xfrm>
          <a:prstGeom prst="rect">
            <a:avLst/>
          </a:prstGeom>
          <a:solidFill>
            <a:schemeClr val="accent1"/>
          </a:solidFill>
          <a:ln w="12700">
            <a:solidFill>
              <a:schemeClr val="tx1"/>
            </a:solidFill>
            <a:miter lim="800000"/>
            <a:headEnd/>
            <a:tailEnd/>
          </a:ln>
        </p:spPr>
        <p:txBody>
          <a:bodyPr lIns="0" tIns="0" rIns="0" bIns="0">
            <a:spAutoFit/>
          </a:bodyPr>
          <a:lstStyle/>
          <a:p>
            <a:pPr eaLnBrk="0" hangingPunct="0"/>
            <a:r>
              <a:rPr kumimoji="1" lang="en-US" sz="1100" b="1" i="1" dirty="0">
                <a:latin typeface="Tahoma" pitchFamily="34" charset="0"/>
              </a:rPr>
              <a:t> </a:t>
            </a:r>
            <a:r>
              <a:rPr kumimoji="1" lang="en-US" sz="900" i="1" dirty="0">
                <a:latin typeface="Tahoma" pitchFamily="34" charset="0"/>
              </a:rPr>
              <a:t>SD: 10% x 2015</a:t>
            </a:r>
          </a:p>
        </p:txBody>
      </p:sp>
      <p:sp>
        <p:nvSpPr>
          <p:cNvPr id="16" name="Rectangle 314"/>
          <p:cNvSpPr>
            <a:spLocks noChangeArrowheads="1"/>
          </p:cNvSpPr>
          <p:nvPr/>
        </p:nvSpPr>
        <p:spPr bwMode="auto">
          <a:xfrm>
            <a:off x="3867150" y="2984500"/>
            <a:ext cx="838200" cy="169277"/>
          </a:xfrm>
          <a:prstGeom prst="rect">
            <a:avLst/>
          </a:prstGeom>
          <a:solidFill>
            <a:schemeClr val="accent4"/>
          </a:solidFill>
          <a:ln w="9525">
            <a:solidFill>
              <a:schemeClr val="tx1"/>
            </a:solidFill>
            <a:miter lim="800000"/>
            <a:headEnd/>
            <a:tailEnd/>
          </a:ln>
        </p:spPr>
        <p:txBody>
          <a:bodyPr lIns="0" tIns="0" rIns="0" bIns="0">
            <a:spAutoFit/>
          </a:bodyPr>
          <a:lstStyle/>
          <a:p>
            <a:pPr eaLnBrk="0" hangingPunct="0">
              <a:defRPr/>
            </a:pPr>
            <a:r>
              <a:rPr kumimoji="1" lang="en-US" sz="1100" b="1" dirty="0">
                <a:solidFill>
                  <a:schemeClr val="accent3"/>
                </a:solidFill>
                <a:latin typeface="Tahoma" pitchFamily="34" charset="0"/>
              </a:rPr>
              <a:t> IA: </a:t>
            </a:r>
            <a:r>
              <a:rPr kumimoji="1" lang="en-US" sz="1000" b="1" dirty="0">
                <a:solidFill>
                  <a:schemeClr val="accent3"/>
                </a:solidFill>
                <a:latin typeface="Tahoma" pitchFamily="34" charset="0"/>
              </a:rPr>
              <a:t>105 MW</a:t>
            </a:r>
          </a:p>
        </p:txBody>
      </p:sp>
      <p:sp>
        <p:nvSpPr>
          <p:cNvPr id="4125" name="Rectangle 315"/>
          <p:cNvSpPr>
            <a:spLocks noChangeArrowheads="1"/>
          </p:cNvSpPr>
          <p:nvPr/>
        </p:nvSpPr>
        <p:spPr bwMode="auto">
          <a:xfrm>
            <a:off x="3638550" y="1846263"/>
            <a:ext cx="1162050" cy="306387"/>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MN: </a:t>
            </a:r>
            <a:r>
              <a:rPr kumimoji="1" lang="en-US" sz="1000" b="1" dirty="0">
                <a:solidFill>
                  <a:schemeClr val="accent3"/>
                </a:solidFill>
                <a:latin typeface="Tahoma" pitchFamily="34" charset="0"/>
              </a:rPr>
              <a:t>25% x 2025</a:t>
            </a:r>
          </a:p>
          <a:p>
            <a:pPr algn="ctr" eaLnBrk="0" hangingPunct="0">
              <a:defRPr/>
            </a:pPr>
            <a:r>
              <a:rPr kumimoji="1" lang="en-US" sz="900" dirty="0">
                <a:solidFill>
                  <a:schemeClr val="accent3"/>
                </a:solidFill>
                <a:latin typeface="Tahoma" pitchFamily="34" charset="0"/>
              </a:rPr>
              <a:t>(Xcel: 30% x 2020)</a:t>
            </a:r>
          </a:p>
        </p:txBody>
      </p:sp>
      <p:sp>
        <p:nvSpPr>
          <p:cNvPr id="4126" name="Rectangle 316"/>
          <p:cNvSpPr>
            <a:spLocks noChangeArrowheads="1"/>
          </p:cNvSpPr>
          <p:nvPr/>
        </p:nvSpPr>
        <p:spPr bwMode="auto">
          <a:xfrm>
            <a:off x="3876675" y="3738563"/>
            <a:ext cx="1228725" cy="168275"/>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MO: </a:t>
            </a:r>
            <a:r>
              <a:rPr kumimoji="1" lang="en-US" sz="1000" b="1" dirty="0">
                <a:solidFill>
                  <a:schemeClr val="accent3"/>
                </a:solidFill>
                <a:latin typeface="Tahoma" pitchFamily="34" charset="0"/>
              </a:rPr>
              <a:t>15% x 2021</a:t>
            </a:r>
          </a:p>
        </p:txBody>
      </p:sp>
      <p:sp>
        <p:nvSpPr>
          <p:cNvPr id="4127" name="Rectangle 318"/>
          <p:cNvSpPr>
            <a:spLocks noChangeArrowheads="1"/>
          </p:cNvSpPr>
          <p:nvPr/>
        </p:nvSpPr>
        <p:spPr bwMode="auto">
          <a:xfrm>
            <a:off x="3971925" y="2606675"/>
            <a:ext cx="1390650" cy="330200"/>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WI</a:t>
            </a:r>
            <a:r>
              <a:rPr kumimoji="1" lang="en-US" sz="1000" b="1" dirty="0">
                <a:solidFill>
                  <a:schemeClr val="accent3"/>
                </a:solidFill>
                <a:latin typeface="Tahoma" pitchFamily="34" charset="0"/>
              </a:rPr>
              <a:t>: Varies by utility; </a:t>
            </a:r>
            <a:br>
              <a:rPr kumimoji="1" lang="en-US" sz="1000" b="1" dirty="0">
                <a:solidFill>
                  <a:schemeClr val="accent3"/>
                </a:solidFill>
                <a:latin typeface="Tahoma" pitchFamily="34" charset="0"/>
              </a:rPr>
            </a:br>
            <a:r>
              <a:rPr kumimoji="1" lang="en-US" sz="1000" dirty="0">
                <a:solidFill>
                  <a:schemeClr val="accent3"/>
                </a:solidFill>
                <a:latin typeface="Tahoma" pitchFamily="34" charset="0"/>
              </a:rPr>
              <a:t>10% x 2015 statewide</a:t>
            </a:r>
          </a:p>
        </p:txBody>
      </p:sp>
      <p:sp>
        <p:nvSpPr>
          <p:cNvPr id="4128" name="Rectangle 319"/>
          <p:cNvSpPr>
            <a:spLocks noChangeArrowheads="1"/>
          </p:cNvSpPr>
          <p:nvPr/>
        </p:nvSpPr>
        <p:spPr bwMode="auto">
          <a:xfrm>
            <a:off x="4800600" y="2187575"/>
            <a:ext cx="1466850" cy="331788"/>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MI:</a:t>
            </a:r>
            <a:r>
              <a:rPr kumimoji="1" lang="en-US" sz="1000" b="1" dirty="0">
                <a:solidFill>
                  <a:schemeClr val="accent3"/>
                </a:solidFill>
                <a:latin typeface="Tahoma" pitchFamily="34" charset="0"/>
              </a:rPr>
              <a:t> 10% + 1,100 MW x 2015*</a:t>
            </a:r>
          </a:p>
        </p:txBody>
      </p:sp>
      <p:sp>
        <p:nvSpPr>
          <p:cNvPr id="4129" name="Rectangle 320"/>
          <p:cNvSpPr>
            <a:spLocks noChangeArrowheads="1"/>
          </p:cNvSpPr>
          <p:nvPr/>
        </p:nvSpPr>
        <p:spPr bwMode="auto">
          <a:xfrm>
            <a:off x="5048250" y="3033713"/>
            <a:ext cx="1289050" cy="169862"/>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OH</a:t>
            </a:r>
            <a:r>
              <a:rPr kumimoji="1" lang="en-US" sz="1000" b="1" dirty="0">
                <a:solidFill>
                  <a:schemeClr val="accent3"/>
                </a:solidFill>
                <a:latin typeface="Tahoma" pitchFamily="34" charset="0"/>
              </a:rPr>
              <a:t>: 25% x 2025</a:t>
            </a:r>
            <a:r>
              <a:rPr kumimoji="1" lang="en-US" sz="1100" dirty="0">
                <a:solidFill>
                  <a:schemeClr val="accent3"/>
                </a:solidFill>
                <a:latin typeface="Tahoma" pitchFamily="34" charset="0"/>
              </a:rPr>
              <a:t>†</a:t>
            </a:r>
          </a:p>
        </p:txBody>
      </p:sp>
      <p:sp>
        <p:nvSpPr>
          <p:cNvPr id="4130" name="Rectangle 321"/>
          <p:cNvSpPr>
            <a:spLocks noChangeArrowheads="1"/>
          </p:cNvSpPr>
          <p:nvPr/>
        </p:nvSpPr>
        <p:spPr bwMode="auto">
          <a:xfrm>
            <a:off x="7524750" y="1636713"/>
            <a:ext cx="1181100" cy="292100"/>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ME: </a:t>
            </a:r>
            <a:r>
              <a:rPr kumimoji="1" lang="en-US" sz="1000" b="1" dirty="0">
                <a:solidFill>
                  <a:schemeClr val="accent3"/>
                </a:solidFill>
                <a:latin typeface="Tahoma" pitchFamily="34" charset="0"/>
              </a:rPr>
              <a:t>30% x 2000</a:t>
            </a:r>
          </a:p>
          <a:p>
            <a:pPr algn="ctr" eaLnBrk="0" hangingPunct="0">
              <a:defRPr/>
            </a:pPr>
            <a:r>
              <a:rPr kumimoji="1" lang="en-US" sz="800" b="1" dirty="0">
                <a:solidFill>
                  <a:schemeClr val="accent3"/>
                </a:solidFill>
                <a:latin typeface="Tahoma" pitchFamily="34" charset="0"/>
              </a:rPr>
              <a:t>New RE: 10% x 2017 </a:t>
            </a:r>
          </a:p>
        </p:txBody>
      </p:sp>
      <p:sp>
        <p:nvSpPr>
          <p:cNvPr id="17" name="Rectangle 322"/>
          <p:cNvSpPr>
            <a:spLocks noChangeArrowheads="1"/>
          </p:cNvSpPr>
          <p:nvPr/>
        </p:nvSpPr>
        <p:spPr bwMode="auto">
          <a:xfrm>
            <a:off x="7524750" y="1970088"/>
            <a:ext cx="1314450" cy="169862"/>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NH: </a:t>
            </a:r>
            <a:r>
              <a:rPr kumimoji="1" lang="en-US" sz="1000" b="1" dirty="0">
                <a:solidFill>
                  <a:schemeClr val="accent3"/>
                </a:solidFill>
                <a:latin typeface="Tahoma" pitchFamily="34" charset="0"/>
              </a:rPr>
              <a:t>23.8% x 2025</a:t>
            </a:r>
          </a:p>
        </p:txBody>
      </p:sp>
      <p:sp>
        <p:nvSpPr>
          <p:cNvPr id="18" name="Rectangle 323"/>
          <p:cNvSpPr>
            <a:spLocks noChangeArrowheads="1"/>
          </p:cNvSpPr>
          <p:nvPr/>
        </p:nvSpPr>
        <p:spPr bwMode="auto">
          <a:xfrm>
            <a:off x="7524750" y="2184400"/>
            <a:ext cx="1390650" cy="415925"/>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MA: </a:t>
            </a:r>
            <a:r>
              <a:rPr kumimoji="1" lang="en-US" sz="1000" b="1" dirty="0">
                <a:solidFill>
                  <a:schemeClr val="accent3"/>
                </a:solidFill>
                <a:latin typeface="Tahoma" pitchFamily="34" charset="0"/>
              </a:rPr>
              <a:t>22.1% x 2020 </a:t>
            </a:r>
            <a:r>
              <a:rPr kumimoji="1" lang="en-US" sz="800" b="1" dirty="0">
                <a:solidFill>
                  <a:schemeClr val="accent3"/>
                </a:solidFill>
                <a:latin typeface="Tahoma" pitchFamily="34" charset="0"/>
              </a:rPr>
              <a:t>New RE:  15% x 2020</a:t>
            </a:r>
            <a:r>
              <a:rPr kumimoji="1" lang="en-US" sz="800" dirty="0">
                <a:solidFill>
                  <a:schemeClr val="accent3"/>
                </a:solidFill>
                <a:latin typeface="Tahoma" pitchFamily="34" charset="0"/>
              </a:rPr>
              <a:t/>
            </a:r>
            <a:br>
              <a:rPr kumimoji="1" lang="en-US" sz="800" dirty="0">
                <a:solidFill>
                  <a:schemeClr val="accent3"/>
                </a:solidFill>
                <a:latin typeface="Tahoma" pitchFamily="34" charset="0"/>
              </a:rPr>
            </a:br>
            <a:r>
              <a:rPr kumimoji="1" lang="en-US" sz="800" dirty="0">
                <a:solidFill>
                  <a:schemeClr val="accent3"/>
                </a:solidFill>
                <a:latin typeface="Tahoma" pitchFamily="34" charset="0"/>
              </a:rPr>
              <a:t>(+1% annually thereafter)</a:t>
            </a:r>
            <a:endParaRPr kumimoji="1" lang="en-US" sz="800" b="1" dirty="0">
              <a:solidFill>
                <a:schemeClr val="accent3"/>
              </a:solidFill>
              <a:latin typeface="Tahoma" pitchFamily="34" charset="0"/>
            </a:endParaRPr>
          </a:p>
        </p:txBody>
      </p:sp>
      <p:sp>
        <p:nvSpPr>
          <p:cNvPr id="19" name="Rectangle 324"/>
          <p:cNvSpPr>
            <a:spLocks noChangeArrowheads="1"/>
          </p:cNvSpPr>
          <p:nvPr/>
        </p:nvSpPr>
        <p:spPr bwMode="auto">
          <a:xfrm>
            <a:off x="7526338" y="2679700"/>
            <a:ext cx="1160462" cy="169863"/>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RI: </a:t>
            </a:r>
            <a:r>
              <a:rPr kumimoji="1" lang="en-US" sz="1000" b="1" dirty="0">
                <a:solidFill>
                  <a:schemeClr val="accent3"/>
                </a:solidFill>
                <a:latin typeface="Tahoma" pitchFamily="34" charset="0"/>
              </a:rPr>
              <a:t>16% x 2020</a:t>
            </a:r>
          </a:p>
        </p:txBody>
      </p:sp>
      <p:sp>
        <p:nvSpPr>
          <p:cNvPr id="20" name="Rectangle 325"/>
          <p:cNvSpPr>
            <a:spLocks noChangeArrowheads="1"/>
          </p:cNvSpPr>
          <p:nvPr/>
        </p:nvSpPr>
        <p:spPr bwMode="auto">
          <a:xfrm>
            <a:off x="7526338" y="2894013"/>
            <a:ext cx="1179512" cy="169862"/>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CT: </a:t>
            </a:r>
            <a:r>
              <a:rPr kumimoji="1" lang="en-US" sz="1000" b="1" dirty="0">
                <a:solidFill>
                  <a:schemeClr val="accent3"/>
                </a:solidFill>
                <a:latin typeface="Tahoma" pitchFamily="34" charset="0"/>
              </a:rPr>
              <a:t>23% x 2020</a:t>
            </a:r>
          </a:p>
        </p:txBody>
      </p:sp>
      <p:sp>
        <p:nvSpPr>
          <p:cNvPr id="21" name="Rectangle 326"/>
          <p:cNvSpPr>
            <a:spLocks noChangeArrowheads="1"/>
          </p:cNvSpPr>
          <p:nvPr/>
        </p:nvSpPr>
        <p:spPr bwMode="auto">
          <a:xfrm>
            <a:off x="5638800" y="2689225"/>
            <a:ext cx="1143000" cy="169863"/>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NY: </a:t>
            </a:r>
            <a:r>
              <a:rPr kumimoji="1" lang="en-US" sz="1000" b="1" dirty="0">
                <a:solidFill>
                  <a:schemeClr val="accent3"/>
                </a:solidFill>
                <a:latin typeface="Tahoma" pitchFamily="34" charset="0"/>
              </a:rPr>
              <a:t>29% x 2015</a:t>
            </a:r>
          </a:p>
        </p:txBody>
      </p:sp>
      <p:sp>
        <p:nvSpPr>
          <p:cNvPr id="22" name="Rectangle 327"/>
          <p:cNvSpPr>
            <a:spLocks noChangeArrowheads="1"/>
          </p:cNvSpPr>
          <p:nvPr/>
        </p:nvSpPr>
        <p:spPr bwMode="auto">
          <a:xfrm>
            <a:off x="7524750" y="3352800"/>
            <a:ext cx="1238250" cy="169863"/>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NJ: </a:t>
            </a:r>
            <a:r>
              <a:rPr kumimoji="1" lang="en-US" sz="1000" b="1" dirty="0">
                <a:solidFill>
                  <a:schemeClr val="accent3"/>
                </a:solidFill>
                <a:latin typeface="Tahoma" pitchFamily="34" charset="0"/>
              </a:rPr>
              <a:t>22.5% x 2021</a:t>
            </a:r>
          </a:p>
        </p:txBody>
      </p:sp>
      <p:sp>
        <p:nvSpPr>
          <p:cNvPr id="4137" name="Rectangle 328"/>
          <p:cNvSpPr>
            <a:spLocks noChangeArrowheads="1"/>
          </p:cNvSpPr>
          <p:nvPr/>
        </p:nvSpPr>
        <p:spPr bwMode="auto">
          <a:xfrm>
            <a:off x="7519988" y="3124200"/>
            <a:ext cx="1295400" cy="169863"/>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PA: ~</a:t>
            </a:r>
            <a:r>
              <a:rPr kumimoji="1" lang="en-US" sz="1000" b="1" dirty="0">
                <a:solidFill>
                  <a:schemeClr val="accent3"/>
                </a:solidFill>
                <a:latin typeface="Tahoma" pitchFamily="34" charset="0"/>
              </a:rPr>
              <a:t>18% x 2021</a:t>
            </a:r>
            <a:r>
              <a:rPr kumimoji="1" lang="en-US" sz="1100" dirty="0">
                <a:solidFill>
                  <a:schemeClr val="accent3"/>
                </a:solidFill>
                <a:latin typeface="Tahoma" pitchFamily="34" charset="0"/>
              </a:rPr>
              <a:t>†</a:t>
            </a:r>
          </a:p>
        </p:txBody>
      </p:sp>
      <p:sp>
        <p:nvSpPr>
          <p:cNvPr id="4138" name="Rectangle 329"/>
          <p:cNvSpPr>
            <a:spLocks noChangeArrowheads="1"/>
          </p:cNvSpPr>
          <p:nvPr/>
        </p:nvSpPr>
        <p:spPr bwMode="auto">
          <a:xfrm>
            <a:off x="7524750" y="3581400"/>
            <a:ext cx="1238250" cy="169863"/>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MD: </a:t>
            </a:r>
            <a:r>
              <a:rPr kumimoji="1" lang="en-US" sz="1000" b="1" dirty="0">
                <a:solidFill>
                  <a:schemeClr val="accent3"/>
                </a:solidFill>
                <a:latin typeface="Tahoma" pitchFamily="34" charset="0"/>
              </a:rPr>
              <a:t>20% x 2022</a:t>
            </a:r>
          </a:p>
        </p:txBody>
      </p:sp>
      <p:sp>
        <p:nvSpPr>
          <p:cNvPr id="4139" name="Rectangle 330"/>
          <p:cNvSpPr>
            <a:spLocks noChangeArrowheads="1"/>
          </p:cNvSpPr>
          <p:nvPr/>
        </p:nvSpPr>
        <p:spPr bwMode="auto">
          <a:xfrm>
            <a:off x="7524750" y="3810000"/>
            <a:ext cx="1238250" cy="169863"/>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DE: </a:t>
            </a:r>
            <a:r>
              <a:rPr kumimoji="1" lang="en-US" sz="1000" b="1" dirty="0">
                <a:solidFill>
                  <a:schemeClr val="accent3"/>
                </a:solidFill>
                <a:latin typeface="Tahoma" pitchFamily="34" charset="0"/>
              </a:rPr>
              <a:t>20% x 2020*</a:t>
            </a:r>
          </a:p>
        </p:txBody>
      </p:sp>
      <p:sp>
        <p:nvSpPr>
          <p:cNvPr id="4140" name="Rectangle 331"/>
          <p:cNvSpPr>
            <a:spLocks noChangeArrowheads="1"/>
          </p:cNvSpPr>
          <p:nvPr/>
        </p:nvSpPr>
        <p:spPr bwMode="auto">
          <a:xfrm>
            <a:off x="7526338" y="4038600"/>
            <a:ext cx="1162050" cy="169863"/>
          </a:xfrm>
          <a:prstGeom prst="rect">
            <a:avLst/>
          </a:prstGeom>
          <a:solidFill>
            <a:schemeClr val="accent4"/>
          </a:solidFill>
          <a:ln w="317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DC: </a:t>
            </a:r>
            <a:r>
              <a:rPr kumimoji="1" lang="en-US" sz="1000" b="1" dirty="0">
                <a:solidFill>
                  <a:schemeClr val="accent3"/>
                </a:solidFill>
                <a:latin typeface="Tahoma" pitchFamily="34" charset="0"/>
              </a:rPr>
              <a:t>20% x 2020</a:t>
            </a:r>
          </a:p>
        </p:txBody>
      </p:sp>
      <p:sp>
        <p:nvSpPr>
          <p:cNvPr id="14443" name="Rectangle 332"/>
          <p:cNvSpPr>
            <a:spLocks noChangeArrowheads="1"/>
          </p:cNvSpPr>
          <p:nvPr/>
        </p:nvSpPr>
        <p:spPr bwMode="auto">
          <a:xfrm>
            <a:off x="5848350" y="3567113"/>
            <a:ext cx="1009650" cy="138112"/>
          </a:xfrm>
          <a:prstGeom prst="rect">
            <a:avLst/>
          </a:prstGeom>
          <a:solidFill>
            <a:schemeClr val="accent1"/>
          </a:solidFill>
          <a:ln w="3175">
            <a:solidFill>
              <a:schemeClr val="tx1"/>
            </a:solidFill>
            <a:miter lim="800000"/>
            <a:headEnd/>
            <a:tailEnd/>
          </a:ln>
        </p:spPr>
        <p:txBody>
          <a:bodyPr lIns="0" tIns="0" rIns="0" bIns="0">
            <a:spAutoFit/>
          </a:bodyPr>
          <a:lstStyle/>
          <a:p>
            <a:pPr algn="ctr" eaLnBrk="0" hangingPunct="0"/>
            <a:r>
              <a:rPr kumimoji="1" lang="en-US" sz="900" i="1" dirty="0">
                <a:latin typeface="Tahoma" pitchFamily="34" charset="0"/>
              </a:rPr>
              <a:t>VA: 15% x 2025*</a:t>
            </a:r>
          </a:p>
        </p:txBody>
      </p:sp>
      <p:sp>
        <p:nvSpPr>
          <p:cNvPr id="4142" name="Rectangle 333"/>
          <p:cNvSpPr>
            <a:spLocks noChangeArrowheads="1"/>
          </p:cNvSpPr>
          <p:nvPr/>
        </p:nvSpPr>
        <p:spPr bwMode="auto">
          <a:xfrm>
            <a:off x="5086350" y="4024313"/>
            <a:ext cx="1771650" cy="292100"/>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NC</a:t>
            </a:r>
            <a:r>
              <a:rPr kumimoji="1" lang="en-US" sz="1000" b="1" dirty="0">
                <a:solidFill>
                  <a:schemeClr val="accent3"/>
                </a:solidFill>
                <a:latin typeface="Tahoma" pitchFamily="34" charset="0"/>
              </a:rPr>
              <a:t>: 12.5% x 2021</a:t>
            </a:r>
            <a:r>
              <a:rPr kumimoji="1" lang="en-US" sz="1100" b="1" dirty="0">
                <a:solidFill>
                  <a:schemeClr val="accent3"/>
                </a:solidFill>
                <a:latin typeface="Tahoma" pitchFamily="34" charset="0"/>
              </a:rPr>
              <a:t> </a:t>
            </a:r>
            <a:r>
              <a:rPr kumimoji="1" lang="en-US" sz="800" b="1" dirty="0">
                <a:solidFill>
                  <a:schemeClr val="accent3"/>
                </a:solidFill>
                <a:latin typeface="Tahoma" pitchFamily="34" charset="0"/>
              </a:rPr>
              <a:t>(IOUs)</a:t>
            </a:r>
          </a:p>
          <a:p>
            <a:pPr algn="ctr" eaLnBrk="0" hangingPunct="0">
              <a:buFont typeface="Arial" pitchFamily="34" charset="0"/>
              <a:buNone/>
              <a:defRPr/>
            </a:pPr>
            <a:r>
              <a:rPr kumimoji="1" lang="en-US" sz="800" b="1" dirty="0">
                <a:solidFill>
                  <a:schemeClr val="accent3"/>
                </a:solidFill>
                <a:latin typeface="Tahoma" pitchFamily="34" charset="0"/>
              </a:rPr>
              <a:t>10% x 2018 (co-ops &amp; </a:t>
            </a:r>
            <a:r>
              <a:rPr kumimoji="1" lang="en-US" sz="800" b="1" dirty="0" err="1">
                <a:solidFill>
                  <a:schemeClr val="accent3"/>
                </a:solidFill>
                <a:latin typeface="Tahoma" pitchFamily="34" charset="0"/>
              </a:rPr>
              <a:t>munis</a:t>
            </a:r>
            <a:r>
              <a:rPr kumimoji="1" lang="en-US" sz="800" b="1" dirty="0">
                <a:solidFill>
                  <a:schemeClr val="accent3"/>
                </a:solidFill>
                <a:latin typeface="Tahoma" pitchFamily="34" charset="0"/>
              </a:rPr>
              <a:t>)</a:t>
            </a:r>
          </a:p>
        </p:txBody>
      </p:sp>
      <p:sp>
        <p:nvSpPr>
          <p:cNvPr id="14445" name="Rectangle 334"/>
          <p:cNvSpPr>
            <a:spLocks noChangeArrowheads="1"/>
          </p:cNvSpPr>
          <p:nvPr/>
        </p:nvSpPr>
        <p:spPr bwMode="auto">
          <a:xfrm>
            <a:off x="5645150" y="1719263"/>
            <a:ext cx="1638300" cy="419100"/>
          </a:xfrm>
          <a:prstGeom prst="rect">
            <a:avLst/>
          </a:prstGeom>
          <a:solidFill>
            <a:schemeClr val="accent1"/>
          </a:solidFill>
          <a:ln w="9525">
            <a:solidFill>
              <a:schemeClr val="tx1"/>
            </a:solidFill>
            <a:miter lim="800000"/>
            <a:headEnd/>
            <a:tailEnd/>
          </a:ln>
        </p:spPr>
        <p:txBody>
          <a:bodyPr lIns="0" tIns="0" rIns="0" bIns="0">
            <a:spAutoFit/>
          </a:bodyPr>
          <a:lstStyle/>
          <a:p>
            <a:pPr algn="ctr" eaLnBrk="0" hangingPunct="0"/>
            <a:r>
              <a:rPr kumimoji="1" lang="en-US" sz="900" i="1" dirty="0">
                <a:latin typeface="Tahoma" pitchFamily="34" charset="0"/>
              </a:rPr>
              <a:t>VT: (1) RE meets any increase in retail sales x 2012;</a:t>
            </a:r>
            <a:br>
              <a:rPr kumimoji="1" lang="en-US" sz="900" i="1" dirty="0">
                <a:latin typeface="Tahoma" pitchFamily="34" charset="0"/>
              </a:rPr>
            </a:br>
            <a:r>
              <a:rPr kumimoji="1" lang="en-US" sz="900" i="1" dirty="0">
                <a:latin typeface="Tahoma" pitchFamily="34" charset="0"/>
              </a:rPr>
              <a:t> (2) 20% RE &amp; CHP x 2017</a:t>
            </a:r>
          </a:p>
        </p:txBody>
      </p:sp>
      <p:sp>
        <p:nvSpPr>
          <p:cNvPr id="25" name="Rectangle 317"/>
          <p:cNvSpPr>
            <a:spLocks noChangeArrowheads="1"/>
          </p:cNvSpPr>
          <p:nvPr/>
        </p:nvSpPr>
        <p:spPr bwMode="auto">
          <a:xfrm>
            <a:off x="3044825" y="3514725"/>
            <a:ext cx="1219200" cy="169863"/>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latin typeface="Tahoma" pitchFamily="34" charset="0"/>
              </a:rPr>
              <a:t>KS: </a:t>
            </a:r>
            <a:r>
              <a:rPr kumimoji="1" lang="en-US" sz="1000" b="1" dirty="0">
                <a:latin typeface="Tahoma" pitchFamily="34" charset="0"/>
              </a:rPr>
              <a:t>20% x 2020</a:t>
            </a:r>
          </a:p>
        </p:txBody>
      </p:sp>
      <p:sp>
        <p:nvSpPr>
          <p:cNvPr id="26" name="Rectangle 333"/>
          <p:cNvSpPr>
            <a:spLocks noChangeArrowheads="1"/>
          </p:cNvSpPr>
          <p:nvPr/>
        </p:nvSpPr>
        <p:spPr bwMode="auto">
          <a:xfrm>
            <a:off x="152400" y="2222500"/>
            <a:ext cx="2057400" cy="306388"/>
          </a:xfrm>
          <a:prstGeom prst="rect">
            <a:avLst/>
          </a:prstGeom>
          <a:solidFill>
            <a:schemeClr val="accent4"/>
          </a:solidFill>
          <a:ln w="9525">
            <a:solidFill>
              <a:schemeClr val="tx1"/>
            </a:solidFill>
            <a:miter lim="800000"/>
            <a:headEnd/>
            <a:tailEnd/>
          </a:ln>
        </p:spPr>
        <p:txBody>
          <a:bodyPr lIns="0" tIns="0" rIns="0" bIns="0">
            <a:spAutoFit/>
          </a:bodyPr>
          <a:lstStyle/>
          <a:p>
            <a:pPr algn="ctr" eaLnBrk="0" hangingPunct="0">
              <a:defRPr/>
            </a:pPr>
            <a:r>
              <a:rPr kumimoji="1" lang="en-US" sz="1100" b="1" dirty="0">
                <a:solidFill>
                  <a:schemeClr val="accent3"/>
                </a:solidFill>
                <a:latin typeface="Tahoma" pitchFamily="34" charset="0"/>
              </a:rPr>
              <a:t>OR</a:t>
            </a:r>
            <a:r>
              <a:rPr kumimoji="1" lang="en-US" sz="1000" b="1" dirty="0">
                <a:solidFill>
                  <a:schemeClr val="accent3"/>
                </a:solidFill>
                <a:latin typeface="Tahoma" pitchFamily="34" charset="0"/>
              </a:rPr>
              <a:t>: 25% x 2025</a:t>
            </a:r>
            <a:r>
              <a:rPr kumimoji="1" lang="en-US" sz="1100" b="1" dirty="0">
                <a:solidFill>
                  <a:schemeClr val="accent3"/>
                </a:solidFill>
                <a:latin typeface="Tahoma" pitchFamily="34" charset="0"/>
              </a:rPr>
              <a:t> </a:t>
            </a:r>
            <a:r>
              <a:rPr kumimoji="1" lang="en-US" sz="800" b="1" dirty="0">
                <a:solidFill>
                  <a:schemeClr val="accent3"/>
                </a:solidFill>
                <a:latin typeface="Tahoma" pitchFamily="34" charset="0"/>
              </a:rPr>
              <a:t>(large utilities</a:t>
            </a:r>
            <a:r>
              <a:rPr kumimoji="1" lang="en-US" sz="900" b="1" dirty="0">
                <a:solidFill>
                  <a:schemeClr val="accent3"/>
                </a:solidFill>
                <a:latin typeface="Tahoma" pitchFamily="34" charset="0"/>
              </a:rPr>
              <a:t>)*</a:t>
            </a:r>
            <a:endParaRPr kumimoji="1" lang="en-US" sz="800" b="1" dirty="0">
              <a:solidFill>
                <a:schemeClr val="accent3"/>
              </a:solidFill>
              <a:latin typeface="Tahoma" pitchFamily="34" charset="0"/>
            </a:endParaRPr>
          </a:p>
          <a:p>
            <a:pPr algn="ctr" eaLnBrk="0" hangingPunct="0">
              <a:buFont typeface="Arial" pitchFamily="34" charset="0"/>
              <a:buNone/>
              <a:defRPr/>
            </a:pPr>
            <a:r>
              <a:rPr kumimoji="1" lang="en-US" sz="900" dirty="0">
                <a:solidFill>
                  <a:schemeClr val="accent3"/>
                </a:solidFill>
                <a:latin typeface="Tahoma" pitchFamily="34" charset="0"/>
              </a:rPr>
              <a:t>5% - 10% x 2025 (smaller utilities)</a:t>
            </a:r>
            <a:endParaRPr kumimoji="1" lang="en-US" sz="800" b="1" dirty="0">
              <a:solidFill>
                <a:schemeClr val="accent3"/>
              </a:solidFill>
              <a:latin typeface="Tahoma" pitchFamily="34" charset="0"/>
            </a:endParaRPr>
          </a:p>
        </p:txBody>
      </p:sp>
      <p:sp>
        <p:nvSpPr>
          <p:cNvPr id="27" name="Text Box 305"/>
          <p:cNvSpPr txBox="1">
            <a:spLocks noChangeArrowheads="1"/>
          </p:cNvSpPr>
          <p:nvPr/>
        </p:nvSpPr>
        <p:spPr bwMode="auto">
          <a:xfrm>
            <a:off x="4406900" y="3352800"/>
            <a:ext cx="1143000" cy="169863"/>
          </a:xfrm>
          <a:prstGeom prst="rect">
            <a:avLst/>
          </a:prstGeom>
          <a:solidFill>
            <a:schemeClr val="accent4"/>
          </a:solidFill>
          <a:ln w="12700">
            <a:solidFill>
              <a:schemeClr val="tx1"/>
            </a:solidFill>
            <a:miter lim="800000"/>
            <a:headEnd type="none" w="sm" len="sm"/>
            <a:tailEnd type="none" w="sm" len="sm"/>
          </a:ln>
        </p:spPr>
        <p:txBody>
          <a:bodyPr lIns="0" tIns="0" rIns="0" bIns="0">
            <a:spAutoFit/>
          </a:bodyPr>
          <a:lstStyle/>
          <a:p>
            <a:pPr algn="ctr" eaLnBrk="0" hangingPunct="0">
              <a:spcBef>
                <a:spcPct val="50000"/>
              </a:spcBef>
              <a:defRPr/>
            </a:pPr>
            <a:r>
              <a:rPr kumimoji="1" lang="en-US" sz="1100" b="1" dirty="0">
                <a:solidFill>
                  <a:schemeClr val="accent3"/>
                </a:solidFill>
                <a:latin typeface="Tahoma" pitchFamily="34" charset="0"/>
              </a:rPr>
              <a:t>IL: </a:t>
            </a:r>
            <a:r>
              <a:rPr kumimoji="1" lang="en-US" sz="1000" b="1" dirty="0">
                <a:solidFill>
                  <a:schemeClr val="accent3"/>
                </a:solidFill>
                <a:latin typeface="Tahoma" pitchFamily="34" charset="0"/>
              </a:rPr>
              <a:t>25% x 2025</a:t>
            </a:r>
            <a:r>
              <a:rPr kumimoji="1" lang="en-US" sz="1100" b="1" dirty="0">
                <a:solidFill>
                  <a:schemeClr val="accent3"/>
                </a:solidFill>
                <a:latin typeface="Arial" pitchFamily="34" charset="0"/>
              </a:rPr>
              <a:t>                           </a:t>
            </a:r>
          </a:p>
        </p:txBody>
      </p:sp>
      <p:sp>
        <p:nvSpPr>
          <p:cNvPr id="14449" name="Rectangle 332"/>
          <p:cNvSpPr>
            <a:spLocks noChangeArrowheads="1"/>
          </p:cNvSpPr>
          <p:nvPr/>
        </p:nvSpPr>
        <p:spPr bwMode="auto">
          <a:xfrm>
            <a:off x="5759450" y="3300413"/>
            <a:ext cx="1098550" cy="169862"/>
          </a:xfrm>
          <a:prstGeom prst="rect">
            <a:avLst/>
          </a:prstGeom>
          <a:solidFill>
            <a:schemeClr val="accent1"/>
          </a:solidFill>
          <a:ln w="3175">
            <a:solidFill>
              <a:schemeClr val="tx1"/>
            </a:solidFill>
            <a:miter lim="800000"/>
            <a:headEnd/>
            <a:tailEnd/>
          </a:ln>
        </p:spPr>
        <p:txBody>
          <a:bodyPr lIns="0" tIns="0" rIns="0" bIns="0">
            <a:spAutoFit/>
          </a:bodyPr>
          <a:lstStyle/>
          <a:p>
            <a:pPr algn="ctr" eaLnBrk="0" hangingPunct="0"/>
            <a:r>
              <a:rPr kumimoji="1" lang="en-US" sz="900" i="1" dirty="0">
                <a:latin typeface="Tahoma" pitchFamily="34" charset="0"/>
              </a:rPr>
              <a:t>WV: 25% x 2025*</a:t>
            </a:r>
            <a:r>
              <a:rPr kumimoji="1" lang="en-US" sz="1100" i="1" dirty="0">
                <a:latin typeface="Tahoma" pitchFamily="34" charset="0"/>
              </a:rPr>
              <a:t>†</a:t>
            </a:r>
          </a:p>
        </p:txBody>
      </p:sp>
      <p:sp>
        <p:nvSpPr>
          <p:cNvPr id="143" name="TextBox 202"/>
          <p:cNvSpPr txBox="1">
            <a:spLocks noChangeArrowheads="1"/>
          </p:cNvSpPr>
          <p:nvPr/>
        </p:nvSpPr>
        <p:spPr bwMode="auto">
          <a:xfrm>
            <a:off x="7110413" y="3986213"/>
            <a:ext cx="381000" cy="230187"/>
          </a:xfrm>
          <a:prstGeom prst="rect">
            <a:avLst/>
          </a:prstGeom>
          <a:noFill/>
          <a:ln w="9525">
            <a:noFill/>
            <a:miter lim="800000"/>
            <a:headEnd/>
            <a:tailEnd/>
          </a:ln>
        </p:spPr>
        <p:txBody>
          <a:bodyPr>
            <a:spAutoFit/>
          </a:bodyPr>
          <a:lstStyle/>
          <a:p>
            <a:pPr eaLnBrk="0" hangingPunct="0">
              <a:defRPr/>
            </a:pPr>
            <a:r>
              <a:rPr lang="en-US" sz="900" b="1" dirty="0">
                <a:latin typeface="+mj-lt"/>
              </a:rPr>
              <a:t>DC</a:t>
            </a:r>
          </a:p>
        </p:txBody>
      </p:sp>
      <p:pic>
        <p:nvPicPr>
          <p:cNvPr id="29" name="Picture 130"/>
          <p:cNvPicPr>
            <a:picLocks noChangeAspect="1" noChangeArrowheads="1"/>
          </p:cNvPicPr>
          <p:nvPr/>
        </p:nvPicPr>
        <p:blipFill>
          <a:blip r:embed="rId3" cstate="print">
            <a:clrChange>
              <a:clrFrom>
                <a:srgbClr val="231F20"/>
              </a:clrFrom>
              <a:clrTo>
                <a:srgbClr val="231F20">
                  <a:alpha val="0"/>
                </a:srgbClr>
              </a:clrTo>
            </a:clrChange>
          </a:blip>
          <a:srcRect/>
          <a:stretch>
            <a:fillRect/>
          </a:stretch>
        </p:blipFill>
        <p:spPr bwMode="auto">
          <a:xfrm>
            <a:off x="3111500" y="5638800"/>
            <a:ext cx="381000" cy="368300"/>
          </a:xfrm>
          <a:prstGeom prst="rect">
            <a:avLst/>
          </a:prstGeom>
          <a:solidFill>
            <a:schemeClr val="accent4"/>
          </a:solidFill>
          <a:ln w="9525">
            <a:noFill/>
            <a:miter lim="800000"/>
            <a:headEnd/>
            <a:tailEnd/>
          </a:ln>
        </p:spPr>
      </p:pic>
      <p:pic>
        <p:nvPicPr>
          <p:cNvPr id="14453" name="Picture 146"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288088" y="3697288"/>
            <a:ext cx="371475" cy="341312"/>
          </a:xfrm>
          <a:prstGeom prst="rect">
            <a:avLst/>
          </a:prstGeom>
          <a:noFill/>
          <a:ln w="9525">
            <a:noFill/>
            <a:miter lim="800000"/>
            <a:headEnd/>
            <a:tailEnd/>
          </a:ln>
        </p:spPr>
      </p:pic>
      <p:pic>
        <p:nvPicPr>
          <p:cNvPr id="14454" name="Picture 147"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468688" y="4992688"/>
            <a:ext cx="371475" cy="341312"/>
          </a:xfrm>
          <a:prstGeom prst="rect">
            <a:avLst/>
          </a:prstGeom>
          <a:noFill/>
          <a:ln w="9525">
            <a:noFill/>
            <a:miter lim="800000"/>
            <a:headEnd/>
            <a:tailEnd/>
          </a:ln>
        </p:spPr>
      </p:pic>
      <p:pic>
        <p:nvPicPr>
          <p:cNvPr id="14455" name="Picture 151"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514600" y="3962400"/>
            <a:ext cx="225425" cy="219075"/>
          </a:xfrm>
          <a:prstGeom prst="rect">
            <a:avLst/>
          </a:prstGeom>
          <a:noFill/>
          <a:ln w="9525">
            <a:noFill/>
            <a:miter lim="800000"/>
            <a:headEnd/>
            <a:tailEnd/>
          </a:ln>
        </p:spPr>
      </p:pic>
      <p:pic>
        <p:nvPicPr>
          <p:cNvPr id="14456" name="Picture 152"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610600" y="3962400"/>
            <a:ext cx="371475" cy="341313"/>
          </a:xfrm>
          <a:prstGeom prst="rect">
            <a:avLst/>
          </a:prstGeom>
          <a:noFill/>
          <a:ln w="9525">
            <a:noFill/>
            <a:miter lim="800000"/>
            <a:headEnd/>
            <a:tailEnd/>
          </a:ln>
        </p:spPr>
      </p:pic>
      <p:pic>
        <p:nvPicPr>
          <p:cNvPr id="14457" name="Picture 153"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593850" y="4138613"/>
            <a:ext cx="371475" cy="341312"/>
          </a:xfrm>
          <a:prstGeom prst="rect">
            <a:avLst/>
          </a:prstGeom>
          <a:noFill/>
          <a:ln w="9525">
            <a:noFill/>
            <a:miter lim="800000"/>
            <a:headEnd/>
            <a:tailEnd/>
          </a:ln>
        </p:spPr>
      </p:pic>
      <p:pic>
        <p:nvPicPr>
          <p:cNvPr id="14458" name="Picture 154"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200150" y="3140075"/>
            <a:ext cx="371475" cy="341313"/>
          </a:xfrm>
          <a:prstGeom prst="rect">
            <a:avLst/>
          </a:prstGeom>
          <a:noFill/>
          <a:ln w="9525">
            <a:noFill/>
            <a:miter lim="800000"/>
            <a:headEnd/>
            <a:tailEnd/>
          </a:ln>
        </p:spPr>
      </p:pic>
      <p:pic>
        <p:nvPicPr>
          <p:cNvPr id="14459" name="Picture 155"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600200" y="3200400"/>
            <a:ext cx="371475" cy="341313"/>
          </a:xfrm>
          <a:prstGeom prst="rect">
            <a:avLst/>
          </a:prstGeom>
          <a:noFill/>
          <a:ln w="9525">
            <a:noFill/>
            <a:miter lim="800000"/>
            <a:headEnd/>
            <a:tailEnd/>
          </a:ln>
        </p:spPr>
      </p:pic>
      <p:pic>
        <p:nvPicPr>
          <p:cNvPr id="14460" name="Picture 157"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524000" y="5257800"/>
            <a:ext cx="371475" cy="341313"/>
          </a:xfrm>
          <a:prstGeom prst="rect">
            <a:avLst/>
          </a:prstGeom>
          <a:noFill/>
          <a:ln w="9525">
            <a:noFill/>
            <a:miter lim="800000"/>
            <a:headEnd/>
            <a:tailEnd/>
          </a:ln>
        </p:spPr>
      </p:pic>
      <p:pic>
        <p:nvPicPr>
          <p:cNvPr id="14461" name="Picture 158"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38113" y="6211888"/>
            <a:ext cx="371475" cy="341312"/>
          </a:xfrm>
          <a:prstGeom prst="rect">
            <a:avLst/>
          </a:prstGeom>
          <a:noFill/>
          <a:ln w="9525">
            <a:noFill/>
            <a:miter lim="800000"/>
            <a:headEnd/>
            <a:tailEnd/>
          </a:ln>
        </p:spPr>
      </p:pic>
      <p:pic>
        <p:nvPicPr>
          <p:cNvPr id="14462" name="Picture 159"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308725" y="2852738"/>
            <a:ext cx="371475" cy="341312"/>
          </a:xfrm>
          <a:prstGeom prst="rect">
            <a:avLst/>
          </a:prstGeom>
          <a:noFill/>
          <a:ln w="9525">
            <a:noFill/>
            <a:miter lim="800000"/>
            <a:headEnd/>
            <a:tailEnd/>
          </a:ln>
        </p:spPr>
      </p:pic>
      <p:pic>
        <p:nvPicPr>
          <p:cNvPr id="14463" name="Picture 160"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602413" y="2170113"/>
            <a:ext cx="371475" cy="341312"/>
          </a:xfrm>
          <a:prstGeom prst="rect">
            <a:avLst/>
          </a:prstGeom>
          <a:noFill/>
          <a:ln w="9525">
            <a:noFill/>
            <a:miter lim="800000"/>
            <a:headEnd/>
            <a:tailEnd/>
          </a:ln>
        </p:spPr>
      </p:pic>
      <p:pic>
        <p:nvPicPr>
          <p:cNvPr id="14464" name="Picture 161"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781800" y="2273300"/>
            <a:ext cx="371475" cy="341313"/>
          </a:xfrm>
          <a:prstGeom prst="rect">
            <a:avLst/>
          </a:prstGeom>
          <a:noFill/>
          <a:ln w="9525">
            <a:noFill/>
            <a:miter lim="800000"/>
            <a:headEnd/>
            <a:tailEnd/>
          </a:ln>
        </p:spPr>
      </p:pic>
      <p:pic>
        <p:nvPicPr>
          <p:cNvPr id="14465" name="Picture 163"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851900" y="1954213"/>
            <a:ext cx="225425" cy="219075"/>
          </a:xfrm>
          <a:prstGeom prst="rect">
            <a:avLst/>
          </a:prstGeom>
          <a:noFill/>
          <a:ln w="9525">
            <a:noFill/>
            <a:miter lim="800000"/>
            <a:headEnd/>
            <a:tailEnd/>
          </a:ln>
        </p:spPr>
      </p:pic>
      <p:pic>
        <p:nvPicPr>
          <p:cNvPr id="14466" name="Picture 164"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918575" y="2286000"/>
            <a:ext cx="225425" cy="219075"/>
          </a:xfrm>
          <a:prstGeom prst="rect">
            <a:avLst/>
          </a:prstGeom>
          <a:noFill/>
          <a:ln w="9525">
            <a:noFill/>
            <a:miter lim="800000"/>
            <a:headEnd/>
            <a:tailEnd/>
          </a:ln>
        </p:spPr>
      </p:pic>
      <p:pic>
        <p:nvPicPr>
          <p:cNvPr id="14467" name="Picture 165"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775700" y="3352800"/>
            <a:ext cx="225425" cy="219075"/>
          </a:xfrm>
          <a:prstGeom prst="rect">
            <a:avLst/>
          </a:prstGeom>
          <a:noFill/>
          <a:ln w="9525">
            <a:noFill/>
            <a:miter lim="800000"/>
            <a:headEnd/>
            <a:tailEnd/>
          </a:ln>
        </p:spPr>
      </p:pic>
      <p:pic>
        <p:nvPicPr>
          <p:cNvPr id="14468" name="Picture 166"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894763" y="4033838"/>
            <a:ext cx="225425" cy="220662"/>
          </a:xfrm>
          <a:prstGeom prst="rect">
            <a:avLst/>
          </a:prstGeom>
          <a:noFill/>
          <a:ln w="9525">
            <a:noFill/>
            <a:miter lim="800000"/>
            <a:headEnd/>
            <a:tailEnd/>
          </a:ln>
        </p:spPr>
      </p:pic>
      <p:pic>
        <p:nvPicPr>
          <p:cNvPr id="14469" name="Picture 167"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775700" y="3810000"/>
            <a:ext cx="225425" cy="219075"/>
          </a:xfrm>
          <a:prstGeom prst="rect">
            <a:avLst/>
          </a:prstGeom>
          <a:noFill/>
          <a:ln w="9525">
            <a:noFill/>
            <a:miter lim="800000"/>
            <a:headEnd/>
            <a:tailEnd/>
          </a:ln>
        </p:spPr>
      </p:pic>
      <p:pic>
        <p:nvPicPr>
          <p:cNvPr id="14470" name="Picture 168"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770938" y="3581400"/>
            <a:ext cx="225425" cy="219075"/>
          </a:xfrm>
          <a:prstGeom prst="rect">
            <a:avLst/>
          </a:prstGeom>
          <a:noFill/>
          <a:ln w="9525">
            <a:noFill/>
            <a:miter lim="800000"/>
            <a:headEnd/>
            <a:tailEnd/>
          </a:ln>
        </p:spPr>
      </p:pic>
      <p:pic>
        <p:nvPicPr>
          <p:cNvPr id="14471" name="Picture 169"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836025" y="3113088"/>
            <a:ext cx="225425" cy="219075"/>
          </a:xfrm>
          <a:prstGeom prst="rect">
            <a:avLst/>
          </a:prstGeom>
          <a:noFill/>
          <a:ln w="9525">
            <a:noFill/>
            <a:miter lim="800000"/>
            <a:headEnd/>
            <a:tailEnd/>
          </a:ln>
        </p:spPr>
      </p:pic>
      <p:pic>
        <p:nvPicPr>
          <p:cNvPr id="14472" name="Picture 170"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335713" y="2479675"/>
            <a:ext cx="225425" cy="220663"/>
          </a:xfrm>
          <a:prstGeom prst="rect">
            <a:avLst/>
          </a:prstGeom>
          <a:noFill/>
          <a:ln w="9525">
            <a:noFill/>
            <a:miter lim="800000"/>
            <a:headEnd/>
            <a:tailEnd/>
          </a:ln>
        </p:spPr>
      </p:pic>
      <p:pic>
        <p:nvPicPr>
          <p:cNvPr id="14473" name="Picture 171"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510213" y="3213100"/>
            <a:ext cx="225425" cy="219075"/>
          </a:xfrm>
          <a:prstGeom prst="rect">
            <a:avLst/>
          </a:prstGeom>
          <a:noFill/>
          <a:ln w="9525">
            <a:noFill/>
            <a:miter lim="800000"/>
            <a:headEnd/>
            <a:tailEnd/>
          </a:ln>
        </p:spPr>
      </p:pic>
      <p:pic>
        <p:nvPicPr>
          <p:cNvPr id="14474" name="Picture 172"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765675" y="3124200"/>
            <a:ext cx="225425" cy="220663"/>
          </a:xfrm>
          <a:prstGeom prst="rect">
            <a:avLst/>
          </a:prstGeom>
          <a:noFill/>
          <a:ln w="9525">
            <a:noFill/>
            <a:miter lim="800000"/>
            <a:headEnd/>
            <a:tailEnd/>
          </a:ln>
        </p:spPr>
      </p:pic>
      <p:pic>
        <p:nvPicPr>
          <p:cNvPr id="14475" name="Picture 173"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356100" y="3517900"/>
            <a:ext cx="225425" cy="219075"/>
          </a:xfrm>
          <a:prstGeom prst="rect">
            <a:avLst/>
          </a:prstGeom>
          <a:noFill/>
          <a:ln w="9525">
            <a:noFill/>
            <a:miter lim="800000"/>
            <a:headEnd/>
            <a:tailEnd/>
          </a:ln>
        </p:spPr>
      </p:pic>
      <p:pic>
        <p:nvPicPr>
          <p:cNvPr id="14476" name="Picture 174"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630488" y="3505200"/>
            <a:ext cx="225425" cy="219075"/>
          </a:xfrm>
          <a:prstGeom prst="rect">
            <a:avLst/>
          </a:prstGeom>
          <a:noFill/>
          <a:ln w="9525">
            <a:noFill/>
            <a:miter lim="800000"/>
            <a:headEnd/>
            <a:tailEnd/>
          </a:ln>
        </p:spPr>
      </p:pic>
      <p:pic>
        <p:nvPicPr>
          <p:cNvPr id="14477" name="Picture 175"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990600" y="2543175"/>
            <a:ext cx="225425" cy="219075"/>
          </a:xfrm>
          <a:prstGeom prst="rect">
            <a:avLst/>
          </a:prstGeom>
          <a:noFill/>
          <a:ln w="9525">
            <a:noFill/>
            <a:miter lim="800000"/>
            <a:headEnd/>
            <a:tailEnd/>
          </a:ln>
        </p:spPr>
      </p:pic>
      <p:pic>
        <p:nvPicPr>
          <p:cNvPr id="14478" name="Picture 176"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011238" y="3200400"/>
            <a:ext cx="225425" cy="219075"/>
          </a:xfrm>
          <a:prstGeom prst="rect">
            <a:avLst/>
          </a:prstGeom>
          <a:noFill/>
          <a:ln w="9525">
            <a:noFill/>
            <a:miter lim="800000"/>
            <a:headEnd/>
            <a:tailEnd/>
          </a:ln>
        </p:spPr>
      </p:pic>
      <p:pic>
        <p:nvPicPr>
          <p:cNvPr id="14479" name="Picture 169"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132513" y="3757613"/>
            <a:ext cx="225425" cy="219075"/>
          </a:xfrm>
          <a:prstGeom prst="rect">
            <a:avLst/>
          </a:prstGeom>
          <a:noFill/>
          <a:ln w="9525">
            <a:noFill/>
            <a:miter lim="800000"/>
            <a:headEnd/>
            <a:tailEnd/>
          </a:ln>
        </p:spPr>
      </p:pic>
      <p:pic>
        <p:nvPicPr>
          <p:cNvPr id="14480" name="Picture 169" descr="sun1.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447800" y="4167188"/>
            <a:ext cx="225425" cy="219075"/>
          </a:xfrm>
          <a:prstGeom prst="rect">
            <a:avLst/>
          </a:prstGeom>
          <a:noFill/>
          <a:ln w="9525">
            <a:noFill/>
            <a:miter lim="800000"/>
            <a:headEnd/>
            <a:tailEnd/>
          </a:ln>
        </p:spPr>
      </p:pic>
      <p:pic>
        <p:nvPicPr>
          <p:cNvPr id="14481" name="Picture 152"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470650" y="2363788"/>
            <a:ext cx="371475" cy="341312"/>
          </a:xfrm>
          <a:prstGeom prst="rect">
            <a:avLst/>
          </a:prstGeom>
          <a:noFill/>
          <a:ln w="9525">
            <a:noFill/>
            <a:miter lim="800000"/>
            <a:headEnd/>
            <a:tailEnd/>
          </a:ln>
        </p:spPr>
      </p:pic>
      <p:pic>
        <p:nvPicPr>
          <p:cNvPr id="14483" name="Picture 152" descr="water drop.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397375" y="2274888"/>
            <a:ext cx="371475" cy="341312"/>
          </a:xfrm>
          <a:prstGeom prst="rect">
            <a:avLst/>
          </a:prstGeom>
          <a:noFill/>
          <a:ln w="9525">
            <a:noFill/>
            <a:miter lim="800000"/>
            <a:headEnd/>
            <a:tailEnd/>
          </a:ln>
        </p:spPr>
      </p:pic>
      <p:sp>
        <p:nvSpPr>
          <p:cNvPr id="161" name="Rectangle 316"/>
          <p:cNvSpPr>
            <a:spLocks noChangeArrowheads="1"/>
          </p:cNvSpPr>
          <p:nvPr/>
        </p:nvSpPr>
        <p:spPr bwMode="auto">
          <a:xfrm>
            <a:off x="3276600" y="4003764"/>
            <a:ext cx="1066800" cy="138499"/>
          </a:xfrm>
          <a:prstGeom prst="rect">
            <a:avLst/>
          </a:prstGeom>
          <a:solidFill>
            <a:schemeClr val="accent1"/>
          </a:solidFill>
          <a:ln w="9525">
            <a:solidFill>
              <a:schemeClr val="tx1"/>
            </a:solidFill>
            <a:miter lim="800000"/>
            <a:headEnd/>
            <a:tailEnd/>
          </a:ln>
        </p:spPr>
        <p:txBody>
          <a:bodyPr wrap="square" lIns="0" tIns="0" rIns="0" bIns="0">
            <a:spAutoFit/>
          </a:bodyPr>
          <a:lstStyle/>
          <a:p>
            <a:pPr algn="ctr" eaLnBrk="0" hangingPunct="0">
              <a:defRPr/>
            </a:pPr>
            <a:r>
              <a:rPr kumimoji="1" lang="en-US" sz="900" i="1" dirty="0" smtClean="0">
                <a:latin typeface="Tahoma" pitchFamily="34" charset="0"/>
              </a:rPr>
              <a:t>OK: </a:t>
            </a:r>
            <a:r>
              <a:rPr kumimoji="1" lang="en-US" sz="900" i="1" dirty="0">
                <a:latin typeface="Tahoma" pitchFamily="34" charset="0"/>
              </a:rPr>
              <a:t>15% x </a:t>
            </a:r>
            <a:r>
              <a:rPr kumimoji="1" lang="en-US" sz="900" i="1" dirty="0" smtClean="0">
                <a:latin typeface="Tahoma" pitchFamily="34" charset="0"/>
              </a:rPr>
              <a:t>2015</a:t>
            </a:r>
            <a:endParaRPr kumimoji="1" lang="en-US" sz="900" i="1" dirty="0">
              <a:latin typeface="Tahoma" pitchFamily="34" charset="0"/>
            </a:endParaRPr>
          </a:p>
        </p:txBody>
      </p:sp>
      <p:sp>
        <p:nvSpPr>
          <p:cNvPr id="162" name="Title 161"/>
          <p:cNvSpPr>
            <a:spLocks noGrp="1"/>
          </p:cNvSpPr>
          <p:nvPr>
            <p:ph type="title"/>
          </p:nvPr>
        </p:nvSpPr>
        <p:spPr/>
        <p:txBody>
          <a:bodyPr/>
          <a:lstStyle/>
          <a:p>
            <a:r>
              <a:rPr lang="en-US" dirty="0" smtClean="0"/>
              <a:t>Renewable Portfolio Standards Across U.S.</a:t>
            </a:r>
            <a:endParaRPr lang="en-US" dirty="0"/>
          </a:p>
        </p:txBody>
      </p:sp>
      <p:sp>
        <p:nvSpPr>
          <p:cNvPr id="160" name="Rectangle 159"/>
          <p:cNvSpPr/>
          <p:nvPr/>
        </p:nvSpPr>
        <p:spPr>
          <a:xfrm>
            <a:off x="7086600" y="4648200"/>
            <a:ext cx="1752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smtClean="0">
                <a:solidFill>
                  <a:prstClr val="black"/>
                </a:solidFill>
                <a:latin typeface="Tahoma" pitchFamily="1" charset="0"/>
              </a:rPr>
              <a:t>29 states + DC have an RPS</a:t>
            </a:r>
          </a:p>
          <a:p>
            <a:pPr lvl="0">
              <a:defRPr/>
            </a:pPr>
            <a:r>
              <a:rPr lang="en-US" sz="1200" i="1" dirty="0" smtClean="0">
                <a:solidFill>
                  <a:prstClr val="black"/>
                </a:solidFill>
                <a:latin typeface="Tahoma" pitchFamily="1" charset="0"/>
              </a:rPr>
              <a:t>(7 states have goals)</a:t>
            </a:r>
          </a:p>
          <a:p>
            <a:pPr algn="ctr"/>
            <a:endParaRPr lang="en-US"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Resource Availability Varies by Region</a:t>
            </a:r>
            <a:endParaRPr lang="en-US" dirty="0"/>
          </a:p>
        </p:txBody>
      </p:sp>
      <p:sp>
        <p:nvSpPr>
          <p:cNvPr id="4" name="Slide Number Placeholder 3"/>
          <p:cNvSpPr>
            <a:spLocks noGrp="1"/>
          </p:cNvSpPr>
          <p:nvPr>
            <p:ph type="sldNum" sz="quarter" idx="12"/>
          </p:nvPr>
        </p:nvSpPr>
        <p:spPr/>
        <p:txBody>
          <a:bodyPr/>
          <a:lstStyle/>
          <a:p>
            <a:fld id="{5E9BA8CE-4854-472F-884D-E02C6141A939}" type="slidenum">
              <a:rPr lang="en-US" smtClean="0"/>
              <a:pPr/>
              <a:t>2</a:t>
            </a:fld>
            <a:endParaRPr lang="en-US" dirty="0"/>
          </a:p>
        </p:txBody>
      </p:sp>
      <p:pic>
        <p:nvPicPr>
          <p:cNvPr id="9" name="Picture 4" descr="us_pv_annual_may2004"/>
          <p:cNvPicPr>
            <a:picLocks noChangeAspect="1" noChangeArrowheads="1"/>
          </p:cNvPicPr>
          <p:nvPr/>
        </p:nvPicPr>
        <p:blipFill>
          <a:blip r:embed="rId3" cstate="print"/>
          <a:srcRect/>
          <a:stretch>
            <a:fillRect/>
          </a:stretch>
        </p:blipFill>
        <p:spPr bwMode="auto">
          <a:xfrm>
            <a:off x="3429000" y="4267200"/>
            <a:ext cx="2823163" cy="2209800"/>
          </a:xfrm>
          <a:prstGeom prst="rect">
            <a:avLst/>
          </a:prstGeom>
          <a:noFill/>
        </p:spPr>
      </p:pic>
      <p:pic>
        <p:nvPicPr>
          <p:cNvPr id="10" name="Picture 5" descr="biomass"/>
          <p:cNvPicPr>
            <a:picLocks noChangeAspect="1" noChangeArrowheads="1"/>
          </p:cNvPicPr>
          <p:nvPr/>
        </p:nvPicPr>
        <p:blipFill>
          <a:blip r:embed="rId4" cstate="print"/>
          <a:srcRect l="3059" t="9891" r="2141" b="4352"/>
          <a:stretch>
            <a:fillRect/>
          </a:stretch>
        </p:blipFill>
        <p:spPr bwMode="auto">
          <a:xfrm>
            <a:off x="3352800" y="1524000"/>
            <a:ext cx="2870658" cy="2008187"/>
          </a:xfrm>
          <a:prstGeom prst="rect">
            <a:avLst/>
          </a:prstGeom>
          <a:noFill/>
        </p:spPr>
      </p:pic>
      <p:sp>
        <p:nvSpPr>
          <p:cNvPr id="12" name="Text Box 6"/>
          <p:cNvSpPr txBox="1">
            <a:spLocks noChangeArrowheads="1"/>
          </p:cNvSpPr>
          <p:nvPr/>
        </p:nvSpPr>
        <p:spPr bwMode="auto">
          <a:xfrm>
            <a:off x="762000" y="2133600"/>
            <a:ext cx="1479550" cy="307777"/>
          </a:xfrm>
          <a:prstGeom prst="rect">
            <a:avLst/>
          </a:prstGeom>
          <a:solidFill>
            <a:schemeClr val="bg1">
              <a:alpha val="0"/>
            </a:schemeClr>
          </a:solidFill>
          <a:ln w="9525">
            <a:noFill/>
            <a:miter lim="800000"/>
            <a:headEnd/>
            <a:tailEnd/>
          </a:ln>
          <a:effectLst/>
        </p:spPr>
        <p:txBody>
          <a:bodyPr>
            <a:spAutoFit/>
          </a:bodyPr>
          <a:lstStyle/>
          <a:p>
            <a:pPr algn="ctr">
              <a:spcBef>
                <a:spcPct val="50000"/>
              </a:spcBef>
            </a:pPr>
            <a:r>
              <a:rPr lang="en-US" sz="1400" b="1" dirty="0" smtClean="0">
                <a:solidFill>
                  <a:schemeClr val="tx1"/>
                </a:solidFill>
              </a:rPr>
              <a:t>Wind</a:t>
            </a:r>
            <a:endParaRPr lang="en-US" sz="1400" b="1" dirty="0">
              <a:solidFill>
                <a:schemeClr val="tx1"/>
              </a:solidFill>
            </a:endParaRPr>
          </a:p>
        </p:txBody>
      </p:sp>
      <p:sp>
        <p:nvSpPr>
          <p:cNvPr id="14" name="Text Box 6"/>
          <p:cNvSpPr txBox="1">
            <a:spLocks noChangeArrowheads="1"/>
          </p:cNvSpPr>
          <p:nvPr/>
        </p:nvSpPr>
        <p:spPr bwMode="auto">
          <a:xfrm>
            <a:off x="3930650" y="1295400"/>
            <a:ext cx="1479550" cy="307777"/>
          </a:xfrm>
          <a:prstGeom prst="rect">
            <a:avLst/>
          </a:prstGeom>
          <a:solidFill>
            <a:schemeClr val="bg1">
              <a:alpha val="0"/>
            </a:schemeClr>
          </a:solidFill>
          <a:ln w="9525">
            <a:noFill/>
            <a:miter lim="800000"/>
            <a:headEnd/>
            <a:tailEnd/>
          </a:ln>
          <a:effectLst/>
        </p:spPr>
        <p:txBody>
          <a:bodyPr>
            <a:spAutoFit/>
          </a:bodyPr>
          <a:lstStyle/>
          <a:p>
            <a:pPr algn="ctr">
              <a:spcBef>
                <a:spcPct val="50000"/>
              </a:spcBef>
            </a:pPr>
            <a:r>
              <a:rPr lang="en-US" sz="1400" b="1" dirty="0" smtClean="0">
                <a:solidFill>
                  <a:schemeClr val="tx1"/>
                </a:solidFill>
              </a:rPr>
              <a:t>Biomass</a:t>
            </a:r>
            <a:endParaRPr lang="en-US" sz="1400" b="1" dirty="0">
              <a:solidFill>
                <a:schemeClr val="tx1"/>
              </a:solidFill>
            </a:endParaRPr>
          </a:p>
        </p:txBody>
      </p:sp>
      <p:sp>
        <p:nvSpPr>
          <p:cNvPr id="15" name="Text Box 6"/>
          <p:cNvSpPr txBox="1">
            <a:spLocks noChangeArrowheads="1"/>
          </p:cNvSpPr>
          <p:nvPr/>
        </p:nvSpPr>
        <p:spPr bwMode="auto">
          <a:xfrm>
            <a:off x="4114800" y="3962400"/>
            <a:ext cx="1479550" cy="307777"/>
          </a:xfrm>
          <a:prstGeom prst="rect">
            <a:avLst/>
          </a:prstGeom>
          <a:solidFill>
            <a:schemeClr val="bg1">
              <a:alpha val="0"/>
            </a:schemeClr>
          </a:solidFill>
          <a:ln w="9525">
            <a:noFill/>
            <a:miter lim="800000"/>
            <a:headEnd/>
            <a:tailEnd/>
          </a:ln>
          <a:effectLst/>
        </p:spPr>
        <p:txBody>
          <a:bodyPr>
            <a:spAutoFit/>
          </a:bodyPr>
          <a:lstStyle/>
          <a:p>
            <a:pPr algn="ctr">
              <a:spcBef>
                <a:spcPct val="50000"/>
              </a:spcBef>
            </a:pPr>
            <a:r>
              <a:rPr lang="en-US" sz="1400" b="1" dirty="0" smtClean="0">
                <a:solidFill>
                  <a:schemeClr val="tx1"/>
                </a:solidFill>
              </a:rPr>
              <a:t>Solar</a:t>
            </a:r>
            <a:endParaRPr lang="en-US" sz="1400" b="1" dirty="0">
              <a:solidFill>
                <a:schemeClr val="tx1"/>
              </a:solidFill>
            </a:endParaRPr>
          </a:p>
        </p:txBody>
      </p:sp>
      <p:sp>
        <p:nvSpPr>
          <p:cNvPr id="16" name="Rectangle 9"/>
          <p:cNvSpPr txBox="1">
            <a:spLocks noChangeArrowheads="1"/>
          </p:cNvSpPr>
          <p:nvPr/>
        </p:nvSpPr>
        <p:spPr bwMode="auto">
          <a:xfrm>
            <a:off x="6400800" y="1600200"/>
            <a:ext cx="2557463" cy="464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27013" indent="-227013">
              <a:lnSpc>
                <a:spcPct val="85000"/>
              </a:lnSpc>
              <a:spcBef>
                <a:spcPct val="50000"/>
              </a:spcBef>
              <a:buClr>
                <a:srgbClr val="227D41"/>
              </a:buClr>
              <a:buFont typeface="Wingdings" pitchFamily="2" charset="2"/>
              <a:buChar char="§"/>
              <a:defRPr/>
            </a:pPr>
            <a:r>
              <a:rPr lang="en-US" sz="1600" dirty="0" smtClean="0"/>
              <a:t>Renewable Portfolio Standards, Clean Energy Standards, Renewable Energy Standards have been adopted in 29 states</a:t>
            </a:r>
          </a:p>
          <a:p>
            <a:pPr marL="227013" marR="0" lvl="0" indent="-227013" algn="l" defTabSz="914400" rtl="0" eaLnBrk="1" fontAlgn="base" latinLnBrk="0" hangingPunct="1">
              <a:lnSpc>
                <a:spcPct val="85000"/>
              </a:lnSpc>
              <a:spcBef>
                <a:spcPct val="50000"/>
              </a:spcBef>
              <a:spcAft>
                <a:spcPct val="0"/>
              </a:spcAft>
              <a:buClr>
                <a:srgbClr val="227D41"/>
              </a:buClr>
              <a:buSzTx/>
              <a:buFont typeface="Wingdings" pitchFamily="2" charset="2"/>
              <a:buChar char="§"/>
              <a:tabLst/>
              <a:defRPr/>
            </a:pPr>
            <a:r>
              <a:rPr kumimoji="0" lang="en-US" sz="1600" i="0" u="none" strike="noStrike" kern="0" cap="none" spc="0" normalizeH="0" baseline="0" noProof="0" dirty="0" smtClean="0">
                <a:ln>
                  <a:noFill/>
                </a:ln>
                <a:solidFill>
                  <a:schemeClr val="tx1"/>
                </a:solidFill>
                <a:effectLst/>
                <a:uLnTx/>
                <a:uFillTx/>
                <a:latin typeface="+mn-lt"/>
                <a:ea typeface="+mn-ea"/>
                <a:cs typeface="+mn-cs"/>
              </a:rPr>
              <a:t>Renewable resources vary considerably nationally</a:t>
            </a:r>
          </a:p>
          <a:p>
            <a:pPr marL="227013" marR="0" lvl="0" indent="-227013" algn="l" defTabSz="914400" rtl="0" eaLnBrk="1" fontAlgn="base" latinLnBrk="0" hangingPunct="1">
              <a:lnSpc>
                <a:spcPct val="85000"/>
              </a:lnSpc>
              <a:spcBef>
                <a:spcPct val="50000"/>
              </a:spcBef>
              <a:spcAft>
                <a:spcPct val="0"/>
              </a:spcAft>
              <a:buClr>
                <a:srgbClr val="227D41"/>
              </a:buClr>
              <a:buSzTx/>
              <a:buFont typeface="Wingdings" pitchFamily="2" charset="2"/>
              <a:buChar char="§"/>
              <a:tabLst/>
              <a:defRPr/>
            </a:pPr>
            <a:r>
              <a:rPr lang="en-US" sz="1600" kern="0" dirty="0" smtClean="0">
                <a:latin typeface="+mn-lt"/>
              </a:rPr>
              <a:t>Resource </a:t>
            </a:r>
            <a:r>
              <a:rPr lang="en-US" sz="1600" kern="0" dirty="0" err="1" smtClean="0">
                <a:latin typeface="+mn-lt"/>
              </a:rPr>
              <a:t>availabillity</a:t>
            </a:r>
            <a:r>
              <a:rPr kumimoji="0" lang="en-US" sz="1600" i="0" u="none" strike="noStrike" kern="0" cap="none" spc="0" normalizeH="0" baseline="0" noProof="0" dirty="0" smtClean="0">
                <a:ln>
                  <a:noFill/>
                </a:ln>
                <a:solidFill>
                  <a:schemeClr val="tx1"/>
                </a:solidFill>
                <a:effectLst/>
                <a:uLnTx/>
                <a:uFillTx/>
                <a:latin typeface="+mn-lt"/>
                <a:ea typeface="+mn-ea"/>
                <a:cs typeface="+mn-cs"/>
              </a:rPr>
              <a:t> significant impacts</a:t>
            </a:r>
            <a:r>
              <a:rPr kumimoji="0" lang="en-US" sz="1600" i="0" u="none" strike="noStrike" kern="0" cap="none" spc="0" normalizeH="0" noProof="0" dirty="0" smtClean="0">
                <a:ln>
                  <a:noFill/>
                </a:ln>
                <a:solidFill>
                  <a:schemeClr val="tx1"/>
                </a:solidFill>
                <a:effectLst/>
                <a:uLnTx/>
                <a:uFillTx/>
                <a:latin typeface="+mn-lt"/>
                <a:ea typeface="+mn-ea"/>
                <a:cs typeface="+mn-cs"/>
              </a:rPr>
              <a:t> </a:t>
            </a:r>
            <a:r>
              <a:rPr kumimoji="0" lang="en-US" sz="1600" i="0" u="none" strike="noStrike" kern="0" cap="none" spc="0" normalizeH="0" baseline="0" noProof="0" dirty="0" smtClean="0">
                <a:ln>
                  <a:noFill/>
                </a:ln>
                <a:solidFill>
                  <a:schemeClr val="tx1"/>
                </a:solidFill>
                <a:effectLst/>
                <a:uLnTx/>
                <a:uFillTx/>
                <a:latin typeface="+mn-lt"/>
                <a:ea typeface="+mn-ea"/>
                <a:cs typeface="+mn-cs"/>
              </a:rPr>
              <a:t>feasibility</a:t>
            </a:r>
            <a:r>
              <a:rPr kumimoji="0" lang="en-US" sz="1600" i="0" u="none" strike="noStrike" kern="0" cap="none" spc="0" normalizeH="0" noProof="0" dirty="0" smtClean="0">
                <a:ln>
                  <a:noFill/>
                </a:ln>
                <a:solidFill>
                  <a:schemeClr val="tx1"/>
                </a:solidFill>
                <a:effectLst/>
                <a:uLnTx/>
                <a:uFillTx/>
                <a:latin typeface="+mn-lt"/>
                <a:ea typeface="+mn-ea"/>
                <a:cs typeface="+mn-cs"/>
              </a:rPr>
              <a:t> and cost, as well as policy design</a:t>
            </a:r>
            <a:endParaRPr kumimoji="0" lang="en-US" sz="160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1" fontAlgn="base" latinLnBrk="0" hangingPunct="1">
              <a:lnSpc>
                <a:spcPct val="85000"/>
              </a:lnSpc>
              <a:spcBef>
                <a:spcPct val="50000"/>
              </a:spcBef>
              <a:spcAft>
                <a:spcPct val="0"/>
              </a:spcAft>
              <a:buClr>
                <a:srgbClr val="227D41"/>
              </a:buClr>
              <a:buSzTx/>
              <a:buFont typeface="Wingdings" pitchFamily="2" charset="2"/>
              <a:buChar char="§"/>
              <a:tabLst/>
              <a:defRPr/>
            </a:pPr>
            <a:r>
              <a:rPr kumimoji="0" lang="en-US" sz="1600" i="0" u="none" strike="noStrike" kern="0" cap="none" spc="0" normalizeH="0" baseline="0" noProof="0" dirty="0" smtClean="0">
                <a:ln>
                  <a:noFill/>
                </a:ln>
                <a:solidFill>
                  <a:schemeClr val="tx1"/>
                </a:solidFill>
                <a:effectLst/>
                <a:uLnTx/>
                <a:uFillTx/>
                <a:latin typeface="+mn-lt"/>
                <a:ea typeface="+mn-ea"/>
                <a:cs typeface="+mn-cs"/>
              </a:rPr>
              <a:t>Renewable Resource Assessment tailored</a:t>
            </a:r>
            <a:r>
              <a:rPr kumimoji="0" lang="en-US" sz="1600" i="0" u="none" strike="noStrike" kern="0" cap="none" spc="0" normalizeH="0" noProof="0" dirty="0" smtClean="0">
                <a:ln>
                  <a:noFill/>
                </a:ln>
                <a:solidFill>
                  <a:schemeClr val="tx1"/>
                </a:solidFill>
                <a:effectLst/>
                <a:uLnTx/>
                <a:uFillTx/>
                <a:latin typeface="+mn-lt"/>
                <a:ea typeface="+mn-ea"/>
                <a:cs typeface="+mn-cs"/>
              </a:rPr>
              <a:t> to South Carolina resource base is essential starting point</a:t>
            </a:r>
          </a:p>
          <a:p>
            <a:pPr marL="227013" marR="0" lvl="0" indent="-227013" algn="l" defTabSz="914400" rtl="0" eaLnBrk="1" fontAlgn="base" latinLnBrk="0" hangingPunct="1">
              <a:lnSpc>
                <a:spcPct val="85000"/>
              </a:lnSpc>
              <a:spcBef>
                <a:spcPct val="50000"/>
              </a:spcBef>
              <a:spcAft>
                <a:spcPct val="0"/>
              </a:spcAft>
              <a:buClr>
                <a:srgbClr val="227D41"/>
              </a:buClr>
              <a:buSzTx/>
              <a:buFont typeface="Wingdings" pitchFamily="2" charset="2"/>
              <a:buChar char="§"/>
              <a:tabLst/>
              <a:defRPr/>
            </a:pPr>
            <a:r>
              <a:rPr lang="en-US" sz="1600" kern="0" noProof="0" dirty="0" smtClean="0">
                <a:latin typeface="+mn-lt"/>
              </a:rPr>
              <a:t>Solar PV is rapidly becoming cheaper but other resources, such as biomass direct firing, continue to face regulatory challenges </a:t>
            </a:r>
            <a:endParaRPr kumimoji="0" lang="en-US" sz="1600" i="0" u="none" strike="noStrike" kern="0" cap="none" spc="0" normalizeH="0" baseline="0" noProof="0" dirty="0">
              <a:ln>
                <a:noFill/>
              </a:ln>
              <a:solidFill>
                <a:schemeClr val="tx1"/>
              </a:solidFill>
              <a:effectLst/>
              <a:uLnTx/>
              <a:uFillTx/>
              <a:latin typeface="+mn-lt"/>
              <a:ea typeface="+mn-ea"/>
              <a:cs typeface="+mn-cs"/>
            </a:endParaRPr>
          </a:p>
        </p:txBody>
      </p:sp>
      <p:pic>
        <p:nvPicPr>
          <p:cNvPr id="18" name="Picture 17" descr="wind map.JPG"/>
          <p:cNvPicPr>
            <a:picLocks noChangeAspect="1"/>
          </p:cNvPicPr>
          <p:nvPr/>
        </p:nvPicPr>
        <p:blipFill>
          <a:blip r:embed="rId5" cstate="print"/>
          <a:stretch>
            <a:fillRect/>
          </a:stretch>
        </p:blipFill>
        <p:spPr>
          <a:xfrm>
            <a:off x="152400" y="2514600"/>
            <a:ext cx="3013197" cy="2286000"/>
          </a:xfrm>
          <a:prstGeom prst="rect">
            <a:avLst/>
          </a:prstGeom>
        </p:spPr>
      </p:pic>
      <p:sp>
        <p:nvSpPr>
          <p:cNvPr id="19" name="TextBox 18"/>
          <p:cNvSpPr txBox="1"/>
          <p:nvPr/>
        </p:nvSpPr>
        <p:spPr>
          <a:xfrm>
            <a:off x="990600" y="6488668"/>
            <a:ext cx="4495800" cy="307777"/>
          </a:xfrm>
          <a:prstGeom prst="rect">
            <a:avLst/>
          </a:prstGeom>
          <a:noFill/>
        </p:spPr>
        <p:txBody>
          <a:bodyPr wrap="square" rtlCol="0">
            <a:spAutoFit/>
          </a:bodyPr>
          <a:lstStyle/>
          <a:p>
            <a:r>
              <a:rPr lang="en-US" sz="1400" b="1" dirty="0" smtClean="0"/>
              <a:t>**Please see attached slides for clearer view </a:t>
            </a:r>
            <a:endParaRPr lang="en-US" sz="1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a:t>
            </a:r>
            <a:endParaRPr lang="en-US" dirty="0"/>
          </a:p>
        </p:txBody>
      </p:sp>
      <p:pic>
        <p:nvPicPr>
          <p:cNvPr id="5" name="Content Placeholder 4" descr="wind map.JPG"/>
          <p:cNvPicPr>
            <a:picLocks noGrp="1" noChangeAspect="1"/>
          </p:cNvPicPr>
          <p:nvPr>
            <p:ph idx="1"/>
          </p:nvPr>
        </p:nvPicPr>
        <p:blipFill>
          <a:blip r:embed="rId2" cstate="print"/>
          <a:stretch>
            <a:fillRect/>
          </a:stretch>
        </p:blipFill>
        <p:spPr>
          <a:xfrm>
            <a:off x="152400" y="1219200"/>
            <a:ext cx="8730134" cy="5431046"/>
          </a:xfrm>
        </p:spPr>
      </p:pic>
      <p:sp>
        <p:nvSpPr>
          <p:cNvPr id="4" name="Slide Number Placeholder 3"/>
          <p:cNvSpPr>
            <a:spLocks noGrp="1"/>
          </p:cNvSpPr>
          <p:nvPr>
            <p:ph type="sldNum" sz="quarter" idx="12"/>
          </p:nvPr>
        </p:nvSpPr>
        <p:spPr/>
        <p:txBody>
          <a:bodyPr/>
          <a:lstStyle/>
          <a:p>
            <a:fld id="{5E9BA8CE-4854-472F-884D-E02C6141A939}"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Biomass</a:t>
            </a:r>
            <a:endParaRPr lang="en-US" dirty="0"/>
          </a:p>
        </p:txBody>
      </p:sp>
      <p:sp>
        <p:nvSpPr>
          <p:cNvPr id="4" name="Slide Number Placeholder 3"/>
          <p:cNvSpPr>
            <a:spLocks noGrp="1"/>
          </p:cNvSpPr>
          <p:nvPr>
            <p:ph type="sldNum" sz="quarter" idx="12"/>
          </p:nvPr>
        </p:nvSpPr>
        <p:spPr/>
        <p:txBody>
          <a:bodyPr/>
          <a:lstStyle/>
          <a:p>
            <a:fld id="{5E9BA8CE-4854-472F-884D-E02C6141A939}" type="slidenum">
              <a:rPr lang="en-US" smtClean="0"/>
              <a:pPr/>
              <a:t>4</a:t>
            </a:fld>
            <a:endParaRPr lang="en-US" dirty="0"/>
          </a:p>
        </p:txBody>
      </p:sp>
      <p:pic>
        <p:nvPicPr>
          <p:cNvPr id="5" name="Picture 5" descr="biomass"/>
          <p:cNvPicPr>
            <a:picLocks noGrp="1" noChangeAspect="1" noChangeArrowheads="1"/>
          </p:cNvPicPr>
          <p:nvPr>
            <p:ph idx="1"/>
          </p:nvPr>
        </p:nvPicPr>
        <p:blipFill>
          <a:blip r:embed="rId2" cstate="print"/>
          <a:srcRect l="3059" t="9891" r="2141" b="4352"/>
          <a:stretch>
            <a:fillRect/>
          </a:stretch>
        </p:blipFill>
        <p:spPr bwMode="auto">
          <a:xfrm>
            <a:off x="1066800" y="1533740"/>
            <a:ext cx="7067448" cy="49432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a:t>
            </a:r>
            <a:endParaRPr lang="en-US" dirty="0"/>
          </a:p>
        </p:txBody>
      </p:sp>
      <p:sp>
        <p:nvSpPr>
          <p:cNvPr id="4" name="Slide Number Placeholder 3"/>
          <p:cNvSpPr>
            <a:spLocks noGrp="1"/>
          </p:cNvSpPr>
          <p:nvPr>
            <p:ph type="sldNum" sz="quarter" idx="12"/>
          </p:nvPr>
        </p:nvSpPr>
        <p:spPr/>
        <p:txBody>
          <a:bodyPr/>
          <a:lstStyle/>
          <a:p>
            <a:fld id="{5E9BA8CE-4854-472F-884D-E02C6141A939}" type="slidenum">
              <a:rPr lang="en-US" smtClean="0"/>
              <a:pPr/>
              <a:t>5</a:t>
            </a:fld>
            <a:endParaRPr lang="en-US" dirty="0"/>
          </a:p>
        </p:txBody>
      </p:sp>
      <p:pic>
        <p:nvPicPr>
          <p:cNvPr id="5" name="Content Placeholder 4" descr="us_pv_annual_may2004"/>
          <p:cNvPicPr>
            <a:picLocks noGrp="1" noChangeAspect="1" noChangeArrowheads="1"/>
          </p:cNvPicPr>
          <p:nvPr>
            <p:ph idx="1"/>
          </p:nvPr>
        </p:nvPicPr>
        <p:blipFill>
          <a:blip r:embed="rId2" cstate="print"/>
          <a:srcRect/>
          <a:stretch>
            <a:fillRect/>
          </a:stretch>
        </p:blipFill>
        <p:spPr bwMode="auto">
          <a:xfrm>
            <a:off x="533400" y="1295400"/>
            <a:ext cx="8178800" cy="5257800"/>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A5344604450F48921F76DC86DC3EF8" ma:contentTypeVersion="1" ma:contentTypeDescription="Create a new document." ma:contentTypeScope="" ma:versionID="98cd444a5c2d4024d9f1e1b7d4627bb4">
  <xsd:schema xmlns:xsd="http://www.w3.org/2001/XMLSchema" xmlns:p="http://schemas.microsoft.com/office/2006/metadata/properties" targetNamespace="http://schemas.microsoft.com/office/2006/metadata/properties" ma:root="true" ma:fieldsID="840506cee9f515058dc0d37cd0811fa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BFF1263-D96B-4749-AC71-E0F4B64A531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01BA3B38-6F01-4A46-92F8-9E777C4A2DA5}">
  <ds:schemaRefs>
    <ds:schemaRef ds:uri="http://schemas.microsoft.com/sharepoint/v3/contenttype/forms"/>
  </ds:schemaRefs>
</ds:datastoreItem>
</file>

<file path=customXml/itemProps3.xml><?xml version="1.0" encoding="utf-8"?>
<ds:datastoreItem xmlns:ds="http://schemas.openxmlformats.org/officeDocument/2006/customXml" ds:itemID="{36F96F7D-060D-4EF0-A986-ACD2D0F6B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Equity</Template>
  <TotalTime>17774</TotalTime>
  <Words>594</Words>
  <Application>Microsoft Office PowerPoint</Application>
  <PresentationFormat>On-screen Show (4:3)</PresentationFormat>
  <Paragraphs>82</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Design</vt:lpstr>
      <vt:lpstr>Renewable Portfolio Standards Across U.S.</vt:lpstr>
      <vt:lpstr>Renewable Resource Availability Varies by Region</vt:lpstr>
      <vt:lpstr>Wind</vt:lpstr>
      <vt:lpstr>Biomass</vt:lpstr>
      <vt:lpstr>Solar</vt:lpstr>
    </vt:vector>
  </TitlesOfParts>
  <Company>Duke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t69270</dc:creator>
  <cp:lastModifiedBy>HeatherAnderson</cp:lastModifiedBy>
  <cp:revision>1835</cp:revision>
  <dcterms:created xsi:type="dcterms:W3CDTF">2008-01-24T20:04:53Z</dcterms:created>
  <dcterms:modified xsi:type="dcterms:W3CDTF">2010-10-01T15:18:30Z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0x010100BEA5344604450F48921F76DC86DC3EF8</vt:lpwstr>
  </property>
</Properties>
</file>