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21"/>
  </p:notesMasterIdLst>
  <p:handoutMasterIdLst>
    <p:handoutMasterId r:id="rId22"/>
  </p:handoutMasterIdLst>
  <p:sldIdLst>
    <p:sldId id="256" r:id="rId2"/>
    <p:sldId id="276" r:id="rId3"/>
    <p:sldId id="257" r:id="rId4"/>
    <p:sldId id="275" r:id="rId5"/>
    <p:sldId id="258" r:id="rId6"/>
    <p:sldId id="277" r:id="rId7"/>
    <p:sldId id="278" r:id="rId8"/>
    <p:sldId id="295" r:id="rId9"/>
    <p:sldId id="293" r:id="rId10"/>
    <p:sldId id="279" r:id="rId11"/>
    <p:sldId id="289" r:id="rId12"/>
    <p:sldId id="281" r:id="rId13"/>
    <p:sldId id="282" r:id="rId14"/>
    <p:sldId id="283" r:id="rId15"/>
    <p:sldId id="284" r:id="rId16"/>
    <p:sldId id="285" r:id="rId17"/>
    <p:sldId id="286" r:id="rId18"/>
    <p:sldId id="272" r:id="rId19"/>
    <p:sldId id="291"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380"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037627" cy="464980"/>
          </a:xfrm>
          <a:prstGeom prst="rect">
            <a:avLst/>
          </a:prstGeom>
        </p:spPr>
        <p:txBody>
          <a:bodyPr vert="horz" lIns="92117" tIns="46058" rIns="92117" bIns="46058" rtlCol="0"/>
          <a:lstStyle>
            <a:lvl1pPr algn="l">
              <a:defRPr sz="1200"/>
            </a:lvl1pPr>
          </a:lstStyle>
          <a:p>
            <a:endParaRPr lang="en-US"/>
          </a:p>
        </p:txBody>
      </p:sp>
      <p:sp>
        <p:nvSpPr>
          <p:cNvPr id="3" name="Date Placeholder 2"/>
          <p:cNvSpPr>
            <a:spLocks noGrp="1"/>
          </p:cNvSpPr>
          <p:nvPr>
            <p:ph type="dt" sz="quarter" idx="1"/>
          </p:nvPr>
        </p:nvSpPr>
        <p:spPr>
          <a:xfrm>
            <a:off x="3971174" y="3"/>
            <a:ext cx="3037627" cy="464980"/>
          </a:xfrm>
          <a:prstGeom prst="rect">
            <a:avLst/>
          </a:prstGeom>
        </p:spPr>
        <p:txBody>
          <a:bodyPr vert="horz" lIns="92117" tIns="46058" rIns="92117" bIns="46058" rtlCol="0"/>
          <a:lstStyle>
            <a:lvl1pPr algn="r">
              <a:defRPr sz="1200"/>
            </a:lvl1pPr>
          </a:lstStyle>
          <a:p>
            <a:fld id="{85250D0E-134C-47EC-8745-2344C96E3441}" type="datetimeFigureOut">
              <a:rPr lang="en-US" smtClean="0"/>
              <a:pPr/>
              <a:t>10/23/2017</a:t>
            </a:fld>
            <a:endParaRPr lang="en-US"/>
          </a:p>
        </p:txBody>
      </p:sp>
      <p:sp>
        <p:nvSpPr>
          <p:cNvPr id="4" name="Footer Placeholder 3"/>
          <p:cNvSpPr>
            <a:spLocks noGrp="1"/>
          </p:cNvSpPr>
          <p:nvPr>
            <p:ph type="ftr" sz="quarter" idx="2"/>
          </p:nvPr>
        </p:nvSpPr>
        <p:spPr>
          <a:xfrm>
            <a:off x="2" y="8829825"/>
            <a:ext cx="3037627" cy="464980"/>
          </a:xfrm>
          <a:prstGeom prst="rect">
            <a:avLst/>
          </a:prstGeom>
        </p:spPr>
        <p:txBody>
          <a:bodyPr vert="horz" lIns="92117" tIns="46058" rIns="92117" bIns="46058" rtlCol="0" anchor="b"/>
          <a:lstStyle>
            <a:lvl1pPr algn="l">
              <a:defRPr sz="1200"/>
            </a:lvl1pPr>
          </a:lstStyle>
          <a:p>
            <a:endParaRPr lang="en-US"/>
          </a:p>
        </p:txBody>
      </p:sp>
      <p:sp>
        <p:nvSpPr>
          <p:cNvPr id="5" name="Slide Number Placeholder 4"/>
          <p:cNvSpPr>
            <a:spLocks noGrp="1"/>
          </p:cNvSpPr>
          <p:nvPr>
            <p:ph type="sldNum" sz="quarter" idx="3"/>
          </p:nvPr>
        </p:nvSpPr>
        <p:spPr>
          <a:xfrm>
            <a:off x="3971174" y="8829825"/>
            <a:ext cx="3037627" cy="464980"/>
          </a:xfrm>
          <a:prstGeom prst="rect">
            <a:avLst/>
          </a:prstGeom>
        </p:spPr>
        <p:txBody>
          <a:bodyPr vert="horz" lIns="92117" tIns="46058" rIns="92117" bIns="46058" rtlCol="0" anchor="b"/>
          <a:lstStyle>
            <a:lvl1pPr algn="r">
              <a:defRPr sz="1200"/>
            </a:lvl1pPr>
          </a:lstStyle>
          <a:p>
            <a:fld id="{913EFF92-0EEE-4C20-8CA2-BFF935320AB1}" type="slidenum">
              <a:rPr lang="en-US" smtClean="0"/>
              <a:pPr/>
              <a:t>‹#›</a:t>
            </a:fld>
            <a:endParaRPr lang="en-US"/>
          </a:p>
        </p:txBody>
      </p:sp>
    </p:spTree>
    <p:extLst>
      <p:ext uri="{BB962C8B-B14F-4D97-AF65-F5344CB8AC3E}">
        <p14:creationId xmlns:p14="http://schemas.microsoft.com/office/powerpoint/2010/main" val="21210846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0"/>
            <a:ext cx="3038475" cy="465138"/>
          </a:xfrm>
          <a:prstGeom prst="rect">
            <a:avLst/>
          </a:prstGeom>
        </p:spPr>
        <p:txBody>
          <a:bodyPr vert="horz" lIns="93171" tIns="46586" rIns="93171" bIns="46586"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43" y="0"/>
            <a:ext cx="3038475" cy="465138"/>
          </a:xfrm>
          <a:prstGeom prst="rect">
            <a:avLst/>
          </a:prstGeom>
        </p:spPr>
        <p:txBody>
          <a:bodyPr vert="horz" lIns="93171" tIns="46586" rIns="93171" bIns="46586" rtlCol="0"/>
          <a:lstStyle>
            <a:lvl1pPr algn="r" fontAlgn="auto">
              <a:spcBef>
                <a:spcPts val="0"/>
              </a:spcBef>
              <a:spcAft>
                <a:spcPts val="0"/>
              </a:spcAft>
              <a:defRPr sz="1200">
                <a:latin typeface="+mn-lt"/>
              </a:defRPr>
            </a:lvl1pPr>
          </a:lstStyle>
          <a:p>
            <a:pPr>
              <a:defRPr/>
            </a:pPr>
            <a:fld id="{6E429CD6-0201-4B4D-B37C-C4034148A3A2}" type="datetimeFigureOut">
              <a:rPr lang="en-US"/>
              <a:pPr>
                <a:defRPr/>
              </a:pPr>
              <a:t>10/23/2017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1" tIns="46586" rIns="93171" bIns="46586" rtlCol="0" anchor="ctr"/>
          <a:lstStyle/>
          <a:p>
            <a:pPr lvl="0"/>
            <a:endParaRPr lang="en-US" noProof="0" smtClean="0"/>
          </a:p>
        </p:txBody>
      </p:sp>
      <p:sp>
        <p:nvSpPr>
          <p:cNvPr id="5" name="Notes Placeholder 4"/>
          <p:cNvSpPr>
            <a:spLocks noGrp="1"/>
          </p:cNvSpPr>
          <p:nvPr>
            <p:ph type="body" sz="quarter" idx="3"/>
          </p:nvPr>
        </p:nvSpPr>
        <p:spPr>
          <a:xfrm>
            <a:off x="701676" y="4416430"/>
            <a:ext cx="5607050" cy="4183063"/>
          </a:xfrm>
          <a:prstGeom prst="rect">
            <a:avLst/>
          </a:prstGeom>
        </p:spPr>
        <p:txBody>
          <a:bodyPr vert="horz" lIns="93171" tIns="46586" rIns="93171" bIns="4658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6" y="8829675"/>
            <a:ext cx="3038475" cy="465138"/>
          </a:xfrm>
          <a:prstGeom prst="rect">
            <a:avLst/>
          </a:prstGeom>
        </p:spPr>
        <p:txBody>
          <a:bodyPr vert="horz" lIns="93171" tIns="46586" rIns="93171" bIns="46586"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43" y="8829675"/>
            <a:ext cx="3038475" cy="465138"/>
          </a:xfrm>
          <a:prstGeom prst="rect">
            <a:avLst/>
          </a:prstGeom>
        </p:spPr>
        <p:txBody>
          <a:bodyPr vert="horz" lIns="93171" tIns="46586" rIns="93171" bIns="46586" rtlCol="0" anchor="b"/>
          <a:lstStyle>
            <a:lvl1pPr algn="r" fontAlgn="auto">
              <a:spcBef>
                <a:spcPts val="0"/>
              </a:spcBef>
              <a:spcAft>
                <a:spcPts val="0"/>
              </a:spcAft>
              <a:defRPr sz="1200">
                <a:latin typeface="+mn-lt"/>
              </a:defRPr>
            </a:lvl1pPr>
          </a:lstStyle>
          <a:p>
            <a:pPr>
              <a:defRPr/>
            </a:pPr>
            <a:fld id="{BA5158D5-5972-460F-9B96-5E86537DC4BF}" type="slidenum">
              <a:rPr lang="en-US"/>
              <a:pPr>
                <a:defRPr/>
              </a:pPr>
              <a:t>‹#›</a:t>
            </a:fld>
            <a:endParaRPr lang="en-US"/>
          </a:p>
        </p:txBody>
      </p:sp>
    </p:spTree>
    <p:extLst>
      <p:ext uri="{BB962C8B-B14F-4D97-AF65-F5344CB8AC3E}">
        <p14:creationId xmlns:p14="http://schemas.microsoft.com/office/powerpoint/2010/main" val="4060967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596664-042E-42F6-A916-62321D823A57}" type="slidenum">
              <a:rPr lang="en-US" smtClean="0"/>
              <a:pPr fontAlgn="base">
                <a:spcBef>
                  <a:spcPct val="0"/>
                </a:spcBef>
                <a:spcAft>
                  <a:spcPct val="0"/>
                </a:spcAft>
                <a:defRPr/>
              </a:pPr>
              <a:t>1</a:t>
            </a:fld>
            <a:endParaRPr lang="en-US" smtClean="0"/>
          </a:p>
        </p:txBody>
      </p:sp>
    </p:spTree>
    <p:extLst>
      <p:ext uri="{BB962C8B-B14F-4D97-AF65-F5344CB8AC3E}">
        <p14:creationId xmlns:p14="http://schemas.microsoft.com/office/powerpoint/2010/main" val="1971000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11</a:t>
            </a:fld>
            <a:endParaRPr lang="en-US" smtClean="0"/>
          </a:p>
        </p:txBody>
      </p:sp>
    </p:spTree>
    <p:extLst>
      <p:ext uri="{BB962C8B-B14F-4D97-AF65-F5344CB8AC3E}">
        <p14:creationId xmlns:p14="http://schemas.microsoft.com/office/powerpoint/2010/main" val="329821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12</a:t>
            </a:fld>
            <a:endParaRPr lang="en-US" smtClean="0"/>
          </a:p>
        </p:txBody>
      </p:sp>
    </p:spTree>
    <p:extLst>
      <p:ext uri="{BB962C8B-B14F-4D97-AF65-F5344CB8AC3E}">
        <p14:creationId xmlns:p14="http://schemas.microsoft.com/office/powerpoint/2010/main" val="1628914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13</a:t>
            </a:fld>
            <a:endParaRPr lang="en-US" smtClean="0"/>
          </a:p>
        </p:txBody>
      </p:sp>
    </p:spTree>
    <p:extLst>
      <p:ext uri="{BB962C8B-B14F-4D97-AF65-F5344CB8AC3E}">
        <p14:creationId xmlns:p14="http://schemas.microsoft.com/office/powerpoint/2010/main" val="8819466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14</a:t>
            </a:fld>
            <a:endParaRPr lang="en-US" smtClean="0"/>
          </a:p>
        </p:txBody>
      </p:sp>
    </p:spTree>
    <p:extLst>
      <p:ext uri="{BB962C8B-B14F-4D97-AF65-F5344CB8AC3E}">
        <p14:creationId xmlns:p14="http://schemas.microsoft.com/office/powerpoint/2010/main" val="869852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15</a:t>
            </a:fld>
            <a:endParaRPr lang="en-US" smtClean="0"/>
          </a:p>
        </p:txBody>
      </p:sp>
    </p:spTree>
    <p:extLst>
      <p:ext uri="{BB962C8B-B14F-4D97-AF65-F5344CB8AC3E}">
        <p14:creationId xmlns:p14="http://schemas.microsoft.com/office/powerpoint/2010/main" val="10146569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16</a:t>
            </a:fld>
            <a:endParaRPr lang="en-US" smtClean="0"/>
          </a:p>
        </p:txBody>
      </p:sp>
    </p:spTree>
    <p:extLst>
      <p:ext uri="{BB962C8B-B14F-4D97-AF65-F5344CB8AC3E}">
        <p14:creationId xmlns:p14="http://schemas.microsoft.com/office/powerpoint/2010/main" val="9535388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17</a:t>
            </a:fld>
            <a:endParaRPr lang="en-US" smtClean="0"/>
          </a:p>
        </p:txBody>
      </p:sp>
    </p:spTree>
    <p:extLst>
      <p:ext uri="{BB962C8B-B14F-4D97-AF65-F5344CB8AC3E}">
        <p14:creationId xmlns:p14="http://schemas.microsoft.com/office/powerpoint/2010/main" val="12693188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5933E310-3D8A-47DD-BF09-6A69442E3D0E}" type="slidenum">
              <a:rPr lang="en-US" smtClean="0"/>
              <a:pPr>
                <a:defRPr/>
              </a:pPr>
              <a:t>18</a:t>
            </a:fld>
            <a:endParaRPr lang="en-US"/>
          </a:p>
        </p:txBody>
      </p:sp>
    </p:spTree>
    <p:extLst>
      <p:ext uri="{BB962C8B-B14F-4D97-AF65-F5344CB8AC3E}">
        <p14:creationId xmlns:p14="http://schemas.microsoft.com/office/powerpoint/2010/main" val="3502983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5933E310-3D8A-47DD-BF09-6A69442E3D0E}" type="slidenum">
              <a:rPr lang="en-US" smtClean="0"/>
              <a:pPr>
                <a:defRPr/>
              </a:pPr>
              <a:t>19</a:t>
            </a:fld>
            <a:endParaRPr lang="en-US"/>
          </a:p>
        </p:txBody>
      </p:sp>
    </p:spTree>
    <p:extLst>
      <p:ext uri="{BB962C8B-B14F-4D97-AF65-F5344CB8AC3E}">
        <p14:creationId xmlns:p14="http://schemas.microsoft.com/office/powerpoint/2010/main" val="1839875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C4E5EF-CF77-4E51-8239-81EC15500516}" type="slidenum">
              <a:rPr lang="en-US" smtClean="0"/>
              <a:pPr fontAlgn="base">
                <a:spcBef>
                  <a:spcPct val="0"/>
                </a:spcBef>
                <a:spcAft>
                  <a:spcPct val="0"/>
                </a:spcAft>
                <a:defRPr/>
              </a:pPr>
              <a:t>2</a:t>
            </a:fld>
            <a:endParaRPr lang="en-US" smtClean="0"/>
          </a:p>
        </p:txBody>
      </p:sp>
    </p:spTree>
    <p:extLst>
      <p:ext uri="{BB962C8B-B14F-4D97-AF65-F5344CB8AC3E}">
        <p14:creationId xmlns:p14="http://schemas.microsoft.com/office/powerpoint/2010/main" val="688385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80C5D0-8413-4E3C-836E-4E82AC7E1D73}" type="slidenum">
              <a:rPr lang="en-US" smtClean="0"/>
              <a:pPr fontAlgn="base">
                <a:spcBef>
                  <a:spcPct val="0"/>
                </a:spcBef>
                <a:spcAft>
                  <a:spcPct val="0"/>
                </a:spcAft>
                <a:defRPr/>
              </a:pPr>
              <a:t>3</a:t>
            </a:fld>
            <a:endParaRPr lang="en-US" smtClean="0"/>
          </a:p>
        </p:txBody>
      </p:sp>
    </p:spTree>
    <p:extLst>
      <p:ext uri="{BB962C8B-B14F-4D97-AF65-F5344CB8AC3E}">
        <p14:creationId xmlns:p14="http://schemas.microsoft.com/office/powerpoint/2010/main" val="1972720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C4E5EF-CF77-4E51-8239-81EC15500516}" type="slidenum">
              <a:rPr lang="en-US" smtClean="0"/>
              <a:pPr fontAlgn="base">
                <a:spcBef>
                  <a:spcPct val="0"/>
                </a:spcBef>
                <a:spcAft>
                  <a:spcPct val="0"/>
                </a:spcAft>
                <a:defRPr/>
              </a:pPr>
              <a:t>4</a:t>
            </a:fld>
            <a:endParaRPr lang="en-US" smtClean="0"/>
          </a:p>
        </p:txBody>
      </p:sp>
    </p:spTree>
    <p:extLst>
      <p:ext uri="{BB962C8B-B14F-4D97-AF65-F5344CB8AC3E}">
        <p14:creationId xmlns:p14="http://schemas.microsoft.com/office/powerpoint/2010/main" val="1134849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5</a:t>
            </a:fld>
            <a:endParaRPr lang="en-US" smtClean="0"/>
          </a:p>
        </p:txBody>
      </p:sp>
    </p:spTree>
    <p:extLst>
      <p:ext uri="{BB962C8B-B14F-4D97-AF65-F5344CB8AC3E}">
        <p14:creationId xmlns:p14="http://schemas.microsoft.com/office/powerpoint/2010/main" val="3323829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6</a:t>
            </a:fld>
            <a:endParaRPr lang="en-US" smtClean="0"/>
          </a:p>
        </p:txBody>
      </p:sp>
    </p:spTree>
    <p:extLst>
      <p:ext uri="{BB962C8B-B14F-4D97-AF65-F5344CB8AC3E}">
        <p14:creationId xmlns:p14="http://schemas.microsoft.com/office/powerpoint/2010/main" val="2737671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7</a:t>
            </a:fld>
            <a:endParaRPr lang="en-US" smtClean="0"/>
          </a:p>
        </p:txBody>
      </p:sp>
    </p:spTree>
    <p:extLst>
      <p:ext uri="{BB962C8B-B14F-4D97-AF65-F5344CB8AC3E}">
        <p14:creationId xmlns:p14="http://schemas.microsoft.com/office/powerpoint/2010/main" val="1530347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8</a:t>
            </a:fld>
            <a:endParaRPr lang="en-US" smtClean="0"/>
          </a:p>
        </p:txBody>
      </p:sp>
    </p:spTree>
    <p:extLst>
      <p:ext uri="{BB962C8B-B14F-4D97-AF65-F5344CB8AC3E}">
        <p14:creationId xmlns:p14="http://schemas.microsoft.com/office/powerpoint/2010/main" val="2433797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3E36C2-F3CE-496B-9117-DEB5C4668D90}" type="slidenum">
              <a:rPr lang="en-US" smtClean="0"/>
              <a:pPr fontAlgn="base">
                <a:spcBef>
                  <a:spcPct val="0"/>
                </a:spcBef>
                <a:spcAft>
                  <a:spcPct val="0"/>
                </a:spcAft>
                <a:defRPr/>
              </a:pPr>
              <a:t>10</a:t>
            </a:fld>
            <a:endParaRPr lang="en-US" smtClean="0"/>
          </a:p>
        </p:txBody>
      </p:sp>
    </p:spTree>
    <p:extLst>
      <p:ext uri="{BB962C8B-B14F-4D97-AF65-F5344CB8AC3E}">
        <p14:creationId xmlns:p14="http://schemas.microsoft.com/office/powerpoint/2010/main" val="23569756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2F630BCF-AF13-4295-83BB-DF740D8F1C82}" type="datetimeFigureOut">
              <a:rPr lang="en-US"/>
              <a:pPr>
                <a:defRPr/>
              </a:pPr>
              <a:t>10/23/2017</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6FC22C17-9E2E-4FEE-AF51-3B573F080E6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B69DB4C-9BD5-4458-AC99-DFF72E16A8CE}" type="datetimeFigureOut">
              <a:rPr lang="en-US"/>
              <a:pPr>
                <a:defRPr/>
              </a:pPr>
              <a:t>10/23/2017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8DE43FF-BB77-4922-A000-55C9DC87024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F04DD68-D61F-40F5-98E7-0916068CA972}" type="datetimeFigureOut">
              <a:rPr lang="en-US"/>
              <a:pPr>
                <a:defRPr/>
              </a:pPr>
              <a:t>10/23/2017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0ED6AB4-EBF0-44B6-BA0B-48B9C39F9B6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151E8A97-35F7-47EB-94FE-64160001A658}" type="datetimeFigureOut">
              <a:rPr lang="en-US"/>
              <a:pPr>
                <a:defRPr/>
              </a:pPr>
              <a:t>10/23/2017</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1555149-A6C9-460A-80F5-2B6A560C564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E5E858D7-891C-496A-A198-527D4E543D43}" type="datetimeFigureOut">
              <a:rPr lang="en-US"/>
              <a:pPr>
                <a:defRPr/>
              </a:pPr>
              <a:t>10/23/2017</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B1111134-9C5E-43C5-BA4F-C171CEB81B8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5688C0CB-C21C-42E5-BC06-D78B09DB1F47}" type="datetimeFigureOut">
              <a:rPr lang="en-US"/>
              <a:pPr>
                <a:defRPr/>
              </a:pPr>
              <a:t>10/23/2017</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67D5489D-539D-45AE-85D6-22D536094E6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12031131-B3F8-4118-AD0C-BEA29BC4636B}" type="datetimeFigureOut">
              <a:rPr lang="en-US"/>
              <a:pPr>
                <a:defRPr/>
              </a:pPr>
              <a:t>10/23/2017</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9F2939FF-2294-4048-92D9-36B97936879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97E79548-CD70-4D5D-9923-5DBDB54C3D42}" type="datetimeFigureOut">
              <a:rPr lang="en-US"/>
              <a:pPr>
                <a:defRPr/>
              </a:pPr>
              <a:t>10/23/2017</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48FBA73D-395E-4345-B576-8DA67B2B07F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28DA962-C534-47FB-AEAC-EA2D38C2D4A0}" type="datetimeFigureOut">
              <a:rPr lang="en-US"/>
              <a:pPr>
                <a:defRPr/>
              </a:pPr>
              <a:t>10/23/2017</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4A608AB4-8877-4C9C-A31F-BD6868D0BB9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9D3A56E2-48F0-4B0E-9A52-06A0D2C8BE09}" type="datetimeFigureOut">
              <a:rPr lang="en-US"/>
              <a:pPr>
                <a:defRPr/>
              </a:pPr>
              <a:t>10/23/2017</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2F8E298F-1F1A-4936-AB41-D87C39DDACD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20418CF7-40C0-401A-867A-F8B3A79C383A}" type="datetimeFigureOut">
              <a:rPr lang="en-US"/>
              <a:pPr>
                <a:defRPr/>
              </a:pPr>
              <a:t>10/23/2017</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FDED53C5-4450-4842-9487-1DB8352E19F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89EC2CCD-6C0C-46D3-94D3-4E4E9AC02B40}" type="datetimeFigureOut">
              <a:rPr lang="en-US"/>
              <a:pPr>
                <a:defRPr/>
              </a:pPr>
              <a:t>10/23/2017</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A259599A-EBC0-428A-9004-CFA94C37CC0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9" r:id="rId1"/>
    <p:sldLayoutId id="2147483715" r:id="rId2"/>
    <p:sldLayoutId id="2147483720" r:id="rId3"/>
    <p:sldLayoutId id="2147483721" r:id="rId4"/>
    <p:sldLayoutId id="2147483722" r:id="rId5"/>
    <p:sldLayoutId id="2147483723" r:id="rId6"/>
    <p:sldLayoutId id="2147483716" r:id="rId7"/>
    <p:sldLayoutId id="2147483724" r:id="rId8"/>
    <p:sldLayoutId id="2147483725" r:id="rId9"/>
    <p:sldLayoutId id="2147483717" r:id="rId10"/>
    <p:sldLayoutId id="2147483718"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4"/>
          <p:cNvSpPr>
            <a:spLocks noGrp="1"/>
          </p:cNvSpPr>
          <p:nvPr>
            <p:ph idx="1"/>
          </p:nvPr>
        </p:nvSpPr>
        <p:spPr>
          <a:xfrm>
            <a:off x="457200" y="1447800"/>
            <a:ext cx="8229600" cy="4525963"/>
          </a:xfrm>
        </p:spPr>
        <p:txBody>
          <a:bodyPr/>
          <a:lstStyle/>
          <a:p>
            <a:pPr algn="ctr" eaLnBrk="1" hangingPunct="1">
              <a:buFont typeface="Wingdings 3" pitchFamily="18" charset="2"/>
              <a:buNone/>
            </a:pPr>
            <a:endParaRPr lang="en-US" smtClean="0"/>
          </a:p>
          <a:p>
            <a:pPr algn="ctr" eaLnBrk="1" hangingPunct="1">
              <a:buFont typeface="Wingdings 3" pitchFamily="18" charset="2"/>
              <a:buNone/>
            </a:pPr>
            <a:endParaRPr lang="en-US" smtClean="0"/>
          </a:p>
          <a:p>
            <a:pPr algn="ctr" eaLnBrk="1" hangingPunct="1">
              <a:buFont typeface="Wingdings 3" pitchFamily="18" charset="2"/>
              <a:buNone/>
            </a:pPr>
            <a:endParaRPr lang="en-US" smtClean="0"/>
          </a:p>
          <a:p>
            <a:pPr algn="ctr" eaLnBrk="1" hangingPunct="1">
              <a:buFont typeface="Wingdings 3" pitchFamily="18" charset="2"/>
              <a:buNone/>
            </a:pPr>
            <a:endParaRPr lang="en-US" smtClean="0"/>
          </a:p>
          <a:p>
            <a:pPr algn="ctr" eaLnBrk="1" hangingPunct="1">
              <a:buFont typeface="Wingdings 3" pitchFamily="18" charset="2"/>
              <a:buNone/>
            </a:pPr>
            <a:endParaRPr lang="en-US" sz="2000" b="1" smtClean="0">
              <a:solidFill>
                <a:schemeClr val="accent1"/>
              </a:solidFill>
            </a:endParaRPr>
          </a:p>
          <a:p>
            <a:pPr algn="ctr" eaLnBrk="1" hangingPunct="1">
              <a:buFont typeface="Wingdings 3" pitchFamily="18" charset="2"/>
              <a:buNone/>
            </a:pPr>
            <a:r>
              <a:rPr lang="en-US" sz="2000" b="1" smtClean="0">
                <a:solidFill>
                  <a:schemeClr val="accent1"/>
                </a:solidFill>
              </a:rPr>
              <a:t>Thomas J. Smith</a:t>
            </a:r>
          </a:p>
          <a:p>
            <a:pPr algn="ctr" eaLnBrk="1" hangingPunct="1">
              <a:buFont typeface="Wingdings 3" pitchFamily="18" charset="2"/>
              <a:buNone/>
            </a:pPr>
            <a:r>
              <a:rPr lang="en-US" sz="2000" b="1" smtClean="0">
                <a:solidFill>
                  <a:schemeClr val="accent1"/>
                </a:solidFill>
              </a:rPr>
              <a:t>Executive Director</a:t>
            </a:r>
          </a:p>
          <a:p>
            <a:pPr algn="ctr" eaLnBrk="1" hangingPunct="1">
              <a:buFont typeface="Wingdings 3" pitchFamily="18" charset="2"/>
              <a:buNone/>
            </a:pPr>
            <a:endParaRPr lang="en-US" b="1" smtClean="0">
              <a:solidFill>
                <a:schemeClr val="accent1"/>
              </a:solidFill>
            </a:endParaRPr>
          </a:p>
          <a:p>
            <a:pPr algn="ctr" eaLnBrk="1" hangingPunct="1">
              <a:buFont typeface="Wingdings 3" pitchFamily="18" charset="2"/>
              <a:buNone/>
            </a:pPr>
            <a:endParaRPr lang="en-US" b="1" smtClean="0">
              <a:solidFill>
                <a:schemeClr val="accent1"/>
              </a:solidFill>
            </a:endParaRPr>
          </a:p>
        </p:txBody>
      </p:sp>
      <p:sp>
        <p:nvSpPr>
          <p:cNvPr id="4" name="Title 3"/>
          <p:cNvSpPr>
            <a:spLocks noGrp="1"/>
          </p:cNvSpPr>
          <p:nvPr>
            <p:ph type="title"/>
          </p:nvPr>
        </p:nvSpPr>
        <p:spPr/>
        <p:txBody>
          <a:bodyPr>
            <a:normAutofit fontScale="90000"/>
          </a:bodyPr>
          <a:lstStyle/>
          <a:p>
            <a:pPr algn="ctr" eaLnBrk="1" fontAlgn="auto" hangingPunct="1">
              <a:spcAft>
                <a:spcPts val="0"/>
              </a:spcAft>
              <a:defRPr/>
            </a:pPr>
            <a:r>
              <a:rPr lang="en-US" i="1" dirty="0" smtClean="0">
                <a:solidFill>
                  <a:schemeClr val="accent1"/>
                </a:solidFill>
              </a:rPr>
              <a:t>South Carolina Commission</a:t>
            </a:r>
            <a:br>
              <a:rPr lang="en-US" i="1" dirty="0" smtClean="0">
                <a:solidFill>
                  <a:schemeClr val="accent1"/>
                </a:solidFill>
              </a:rPr>
            </a:br>
            <a:r>
              <a:rPr lang="en-US" i="1" dirty="0" smtClean="0">
                <a:solidFill>
                  <a:schemeClr val="accent1"/>
                </a:solidFill>
              </a:rPr>
              <a:t>for Minority Affairs</a:t>
            </a:r>
            <a:endParaRPr lang="en-US" i="1" dirty="0">
              <a:solidFill>
                <a:schemeClr val="accen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lgn="just" eaLnBrk="1" fontAlgn="auto" hangingPunct="1">
              <a:spcAft>
                <a:spcPts val="0"/>
              </a:spcAft>
              <a:buNone/>
              <a:defRPr/>
            </a:pPr>
            <a:r>
              <a:rPr lang="en-US" sz="2400" dirty="0" smtClean="0"/>
              <a:t>The Commission’s major program initiatives are:</a:t>
            </a:r>
          </a:p>
          <a:p>
            <a:pPr marL="365760" indent="-256032" algn="just" eaLnBrk="1" fontAlgn="auto" hangingPunct="1">
              <a:spcAft>
                <a:spcPts val="0"/>
              </a:spcAft>
              <a:buFont typeface="Wingdings 3"/>
              <a:buChar char=""/>
              <a:defRPr/>
            </a:pPr>
            <a:endParaRPr lang="en-US" sz="2400" dirty="0"/>
          </a:p>
          <a:p>
            <a:pPr marL="365760" indent="-256032" algn="just" eaLnBrk="1" fontAlgn="auto" hangingPunct="1">
              <a:spcAft>
                <a:spcPts val="0"/>
              </a:spcAft>
              <a:buFont typeface="Wingdings 3"/>
              <a:buChar char=""/>
              <a:defRPr/>
            </a:pPr>
            <a:r>
              <a:rPr lang="en-US" sz="2400" dirty="0"/>
              <a:t>Research &amp; Policy </a:t>
            </a:r>
            <a:r>
              <a:rPr lang="en-US" sz="2400" dirty="0" smtClean="0"/>
              <a:t>Services </a:t>
            </a:r>
            <a:r>
              <a:rPr lang="en-US" sz="2400" dirty="0"/>
              <a:t>Initiative</a:t>
            </a:r>
            <a:endParaRPr lang="en-US" sz="2400" i="1" dirty="0"/>
          </a:p>
          <a:p>
            <a:pPr marL="109728" indent="0" algn="just" eaLnBrk="1" fontAlgn="auto" hangingPunct="1">
              <a:spcAft>
                <a:spcPts val="0"/>
              </a:spcAft>
              <a:buNone/>
              <a:defRPr/>
            </a:pPr>
            <a:endParaRPr lang="en-US" sz="2400" dirty="0" smtClean="0"/>
          </a:p>
          <a:p>
            <a:pPr marL="365760" indent="-256032" algn="just" eaLnBrk="1" fontAlgn="auto" hangingPunct="1">
              <a:spcAft>
                <a:spcPts val="0"/>
              </a:spcAft>
              <a:buFont typeface="Wingdings 3"/>
              <a:buChar char=""/>
              <a:defRPr/>
            </a:pPr>
            <a:r>
              <a:rPr lang="en-US" sz="2400" dirty="0" smtClean="0"/>
              <a:t>African </a:t>
            </a:r>
            <a:r>
              <a:rPr lang="en-US" sz="2400" dirty="0"/>
              <a:t>American </a:t>
            </a:r>
            <a:r>
              <a:rPr lang="en-US" sz="2400" dirty="0" smtClean="0"/>
              <a:t>Initiative</a:t>
            </a:r>
            <a:endParaRPr lang="en-US" sz="2400" i="1" dirty="0"/>
          </a:p>
          <a:p>
            <a:pPr marL="365760" indent="-256032" algn="just" eaLnBrk="1" fontAlgn="auto" hangingPunct="1">
              <a:spcAft>
                <a:spcPts val="0"/>
              </a:spcAft>
              <a:buFont typeface="Wingdings 3"/>
              <a:buChar char=""/>
              <a:defRPr/>
            </a:pPr>
            <a:endParaRPr lang="en-US" sz="2400" dirty="0"/>
          </a:p>
          <a:p>
            <a:pPr marL="365760" indent="-256032" algn="just" eaLnBrk="1" fontAlgn="auto" hangingPunct="1">
              <a:spcAft>
                <a:spcPts val="0"/>
              </a:spcAft>
              <a:buFont typeface="Wingdings 3"/>
              <a:buChar char=""/>
              <a:defRPr/>
            </a:pPr>
            <a:r>
              <a:rPr lang="en-US" sz="2400" dirty="0"/>
              <a:t>Native American Initiative</a:t>
            </a:r>
            <a:endParaRPr lang="en-US" sz="2400" i="1" dirty="0"/>
          </a:p>
          <a:p>
            <a:pPr marL="365760" indent="-256032" eaLnBrk="1" fontAlgn="auto" hangingPunct="1">
              <a:spcAft>
                <a:spcPts val="0"/>
              </a:spcAft>
              <a:buFont typeface="Wingdings 3"/>
              <a:buChar char=""/>
              <a:defRPr/>
            </a:pPr>
            <a:endParaRPr lang="en-US" sz="2400" dirty="0"/>
          </a:p>
          <a:p>
            <a:pPr marL="365760" indent="-256032" algn="just" eaLnBrk="1" fontAlgn="auto" hangingPunct="1">
              <a:spcAft>
                <a:spcPts val="0"/>
              </a:spcAft>
              <a:buFont typeface="Wingdings 3"/>
              <a:buChar char=""/>
              <a:defRPr/>
            </a:pPr>
            <a:r>
              <a:rPr lang="en-US" sz="2400" dirty="0"/>
              <a:t>Hispanic/Latino Initiative</a:t>
            </a:r>
            <a:endParaRPr lang="en-US" sz="2400" i="1" dirty="0"/>
          </a:p>
          <a:p>
            <a:pPr marL="109728" indent="0" algn="just" eaLnBrk="1" fontAlgn="auto" hangingPunct="1">
              <a:spcAft>
                <a:spcPts val="0"/>
              </a:spcAft>
              <a:buNone/>
              <a:defRPr/>
            </a:pPr>
            <a:endParaRPr lang="en-US" sz="2400" dirty="0"/>
          </a:p>
          <a:p>
            <a:pPr marL="365760" indent="-256032" algn="just" eaLnBrk="1" fontAlgn="auto" hangingPunct="1">
              <a:spcAft>
                <a:spcPts val="0"/>
              </a:spcAft>
              <a:buFont typeface="Wingdings 3"/>
              <a:buChar char=""/>
              <a:defRPr/>
            </a:pPr>
            <a:r>
              <a:rPr lang="en-US" sz="2400" dirty="0"/>
              <a:t>Community Based Services Initiative</a:t>
            </a:r>
            <a:endParaRPr lang="en-US" sz="2400" i="1" dirty="0"/>
          </a:p>
          <a:p>
            <a:pPr marL="109728" indent="0" algn="just" eaLnBrk="1" fontAlgn="auto" hangingPunct="1">
              <a:spcAft>
                <a:spcPts val="0"/>
              </a:spcAft>
              <a:buNone/>
              <a:defRPr/>
            </a:pPr>
            <a:endParaRPr lang="en-US" sz="2400" dirty="0"/>
          </a:p>
          <a:p>
            <a:pPr marL="365760" indent="-256032" algn="just" eaLnBrk="1" fontAlgn="auto" hangingPunct="1">
              <a:spcAft>
                <a:spcPts val="0"/>
              </a:spcAft>
              <a:buFont typeface="Wingdings 3"/>
              <a:buChar char=""/>
              <a:defRPr/>
            </a:pPr>
            <a:r>
              <a:rPr lang="en-US" sz="2400" dirty="0"/>
              <a:t>Small &amp; Minority Business Initiative</a:t>
            </a:r>
            <a:endParaRPr lang="en-US" sz="2400" i="1" dirty="0"/>
          </a:p>
          <a:p>
            <a:pPr marL="365760" indent="-256032" algn="just" eaLnBrk="1" fontAlgn="auto" hangingPunct="1">
              <a:spcAft>
                <a:spcPts val="0"/>
              </a:spcAft>
              <a:buFont typeface="Wingdings 3"/>
              <a:buChar char=""/>
              <a:defRPr/>
            </a:pPr>
            <a:endParaRPr lang="en-US" sz="2400" dirty="0"/>
          </a:p>
          <a:p>
            <a:pPr marL="365760" indent="-256032" algn="just" eaLnBrk="1" fontAlgn="auto" hangingPunct="1">
              <a:spcAft>
                <a:spcPts val="0"/>
              </a:spcAft>
              <a:buFont typeface="Wingdings 3"/>
              <a:buChar char=""/>
              <a:defRPr/>
            </a:pPr>
            <a:r>
              <a:rPr lang="en-US" sz="2400" dirty="0" smtClean="0"/>
              <a:t>Human Trafficking </a:t>
            </a:r>
            <a:r>
              <a:rPr lang="en-US" sz="2400" dirty="0"/>
              <a:t>Initiative</a:t>
            </a:r>
            <a:endParaRPr lang="en-US" sz="2400" i="1" dirty="0"/>
          </a:p>
          <a:p>
            <a:pPr marL="365760" indent="-256032" algn="just" eaLnBrk="1" fontAlgn="auto" hangingPunct="1">
              <a:spcAft>
                <a:spcPts val="0"/>
              </a:spcAft>
              <a:buFont typeface="Wingdings 3"/>
              <a:buChar char=""/>
              <a:defRPr/>
            </a:pPr>
            <a:endParaRPr lang="en-US" sz="2400" dirty="0"/>
          </a:p>
          <a:p>
            <a:pPr marL="365760" indent="-256032" algn="just" eaLnBrk="1" fontAlgn="auto" hangingPunct="1">
              <a:spcAft>
                <a:spcPts val="0"/>
              </a:spcAft>
              <a:buFont typeface="Wingdings 3"/>
              <a:buChar char=""/>
              <a:defRPr/>
            </a:pPr>
            <a:endParaRPr lang="en-US" sz="2400" dirty="0" smtClean="0"/>
          </a:p>
          <a:p>
            <a:pPr marL="365760" indent="-256032" algn="just" eaLnBrk="1" fontAlgn="auto" hangingPunct="1">
              <a:spcAft>
                <a:spcPts val="0"/>
              </a:spcAft>
              <a:buFont typeface="Wingdings 3"/>
              <a:buChar char=""/>
              <a:defRPr/>
            </a:pPr>
            <a:endParaRPr lang="en-US" sz="2400" dirty="0" smtClean="0"/>
          </a:p>
        </p:txBody>
      </p:sp>
      <p:sp>
        <p:nvSpPr>
          <p:cNvPr id="3" name="Title 2"/>
          <p:cNvSpPr>
            <a:spLocks noGrp="1"/>
          </p:cNvSpPr>
          <p:nvPr>
            <p:ph type="title"/>
          </p:nvPr>
        </p:nvSpPr>
        <p:spPr/>
        <p:txBody>
          <a:bodyPr/>
          <a:lstStyle/>
          <a:p>
            <a:pPr algn="ctr" eaLnBrk="1" fontAlgn="auto" hangingPunct="1">
              <a:spcAft>
                <a:spcPts val="0"/>
              </a:spcAft>
              <a:defRPr/>
            </a:pPr>
            <a:r>
              <a:rPr lang="en-US" dirty="0">
                <a:solidFill>
                  <a:schemeClr val="accent1"/>
                </a:solidFill>
              </a:rPr>
              <a:t>M</a:t>
            </a:r>
            <a:r>
              <a:rPr lang="en-US" dirty="0" smtClean="0">
                <a:solidFill>
                  <a:schemeClr val="accent1"/>
                </a:solidFill>
              </a:rPr>
              <a:t>ajor Program Initiatives</a:t>
            </a:r>
            <a:endParaRPr lang="en-US" dirty="0">
              <a:solidFill>
                <a:schemeClr val="accent1"/>
              </a:solidFill>
            </a:endParaRPr>
          </a:p>
        </p:txBody>
      </p:sp>
    </p:spTree>
    <p:extLst>
      <p:ext uri="{BB962C8B-B14F-4D97-AF65-F5344CB8AC3E}">
        <p14:creationId xmlns:p14="http://schemas.microsoft.com/office/powerpoint/2010/main" val="7419116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700"/>
          </a:xfrm>
        </p:spPr>
        <p:txBody>
          <a:bodyPr>
            <a:normAutofit/>
          </a:bodyPr>
          <a:lstStyle/>
          <a:p>
            <a:pPr marL="109728" indent="0" algn="just" eaLnBrk="1" fontAlgn="auto" hangingPunct="1">
              <a:spcAft>
                <a:spcPts val="0"/>
              </a:spcAft>
              <a:buNone/>
              <a:defRPr/>
            </a:pPr>
            <a:endParaRPr lang="en-US" sz="2600" dirty="0" smtClean="0"/>
          </a:p>
          <a:p>
            <a:pPr marL="109728" indent="0" algn="just" eaLnBrk="1" fontAlgn="auto" hangingPunct="1">
              <a:spcAft>
                <a:spcPts val="0"/>
              </a:spcAft>
              <a:buNone/>
              <a:defRPr/>
            </a:pPr>
            <a:r>
              <a:rPr lang="en-US" sz="2400" dirty="0" smtClean="0"/>
              <a:t>The Commission’s Research and Policy Services Initiative exists </a:t>
            </a:r>
            <a:r>
              <a:rPr lang="en-US" sz="2400" dirty="0"/>
              <a:t>to provide critical data and information for decision-making purposes. It seeks to assist public and private sector officials, faith and community-based organizations, and the general public with statistical data and analysis. To that end, the Research </a:t>
            </a:r>
            <a:r>
              <a:rPr lang="en-US" sz="2400" dirty="0" smtClean="0"/>
              <a:t>and Policy Services </a:t>
            </a:r>
            <a:r>
              <a:rPr lang="en-US" sz="2400" dirty="0"/>
              <a:t>Initiative maintains a </a:t>
            </a:r>
            <a:r>
              <a:rPr lang="en-US" sz="2400" dirty="0" smtClean="0"/>
              <a:t>database </a:t>
            </a:r>
            <a:r>
              <a:rPr lang="en-US" sz="2400" dirty="0"/>
              <a:t>of statistical data regarding each of the State’s minority populations.</a:t>
            </a:r>
          </a:p>
          <a:p>
            <a:pPr marL="109728" indent="0" algn="just" eaLnBrk="1" fontAlgn="auto" hangingPunct="1">
              <a:spcAft>
                <a:spcPts val="0"/>
              </a:spcAft>
              <a:buNone/>
              <a:defRPr/>
            </a:pPr>
            <a:endParaRPr lang="en-US" sz="2600" dirty="0" smtClean="0"/>
          </a:p>
          <a:p>
            <a:pPr marL="109728" indent="0" algn="just" eaLnBrk="1" fontAlgn="auto" hangingPunct="1">
              <a:spcAft>
                <a:spcPts val="0"/>
              </a:spcAft>
              <a:buNone/>
              <a:defRPr/>
            </a:pPr>
            <a:endParaRPr lang="en-US" sz="2600" dirty="0"/>
          </a:p>
          <a:p>
            <a:pPr marL="365760" indent="-256032" eaLnBrk="1" fontAlgn="auto" hangingPunct="1">
              <a:spcAft>
                <a:spcPts val="0"/>
              </a:spcAft>
              <a:buFont typeface="Wingdings 3"/>
              <a:buChar char=""/>
              <a:defRPr/>
            </a:pPr>
            <a:endParaRPr lang="en-US" sz="2400" i="1" dirty="0" smtClean="0"/>
          </a:p>
          <a:p>
            <a:pPr marL="365760" indent="-256032" eaLnBrk="1" fontAlgn="auto" hangingPunct="1">
              <a:spcAft>
                <a:spcPts val="0"/>
              </a:spcAft>
              <a:buFont typeface="Wingdings 3"/>
              <a:buNone/>
              <a:defRPr/>
            </a:pPr>
            <a:endParaRPr lang="en-US" sz="2400" i="1" dirty="0"/>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en-US" sz="3200" dirty="0" smtClean="0">
                <a:solidFill>
                  <a:schemeClr val="accent1"/>
                </a:solidFill>
              </a:rPr>
              <a:t/>
            </a:r>
            <a:br>
              <a:rPr lang="en-US" sz="3200" dirty="0" smtClean="0">
                <a:solidFill>
                  <a:schemeClr val="accent1"/>
                </a:solidFill>
              </a:rPr>
            </a:br>
            <a:r>
              <a:rPr lang="en-US" sz="3200" dirty="0" smtClean="0">
                <a:solidFill>
                  <a:schemeClr val="accent1"/>
                </a:solidFill>
              </a:rPr>
              <a:t>Research and Policy Services Initiative</a:t>
            </a:r>
            <a:br>
              <a:rPr lang="en-US" sz="3200" dirty="0" smtClean="0">
                <a:solidFill>
                  <a:schemeClr val="accent1"/>
                </a:solidFill>
              </a:rPr>
            </a:br>
            <a:endParaRPr lang="en-US" sz="3200" dirty="0">
              <a:solidFill>
                <a:schemeClr val="accent1"/>
              </a:solidFill>
            </a:endParaRPr>
          </a:p>
        </p:txBody>
      </p:sp>
    </p:spTree>
    <p:extLst>
      <p:ext uri="{BB962C8B-B14F-4D97-AF65-F5344CB8AC3E}">
        <p14:creationId xmlns:p14="http://schemas.microsoft.com/office/powerpoint/2010/main" val="3586753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700"/>
          </a:xfrm>
        </p:spPr>
        <p:txBody>
          <a:bodyPr>
            <a:normAutofit/>
          </a:bodyPr>
          <a:lstStyle/>
          <a:p>
            <a:pPr marL="109728" indent="0" algn="just" eaLnBrk="1" fontAlgn="auto" hangingPunct="1">
              <a:spcAft>
                <a:spcPts val="0"/>
              </a:spcAft>
              <a:buNone/>
              <a:defRPr/>
            </a:pPr>
            <a:endParaRPr lang="en-US" sz="2600" dirty="0" smtClean="0"/>
          </a:p>
          <a:p>
            <a:pPr marL="109537" indent="0" algn="just">
              <a:buNone/>
            </a:pPr>
            <a:r>
              <a:rPr lang="en-US" sz="2600" dirty="0" smtClean="0"/>
              <a:t>The Commission’s African American Initiative </a:t>
            </a:r>
            <a:r>
              <a:rPr lang="en-US" dirty="0" smtClean="0"/>
              <a:t>exists </a:t>
            </a:r>
            <a:r>
              <a:rPr lang="en-US" dirty="0"/>
              <a:t>to increase prosperity </a:t>
            </a:r>
            <a:r>
              <a:rPr lang="en-US" dirty="0" smtClean="0"/>
              <a:t>among members of the State’s African American population and to insure their social and economic wellbeing. This initiative encourages public and private </a:t>
            </a:r>
            <a:r>
              <a:rPr lang="en-US" dirty="0"/>
              <a:t>partnerships that support </a:t>
            </a:r>
            <a:r>
              <a:rPr lang="en-US" dirty="0" smtClean="0"/>
              <a:t>both short </a:t>
            </a:r>
            <a:r>
              <a:rPr lang="en-US" dirty="0"/>
              <a:t>and long-term social and economic success for </a:t>
            </a:r>
            <a:r>
              <a:rPr lang="en-US" dirty="0" smtClean="0"/>
              <a:t>African </a:t>
            </a:r>
            <a:r>
              <a:rPr lang="en-US" dirty="0"/>
              <a:t>Americans.  </a:t>
            </a:r>
          </a:p>
          <a:p>
            <a:pPr marL="109728" indent="0" algn="just" eaLnBrk="1" fontAlgn="auto" hangingPunct="1">
              <a:spcAft>
                <a:spcPts val="0"/>
              </a:spcAft>
              <a:buNone/>
              <a:defRPr/>
            </a:pPr>
            <a:endParaRPr lang="en-US" sz="2600" dirty="0" smtClean="0"/>
          </a:p>
          <a:p>
            <a:pPr marL="109728" indent="0" algn="just" eaLnBrk="1" fontAlgn="auto" hangingPunct="1">
              <a:spcAft>
                <a:spcPts val="0"/>
              </a:spcAft>
              <a:buNone/>
              <a:defRPr/>
            </a:pPr>
            <a:endParaRPr lang="en-US" sz="2600" dirty="0"/>
          </a:p>
          <a:p>
            <a:pPr marL="365760" indent="-256032" eaLnBrk="1" fontAlgn="auto" hangingPunct="1">
              <a:spcAft>
                <a:spcPts val="0"/>
              </a:spcAft>
              <a:buFont typeface="Wingdings 3"/>
              <a:buChar char=""/>
              <a:defRPr/>
            </a:pPr>
            <a:endParaRPr lang="en-US" sz="2400" i="1" dirty="0" smtClean="0"/>
          </a:p>
          <a:p>
            <a:pPr marL="365760" indent="-256032" eaLnBrk="1" fontAlgn="auto" hangingPunct="1">
              <a:spcAft>
                <a:spcPts val="0"/>
              </a:spcAft>
              <a:buFont typeface="Wingdings 3"/>
              <a:buNone/>
              <a:defRPr/>
            </a:pPr>
            <a:endParaRPr lang="en-US" sz="2400" i="1" dirty="0"/>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en-US" sz="3200" dirty="0" smtClean="0">
                <a:solidFill>
                  <a:schemeClr val="accent1"/>
                </a:solidFill>
              </a:rPr>
              <a:t/>
            </a:r>
            <a:br>
              <a:rPr lang="en-US" sz="3200" dirty="0" smtClean="0">
                <a:solidFill>
                  <a:schemeClr val="accent1"/>
                </a:solidFill>
              </a:rPr>
            </a:br>
            <a:r>
              <a:rPr lang="en-US" sz="3200" dirty="0" smtClean="0">
                <a:solidFill>
                  <a:schemeClr val="accent1"/>
                </a:solidFill>
              </a:rPr>
              <a:t>African American Initiative</a:t>
            </a:r>
            <a:br>
              <a:rPr lang="en-US" sz="3200" dirty="0" smtClean="0">
                <a:solidFill>
                  <a:schemeClr val="accent1"/>
                </a:solidFill>
              </a:rPr>
            </a:br>
            <a:endParaRPr lang="en-US" sz="3200" dirty="0">
              <a:solidFill>
                <a:schemeClr val="accent1"/>
              </a:solidFill>
            </a:endParaRPr>
          </a:p>
        </p:txBody>
      </p:sp>
    </p:spTree>
    <p:extLst>
      <p:ext uri="{BB962C8B-B14F-4D97-AF65-F5344CB8AC3E}">
        <p14:creationId xmlns:p14="http://schemas.microsoft.com/office/powerpoint/2010/main" val="31442739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700"/>
          </a:xfrm>
        </p:spPr>
        <p:txBody>
          <a:bodyPr>
            <a:normAutofit fontScale="85000" lnSpcReduction="10000"/>
          </a:bodyPr>
          <a:lstStyle/>
          <a:p>
            <a:pPr marL="109728" indent="0" algn="just" eaLnBrk="1" fontAlgn="auto" hangingPunct="1">
              <a:spcAft>
                <a:spcPts val="0"/>
              </a:spcAft>
              <a:buNone/>
              <a:defRPr/>
            </a:pPr>
            <a:endParaRPr lang="en-US" sz="2600" dirty="0" smtClean="0"/>
          </a:p>
          <a:p>
            <a:pPr marL="109728" indent="0" algn="just" eaLnBrk="1" fontAlgn="auto" hangingPunct="1">
              <a:spcAft>
                <a:spcPts val="0"/>
              </a:spcAft>
              <a:buNone/>
              <a:defRPr/>
            </a:pPr>
            <a:r>
              <a:rPr lang="en-US" sz="2600" dirty="0" smtClean="0"/>
              <a:t>The Commission’s Native American Initiative, </a:t>
            </a:r>
            <a:r>
              <a:rPr lang="en-US" dirty="0" smtClean="0"/>
              <a:t>established </a:t>
            </a:r>
            <a:r>
              <a:rPr lang="en-US" dirty="0"/>
              <a:t>in 2003, exists to serve as a liaison to federal, state, and local government units as well as private organizations on behalf of Native American persons in </a:t>
            </a:r>
            <a:r>
              <a:rPr lang="en-US" dirty="0" smtClean="0"/>
              <a:t>the </a:t>
            </a:r>
            <a:r>
              <a:rPr lang="en-US" dirty="0"/>
              <a:t>S</a:t>
            </a:r>
            <a:r>
              <a:rPr lang="en-US" dirty="0" smtClean="0"/>
              <a:t>tate</a:t>
            </a:r>
            <a:r>
              <a:rPr lang="en-US" dirty="0"/>
              <a:t>. The Commission serves as a single point of contact for Native American Indian Affairs and State Recognition for South Carolina. The Native American </a:t>
            </a:r>
            <a:r>
              <a:rPr lang="en-US" dirty="0" smtClean="0"/>
              <a:t>Initiative serves as a </a:t>
            </a:r>
            <a:r>
              <a:rPr lang="en-US" dirty="0"/>
              <a:t>catalyst </a:t>
            </a:r>
            <a:r>
              <a:rPr lang="en-US" dirty="0" smtClean="0"/>
              <a:t>to bring </a:t>
            </a:r>
            <a:r>
              <a:rPr lang="en-US" dirty="0"/>
              <a:t>about social equity and economic prosperity through policy change, </a:t>
            </a:r>
            <a:r>
              <a:rPr lang="en-US" dirty="0" smtClean="0"/>
              <a:t>education, </a:t>
            </a:r>
            <a:r>
              <a:rPr lang="en-US" dirty="0"/>
              <a:t>and increased </a:t>
            </a:r>
            <a:r>
              <a:rPr lang="en-US" dirty="0" smtClean="0"/>
              <a:t>awareness for the wellbeing of the State’s Native American population.</a:t>
            </a:r>
            <a:endParaRPr lang="en-US" dirty="0"/>
          </a:p>
          <a:p>
            <a:pPr marL="109728" indent="0" algn="just" eaLnBrk="1" fontAlgn="auto" hangingPunct="1">
              <a:spcAft>
                <a:spcPts val="0"/>
              </a:spcAft>
              <a:buNone/>
              <a:defRPr/>
            </a:pPr>
            <a:r>
              <a:rPr lang="en-US" sz="2600" dirty="0" smtClean="0"/>
              <a:t> </a:t>
            </a:r>
            <a:endParaRPr lang="en-US" sz="2600" dirty="0"/>
          </a:p>
          <a:p>
            <a:pPr marL="365760" indent="-256032" eaLnBrk="1" fontAlgn="auto" hangingPunct="1">
              <a:spcAft>
                <a:spcPts val="0"/>
              </a:spcAft>
              <a:buFont typeface="Wingdings 3"/>
              <a:buChar char=""/>
              <a:defRPr/>
            </a:pPr>
            <a:endParaRPr lang="en-US" sz="2400" i="1" dirty="0" smtClean="0"/>
          </a:p>
          <a:p>
            <a:pPr marL="365760" indent="-256032" eaLnBrk="1" fontAlgn="auto" hangingPunct="1">
              <a:spcAft>
                <a:spcPts val="0"/>
              </a:spcAft>
              <a:buFont typeface="Wingdings 3"/>
              <a:buNone/>
              <a:defRPr/>
            </a:pPr>
            <a:endParaRPr lang="en-US" sz="2400" i="1" dirty="0"/>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en-US" sz="3200" dirty="0" smtClean="0">
                <a:solidFill>
                  <a:schemeClr val="accent1"/>
                </a:solidFill>
              </a:rPr>
              <a:t/>
            </a:r>
            <a:br>
              <a:rPr lang="en-US" sz="3200" dirty="0" smtClean="0">
                <a:solidFill>
                  <a:schemeClr val="accent1"/>
                </a:solidFill>
              </a:rPr>
            </a:br>
            <a:r>
              <a:rPr lang="en-US" sz="3200" dirty="0" smtClean="0">
                <a:solidFill>
                  <a:schemeClr val="accent1"/>
                </a:solidFill>
              </a:rPr>
              <a:t>Native American Initiative</a:t>
            </a:r>
            <a:br>
              <a:rPr lang="en-US" sz="3200" dirty="0" smtClean="0">
                <a:solidFill>
                  <a:schemeClr val="accent1"/>
                </a:solidFill>
              </a:rPr>
            </a:br>
            <a:endParaRPr lang="en-US" sz="3200" dirty="0">
              <a:solidFill>
                <a:schemeClr val="accent1"/>
              </a:solidFill>
            </a:endParaRPr>
          </a:p>
        </p:txBody>
      </p:sp>
    </p:spTree>
    <p:extLst>
      <p:ext uri="{BB962C8B-B14F-4D97-AF65-F5344CB8AC3E}">
        <p14:creationId xmlns:p14="http://schemas.microsoft.com/office/powerpoint/2010/main" val="3235330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700"/>
          </a:xfrm>
        </p:spPr>
        <p:txBody>
          <a:bodyPr>
            <a:normAutofit/>
          </a:bodyPr>
          <a:lstStyle/>
          <a:p>
            <a:pPr marL="109728" indent="0" algn="just" eaLnBrk="1" fontAlgn="auto" hangingPunct="1">
              <a:spcAft>
                <a:spcPts val="0"/>
              </a:spcAft>
              <a:buNone/>
              <a:defRPr/>
            </a:pPr>
            <a:endParaRPr lang="en-US" sz="2600" dirty="0" smtClean="0"/>
          </a:p>
          <a:p>
            <a:pPr marL="109728" indent="0" algn="just" eaLnBrk="1" fontAlgn="auto" hangingPunct="1">
              <a:spcAft>
                <a:spcPts val="0"/>
              </a:spcAft>
              <a:buNone/>
              <a:defRPr/>
            </a:pPr>
            <a:r>
              <a:rPr lang="en-US" sz="2600" dirty="0" smtClean="0"/>
              <a:t>The Commission’s Hispanic/Latino Initiative serves as a catalyst </a:t>
            </a:r>
            <a:r>
              <a:rPr lang="en-US" sz="2600" dirty="0"/>
              <a:t>to </a:t>
            </a:r>
            <a:r>
              <a:rPr lang="en-US" sz="2600" dirty="0" smtClean="0"/>
              <a:t>alleviate </a:t>
            </a:r>
            <a:r>
              <a:rPr lang="en-US" sz="2600" dirty="0"/>
              <a:t>poverty and deprivation and to reduce </a:t>
            </a:r>
            <a:r>
              <a:rPr lang="en-US" sz="2600" dirty="0" smtClean="0"/>
              <a:t>social and economic disparities among members of the State’s Hispanic/Latino population.</a:t>
            </a:r>
            <a:endParaRPr lang="en-US" sz="2800" dirty="0"/>
          </a:p>
          <a:p>
            <a:pPr marL="109728" indent="0" algn="just" eaLnBrk="1" fontAlgn="auto" hangingPunct="1">
              <a:spcAft>
                <a:spcPts val="0"/>
              </a:spcAft>
              <a:buNone/>
              <a:defRPr/>
            </a:pPr>
            <a:r>
              <a:rPr lang="en-US" sz="2800" dirty="0" smtClean="0"/>
              <a:t> </a:t>
            </a:r>
            <a:r>
              <a:rPr lang="en-US" sz="2600" dirty="0" smtClean="0"/>
              <a:t> </a:t>
            </a:r>
          </a:p>
          <a:p>
            <a:pPr marL="109728" indent="0" algn="just" eaLnBrk="1" fontAlgn="auto" hangingPunct="1">
              <a:spcAft>
                <a:spcPts val="0"/>
              </a:spcAft>
              <a:buNone/>
              <a:defRPr/>
            </a:pPr>
            <a:endParaRPr lang="en-US" sz="2600" dirty="0"/>
          </a:p>
          <a:p>
            <a:pPr marL="365760" indent="-256032" eaLnBrk="1" fontAlgn="auto" hangingPunct="1">
              <a:spcAft>
                <a:spcPts val="0"/>
              </a:spcAft>
              <a:buFont typeface="Wingdings 3"/>
              <a:buChar char=""/>
              <a:defRPr/>
            </a:pPr>
            <a:endParaRPr lang="en-US" sz="2400" i="1" dirty="0" smtClean="0"/>
          </a:p>
          <a:p>
            <a:pPr marL="365760" indent="-256032" eaLnBrk="1" fontAlgn="auto" hangingPunct="1">
              <a:spcAft>
                <a:spcPts val="0"/>
              </a:spcAft>
              <a:buFont typeface="Wingdings 3"/>
              <a:buNone/>
              <a:defRPr/>
            </a:pPr>
            <a:endParaRPr lang="en-US" sz="2400" i="1" dirty="0"/>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en-US" sz="3200" dirty="0" smtClean="0">
                <a:solidFill>
                  <a:schemeClr val="accent1"/>
                </a:solidFill>
              </a:rPr>
              <a:t/>
            </a:r>
            <a:br>
              <a:rPr lang="en-US" sz="3200" dirty="0" smtClean="0">
                <a:solidFill>
                  <a:schemeClr val="accent1"/>
                </a:solidFill>
              </a:rPr>
            </a:br>
            <a:r>
              <a:rPr lang="en-US" sz="3200" dirty="0" smtClean="0">
                <a:solidFill>
                  <a:schemeClr val="accent1"/>
                </a:solidFill>
              </a:rPr>
              <a:t>Hispanic/Latino Initiative</a:t>
            </a:r>
            <a:br>
              <a:rPr lang="en-US" sz="3200" dirty="0" smtClean="0">
                <a:solidFill>
                  <a:schemeClr val="accent1"/>
                </a:solidFill>
              </a:rPr>
            </a:br>
            <a:endParaRPr lang="en-US" sz="3200" dirty="0">
              <a:solidFill>
                <a:schemeClr val="accent1"/>
              </a:solidFill>
            </a:endParaRPr>
          </a:p>
        </p:txBody>
      </p:sp>
    </p:spTree>
    <p:extLst>
      <p:ext uri="{BB962C8B-B14F-4D97-AF65-F5344CB8AC3E}">
        <p14:creationId xmlns:p14="http://schemas.microsoft.com/office/powerpoint/2010/main" val="10677678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700"/>
          </a:xfrm>
        </p:spPr>
        <p:txBody>
          <a:bodyPr>
            <a:normAutofit/>
          </a:bodyPr>
          <a:lstStyle/>
          <a:p>
            <a:pPr marL="109728" indent="0" algn="just" eaLnBrk="1" fontAlgn="auto" hangingPunct="1">
              <a:spcAft>
                <a:spcPts val="0"/>
              </a:spcAft>
              <a:buNone/>
              <a:defRPr/>
            </a:pPr>
            <a:r>
              <a:rPr lang="en-US" sz="2400" dirty="0" smtClean="0"/>
              <a:t>The Commission’s Community Based Services Initiative exists </a:t>
            </a:r>
            <a:r>
              <a:rPr lang="en-US" sz="2400" dirty="0"/>
              <a:t>to assist faith and community based groups implement programs to alleviate socio-economic deprivation in minority and poor communities. Because many of those groups are in their infancy capacity building, technical assistance, and training are major focuses of the Commission’s work in this area. The agency’s Community Based Services Initiative’s strategy is to provide community services at the level closest to the people who need them.      </a:t>
            </a:r>
          </a:p>
          <a:p>
            <a:pPr marL="109728" indent="0" algn="just" eaLnBrk="1" fontAlgn="auto" hangingPunct="1">
              <a:spcAft>
                <a:spcPts val="0"/>
              </a:spcAft>
              <a:buNone/>
              <a:defRPr/>
            </a:pPr>
            <a:endParaRPr lang="en-US" sz="2600" dirty="0" smtClean="0"/>
          </a:p>
          <a:p>
            <a:pPr marL="109728" indent="0" algn="just" eaLnBrk="1" fontAlgn="auto" hangingPunct="1">
              <a:spcAft>
                <a:spcPts val="0"/>
              </a:spcAft>
              <a:buNone/>
              <a:defRPr/>
            </a:pPr>
            <a:endParaRPr lang="en-US" sz="2600" dirty="0"/>
          </a:p>
          <a:p>
            <a:pPr marL="365760" indent="-256032" eaLnBrk="1" fontAlgn="auto" hangingPunct="1">
              <a:spcAft>
                <a:spcPts val="0"/>
              </a:spcAft>
              <a:buFont typeface="Wingdings 3"/>
              <a:buChar char=""/>
              <a:defRPr/>
            </a:pPr>
            <a:endParaRPr lang="en-US" sz="2400" i="1" dirty="0" smtClean="0"/>
          </a:p>
          <a:p>
            <a:pPr marL="365760" indent="-256032" eaLnBrk="1" fontAlgn="auto" hangingPunct="1">
              <a:spcAft>
                <a:spcPts val="0"/>
              </a:spcAft>
              <a:buFont typeface="Wingdings 3"/>
              <a:buNone/>
              <a:defRPr/>
            </a:pPr>
            <a:endParaRPr lang="en-US" sz="2400" i="1" dirty="0"/>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en-US" sz="3200" dirty="0" smtClean="0">
                <a:solidFill>
                  <a:schemeClr val="accent1"/>
                </a:solidFill>
              </a:rPr>
              <a:t/>
            </a:r>
            <a:br>
              <a:rPr lang="en-US" sz="3200" dirty="0" smtClean="0">
                <a:solidFill>
                  <a:schemeClr val="accent1"/>
                </a:solidFill>
              </a:rPr>
            </a:br>
            <a:r>
              <a:rPr lang="en-US" sz="3200" dirty="0" smtClean="0">
                <a:solidFill>
                  <a:schemeClr val="accent1"/>
                </a:solidFill>
              </a:rPr>
              <a:t>Community Based Services Initiative</a:t>
            </a:r>
            <a:br>
              <a:rPr lang="en-US" sz="3200" dirty="0" smtClean="0">
                <a:solidFill>
                  <a:schemeClr val="accent1"/>
                </a:solidFill>
              </a:rPr>
            </a:br>
            <a:endParaRPr lang="en-US" sz="3200" dirty="0">
              <a:solidFill>
                <a:schemeClr val="accent1"/>
              </a:solidFill>
            </a:endParaRPr>
          </a:p>
        </p:txBody>
      </p:sp>
    </p:spTree>
    <p:extLst>
      <p:ext uri="{BB962C8B-B14F-4D97-AF65-F5344CB8AC3E}">
        <p14:creationId xmlns:p14="http://schemas.microsoft.com/office/powerpoint/2010/main" val="13688583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700"/>
          </a:xfrm>
        </p:spPr>
        <p:txBody>
          <a:bodyPr>
            <a:normAutofit/>
          </a:bodyPr>
          <a:lstStyle/>
          <a:p>
            <a:pPr marL="109728" indent="0" algn="just" eaLnBrk="1" fontAlgn="auto" hangingPunct="1">
              <a:spcAft>
                <a:spcPts val="0"/>
              </a:spcAft>
              <a:buNone/>
              <a:defRPr/>
            </a:pPr>
            <a:endParaRPr lang="en-US" sz="2600" dirty="0" smtClean="0"/>
          </a:p>
          <a:p>
            <a:pPr marL="109728" indent="0" algn="just" eaLnBrk="1" fontAlgn="auto" hangingPunct="1">
              <a:spcAft>
                <a:spcPts val="0"/>
              </a:spcAft>
              <a:buNone/>
              <a:defRPr/>
            </a:pPr>
            <a:r>
              <a:rPr lang="en-US" sz="2400" dirty="0" smtClean="0"/>
              <a:t>The Commission’s Small and Minority Business Initiative exists </a:t>
            </a:r>
            <a:r>
              <a:rPr lang="en-US" sz="2400" dirty="0"/>
              <a:t>to </a:t>
            </a:r>
            <a:r>
              <a:rPr lang="en-US" sz="2400" dirty="0" smtClean="0"/>
              <a:t>assist with the creation and development of micro-businesses as </a:t>
            </a:r>
            <a:r>
              <a:rPr lang="en-US" sz="2400" dirty="0"/>
              <a:t>a means </a:t>
            </a:r>
            <a:r>
              <a:rPr lang="en-US" sz="2400" dirty="0" smtClean="0"/>
              <a:t>of fostering </a:t>
            </a:r>
            <a:r>
              <a:rPr lang="en-US" sz="2400" dirty="0"/>
              <a:t>economic prosperity among ethnic </a:t>
            </a:r>
            <a:r>
              <a:rPr lang="en-US" sz="2400" dirty="0" smtClean="0"/>
              <a:t>minorities in the State.</a:t>
            </a:r>
            <a:r>
              <a:rPr lang="en-US" sz="2400" b="1" dirty="0" smtClean="0"/>
              <a:t> </a:t>
            </a:r>
            <a:r>
              <a:rPr lang="en-US" sz="2400" dirty="0" smtClean="0"/>
              <a:t>This initiative promotes social and economic self-sufficiency for disadvantaged minorities by providing entrepreneurial education, training, and technical assistance.</a:t>
            </a:r>
            <a:endParaRPr lang="en-US" sz="2400" dirty="0"/>
          </a:p>
          <a:p>
            <a:pPr marL="109728" indent="0" algn="just" eaLnBrk="1" fontAlgn="auto" hangingPunct="1">
              <a:spcAft>
                <a:spcPts val="0"/>
              </a:spcAft>
              <a:buNone/>
              <a:defRPr/>
            </a:pPr>
            <a:endParaRPr lang="en-US" sz="2600" dirty="0" smtClean="0"/>
          </a:p>
          <a:p>
            <a:pPr marL="109728" indent="0" algn="just" eaLnBrk="1" fontAlgn="auto" hangingPunct="1">
              <a:spcAft>
                <a:spcPts val="0"/>
              </a:spcAft>
              <a:buNone/>
              <a:defRPr/>
            </a:pPr>
            <a:endParaRPr lang="en-US" sz="2600" dirty="0"/>
          </a:p>
          <a:p>
            <a:pPr marL="365760" indent="-256032" eaLnBrk="1" fontAlgn="auto" hangingPunct="1">
              <a:spcAft>
                <a:spcPts val="0"/>
              </a:spcAft>
              <a:buFont typeface="Wingdings 3"/>
              <a:buChar char=""/>
              <a:defRPr/>
            </a:pPr>
            <a:endParaRPr lang="en-US" sz="2400" i="1" dirty="0" smtClean="0"/>
          </a:p>
          <a:p>
            <a:pPr marL="365760" indent="-256032" eaLnBrk="1" fontAlgn="auto" hangingPunct="1">
              <a:spcAft>
                <a:spcPts val="0"/>
              </a:spcAft>
              <a:buFont typeface="Wingdings 3"/>
              <a:buNone/>
              <a:defRPr/>
            </a:pPr>
            <a:endParaRPr lang="en-US" sz="2400" i="1" dirty="0"/>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en-US" sz="3200" dirty="0" smtClean="0">
                <a:solidFill>
                  <a:schemeClr val="accent1"/>
                </a:solidFill>
              </a:rPr>
              <a:t/>
            </a:r>
            <a:br>
              <a:rPr lang="en-US" sz="3200" dirty="0" smtClean="0">
                <a:solidFill>
                  <a:schemeClr val="accent1"/>
                </a:solidFill>
              </a:rPr>
            </a:br>
            <a:r>
              <a:rPr lang="en-US" sz="3200" dirty="0" smtClean="0">
                <a:solidFill>
                  <a:schemeClr val="accent1"/>
                </a:solidFill>
              </a:rPr>
              <a:t>Small and Minority Business Initiative</a:t>
            </a:r>
            <a:br>
              <a:rPr lang="en-US" sz="3200" dirty="0" smtClean="0">
                <a:solidFill>
                  <a:schemeClr val="accent1"/>
                </a:solidFill>
              </a:rPr>
            </a:br>
            <a:endParaRPr lang="en-US" sz="3200" dirty="0">
              <a:solidFill>
                <a:schemeClr val="accent1"/>
              </a:solidFill>
            </a:endParaRPr>
          </a:p>
        </p:txBody>
      </p:sp>
    </p:spTree>
    <p:extLst>
      <p:ext uri="{BB962C8B-B14F-4D97-AF65-F5344CB8AC3E}">
        <p14:creationId xmlns:p14="http://schemas.microsoft.com/office/powerpoint/2010/main" val="15484801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700"/>
          </a:xfrm>
        </p:spPr>
        <p:txBody>
          <a:bodyPr>
            <a:normAutofit/>
          </a:bodyPr>
          <a:lstStyle/>
          <a:p>
            <a:pPr marL="109728" indent="0" algn="just" eaLnBrk="1" fontAlgn="auto" hangingPunct="1">
              <a:spcAft>
                <a:spcPts val="0"/>
              </a:spcAft>
              <a:buNone/>
              <a:defRPr/>
            </a:pPr>
            <a:endParaRPr lang="en-US" sz="2600" dirty="0" smtClean="0"/>
          </a:p>
          <a:p>
            <a:pPr marL="109728" indent="0" algn="just" eaLnBrk="1" fontAlgn="auto" hangingPunct="1">
              <a:spcAft>
                <a:spcPts val="0"/>
              </a:spcAft>
              <a:buNone/>
              <a:defRPr/>
            </a:pPr>
            <a:r>
              <a:rPr lang="en-US" sz="2600" dirty="0" smtClean="0"/>
              <a:t>The Commission’s Human Trafficking and Immigration Initiative exists to maintain a twenty four hour hotline for the reporting of allegations of sex trafficking and violations of immigration and labor laws in an effort to reduce the incidences of such illegal acts in the State of South Carolina.</a:t>
            </a:r>
          </a:p>
          <a:p>
            <a:pPr marL="109728" indent="0" algn="just" eaLnBrk="1" fontAlgn="auto" hangingPunct="1">
              <a:spcAft>
                <a:spcPts val="0"/>
              </a:spcAft>
              <a:buNone/>
              <a:defRPr/>
            </a:pPr>
            <a:endParaRPr lang="en-US" sz="2600" dirty="0"/>
          </a:p>
          <a:p>
            <a:pPr marL="365760" indent="-256032" eaLnBrk="1" fontAlgn="auto" hangingPunct="1">
              <a:spcAft>
                <a:spcPts val="0"/>
              </a:spcAft>
              <a:buFont typeface="Wingdings 3"/>
              <a:buChar char=""/>
              <a:defRPr/>
            </a:pPr>
            <a:endParaRPr lang="en-US" sz="2400" i="1" dirty="0" smtClean="0"/>
          </a:p>
          <a:p>
            <a:pPr marL="365760" indent="-256032" eaLnBrk="1" fontAlgn="auto" hangingPunct="1">
              <a:spcAft>
                <a:spcPts val="0"/>
              </a:spcAft>
              <a:buFont typeface="Wingdings 3"/>
              <a:buNone/>
              <a:defRPr/>
            </a:pPr>
            <a:endParaRPr lang="en-US" sz="2400" i="1" dirty="0"/>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en-US" sz="3200" dirty="0" smtClean="0">
                <a:solidFill>
                  <a:schemeClr val="accent1"/>
                </a:solidFill>
              </a:rPr>
              <a:t/>
            </a:r>
            <a:br>
              <a:rPr lang="en-US" sz="3200" dirty="0" smtClean="0">
                <a:solidFill>
                  <a:schemeClr val="accent1"/>
                </a:solidFill>
              </a:rPr>
            </a:br>
            <a:r>
              <a:rPr lang="en-US" sz="3200" dirty="0" smtClean="0">
                <a:solidFill>
                  <a:schemeClr val="accent1"/>
                </a:solidFill>
              </a:rPr>
              <a:t>Human Trafficking and </a:t>
            </a:r>
            <a:br>
              <a:rPr lang="en-US" sz="3200" dirty="0" smtClean="0">
                <a:solidFill>
                  <a:schemeClr val="accent1"/>
                </a:solidFill>
              </a:rPr>
            </a:br>
            <a:r>
              <a:rPr lang="en-US" sz="3200" dirty="0" smtClean="0">
                <a:solidFill>
                  <a:schemeClr val="accent1"/>
                </a:solidFill>
              </a:rPr>
              <a:t>Immigration Initiative</a:t>
            </a:r>
            <a:br>
              <a:rPr lang="en-US" sz="3200" dirty="0" smtClean="0">
                <a:solidFill>
                  <a:schemeClr val="accent1"/>
                </a:solidFill>
              </a:rPr>
            </a:br>
            <a:endParaRPr lang="en-US" sz="3200" dirty="0">
              <a:solidFill>
                <a:schemeClr val="accent1"/>
              </a:solidFill>
            </a:endParaRPr>
          </a:p>
        </p:txBody>
      </p:sp>
    </p:spTree>
    <p:extLst>
      <p:ext uri="{BB962C8B-B14F-4D97-AF65-F5344CB8AC3E}">
        <p14:creationId xmlns:p14="http://schemas.microsoft.com/office/powerpoint/2010/main" val="4285643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bwMode="auto"/>
        <p:txBody>
          <a:bodyPr wrap="square" lIns="91440" tIns="45720" rIns="91440" bIns="45720" numCol="1" anchorCtr="0" compatLnSpc="1">
            <a:prstTxWarp prst="textNoShape">
              <a:avLst/>
            </a:prstTxWarp>
            <a:normAutofit fontScale="90000"/>
          </a:bodyPr>
          <a:lstStyle/>
          <a:p>
            <a:pPr algn="ctr" eaLnBrk="1" hangingPunct="1">
              <a:defRPr/>
            </a:pPr>
            <a:r>
              <a:rPr lang="en-US" dirty="0" smtClean="0">
                <a:solidFill>
                  <a:schemeClr val="accent1"/>
                </a:solidFill>
                <a:effectLst/>
              </a:rPr>
              <a:t>Relationship With Other Agencies</a:t>
            </a:r>
          </a:p>
        </p:txBody>
      </p:sp>
      <p:sp>
        <p:nvSpPr>
          <p:cNvPr id="18435" name="Rectangle 3"/>
          <p:cNvSpPr>
            <a:spLocks noGrp="1"/>
          </p:cNvSpPr>
          <p:nvPr>
            <p:ph type="body" idx="1"/>
          </p:nvPr>
        </p:nvSpPr>
        <p:spPr>
          <a:xfrm>
            <a:off x="457200" y="1219200"/>
            <a:ext cx="8229600" cy="4787900"/>
          </a:xfrm>
        </p:spPr>
        <p:txBody>
          <a:bodyPr/>
          <a:lstStyle/>
          <a:p>
            <a:pPr algn="just" eaLnBrk="1" hangingPunct="1">
              <a:buNone/>
            </a:pPr>
            <a:r>
              <a:rPr lang="en-US" dirty="0" smtClean="0"/>
              <a:t>	</a:t>
            </a:r>
            <a:r>
              <a:rPr lang="en-US" sz="2300" dirty="0" smtClean="0"/>
              <a:t>The South Carolina Commission for Minority Affairs collaborates with a number of federal, state, and local governmental agencies in order to bring about social and economic prosperity among members of the State’s minority populations. Additionally, the Commission works with both public and </a:t>
            </a:r>
            <a:r>
              <a:rPr lang="en-US" sz="2300" dirty="0"/>
              <a:t>private organizations </a:t>
            </a:r>
            <a:r>
              <a:rPr lang="en-US" sz="2300" i="1" dirty="0"/>
              <a:t>(</a:t>
            </a:r>
            <a:r>
              <a:rPr lang="en-US" sz="2300" i="1" dirty="0" smtClean="0"/>
              <a:t>non-governmental), </a:t>
            </a:r>
            <a:r>
              <a:rPr lang="en-US" sz="2300" dirty="0" smtClean="0"/>
              <a:t>including faith and community based organizations, to insure the wellbeing of minorities in the State. A number of persons employed by our partnering agencies assist the Commission with its work by serving on the agency’s various advisory committees and work groups.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bwMode="auto"/>
        <p:txBody>
          <a:bodyPr wrap="square" lIns="91440" tIns="45720" rIns="91440" bIns="45720" numCol="1" anchorCtr="0" compatLnSpc="1">
            <a:prstTxWarp prst="textNoShape">
              <a:avLst/>
            </a:prstTxWarp>
            <a:normAutofit/>
          </a:bodyPr>
          <a:lstStyle/>
          <a:p>
            <a:pPr algn="ctr" eaLnBrk="1" hangingPunct="1">
              <a:defRPr/>
            </a:pPr>
            <a:r>
              <a:rPr lang="en-US" dirty="0" smtClean="0">
                <a:solidFill>
                  <a:schemeClr val="accent1"/>
                </a:solidFill>
                <a:effectLst/>
              </a:rPr>
              <a:t>Conclusion</a:t>
            </a:r>
          </a:p>
        </p:txBody>
      </p:sp>
      <p:sp>
        <p:nvSpPr>
          <p:cNvPr id="18435" name="Rectangle 3"/>
          <p:cNvSpPr>
            <a:spLocks noGrp="1"/>
          </p:cNvSpPr>
          <p:nvPr>
            <p:ph type="body" idx="1"/>
          </p:nvPr>
        </p:nvSpPr>
        <p:spPr>
          <a:xfrm>
            <a:off x="457200" y="1219200"/>
            <a:ext cx="8229600" cy="4787900"/>
          </a:xfrm>
        </p:spPr>
        <p:txBody>
          <a:bodyPr/>
          <a:lstStyle/>
          <a:p>
            <a:pPr algn="just" eaLnBrk="1" hangingPunct="1">
              <a:buFont typeface="Wingdings 3" pitchFamily="18" charset="2"/>
              <a:buNone/>
            </a:pPr>
            <a:r>
              <a:rPr lang="en-US" dirty="0" smtClean="0"/>
              <a:t>	</a:t>
            </a:r>
          </a:p>
          <a:p>
            <a:pPr algn="just" eaLnBrk="1" hangingPunct="1">
              <a:buNone/>
            </a:pPr>
            <a:r>
              <a:rPr lang="en-US" sz="2400" dirty="0"/>
              <a:t>	Although </a:t>
            </a:r>
            <a:r>
              <a:rPr lang="en-US" sz="2400" dirty="0" smtClean="0"/>
              <a:t>much of the work of </a:t>
            </a:r>
            <a:r>
              <a:rPr lang="en-US" sz="2400" dirty="0"/>
              <a:t>the Commission </a:t>
            </a:r>
            <a:r>
              <a:rPr lang="en-US" sz="2400" dirty="0" smtClean="0"/>
              <a:t>takes place behind </a:t>
            </a:r>
            <a:r>
              <a:rPr lang="en-US" sz="2400" dirty="0"/>
              <a:t>the </a:t>
            </a:r>
            <a:r>
              <a:rPr lang="en-US" sz="2400" dirty="0" smtClean="0"/>
              <a:t>scenes, as a catalyst working with public and private agencies and organizations, the agency plays an important role in spurring economic </a:t>
            </a:r>
            <a:r>
              <a:rPr lang="en-US" sz="2400" dirty="0"/>
              <a:t>prosperity and growth </a:t>
            </a:r>
            <a:r>
              <a:rPr lang="en-US" sz="2400" dirty="0" smtClean="0"/>
              <a:t>among members of the State’s minority populations. </a:t>
            </a:r>
            <a:endParaRPr lang="en-US" sz="2400" dirty="0"/>
          </a:p>
        </p:txBody>
      </p:sp>
    </p:spTree>
    <p:extLst>
      <p:ext uri="{BB962C8B-B14F-4D97-AF65-F5344CB8AC3E}">
        <p14:creationId xmlns:p14="http://schemas.microsoft.com/office/powerpoint/2010/main" val="775354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a:xfrm>
            <a:off x="457200" y="1295400"/>
            <a:ext cx="8229600" cy="4711700"/>
          </a:xfrm>
        </p:spPr>
        <p:txBody>
          <a:bodyPr/>
          <a:lstStyle/>
          <a:p>
            <a:pPr algn="just" eaLnBrk="1" hangingPunct="1">
              <a:buFont typeface="Wingdings 3" pitchFamily="18" charset="2"/>
              <a:buNone/>
            </a:pPr>
            <a:r>
              <a:rPr lang="en-US" sz="2200" dirty="0" smtClean="0"/>
              <a:t>	</a:t>
            </a:r>
          </a:p>
          <a:p>
            <a:pPr algn="just" eaLnBrk="1" hangingPunct="1">
              <a:buFont typeface="Wingdings 3" pitchFamily="18" charset="2"/>
              <a:buNone/>
            </a:pPr>
            <a:endParaRPr lang="en-US" sz="2200" dirty="0"/>
          </a:p>
          <a:p>
            <a:pPr algn="just" eaLnBrk="1" hangingPunct="1">
              <a:buFont typeface="Wingdings 3" pitchFamily="18" charset="2"/>
              <a:buNone/>
            </a:pPr>
            <a:r>
              <a:rPr lang="en-US" sz="2200" dirty="0" smtClean="0"/>
              <a:t>	</a:t>
            </a:r>
            <a:r>
              <a:rPr lang="en-US" sz="2400" dirty="0" smtClean="0"/>
              <a:t>The purpose of this presentation is to provide an overview of the South Carolina Commission for Minority Affairs, its mission, its vision, and its work.</a:t>
            </a:r>
          </a:p>
          <a:p>
            <a:pPr algn="just" eaLnBrk="1" hangingPunct="1">
              <a:buFont typeface="Wingdings 3" pitchFamily="18" charset="2"/>
              <a:buNone/>
            </a:pPr>
            <a:endParaRPr lang="en-US" sz="2200" dirty="0"/>
          </a:p>
        </p:txBody>
      </p:sp>
      <p:sp>
        <p:nvSpPr>
          <p:cNvPr id="3" name="Title 2"/>
          <p:cNvSpPr>
            <a:spLocks noGrp="1"/>
          </p:cNvSpPr>
          <p:nvPr>
            <p:ph type="title"/>
          </p:nvPr>
        </p:nvSpPr>
        <p:spPr/>
        <p:txBody>
          <a:bodyPr>
            <a:normAutofit/>
          </a:bodyPr>
          <a:lstStyle/>
          <a:p>
            <a:pPr algn="ctr" eaLnBrk="1" fontAlgn="auto" hangingPunct="1">
              <a:spcAft>
                <a:spcPts val="0"/>
              </a:spcAft>
              <a:defRPr/>
            </a:pPr>
            <a:r>
              <a:rPr lang="en-US" dirty="0" smtClean="0">
                <a:solidFill>
                  <a:schemeClr val="accent1"/>
                </a:solidFill>
              </a:rPr>
              <a:t>Purpose </a:t>
            </a:r>
            <a:endParaRPr lang="en-US" dirty="0">
              <a:solidFill>
                <a:schemeClr val="accent1"/>
              </a:solidFill>
            </a:endParaRPr>
          </a:p>
        </p:txBody>
      </p:sp>
    </p:spTree>
    <p:extLst>
      <p:ext uri="{BB962C8B-B14F-4D97-AF65-F5344CB8AC3E}">
        <p14:creationId xmlns:p14="http://schemas.microsoft.com/office/powerpoint/2010/main" val="414587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lstStyle/>
          <a:p>
            <a:pPr algn="just" eaLnBrk="1" hangingPunct="1"/>
            <a:endParaRPr lang="en-US" sz="2200" dirty="0" smtClean="0"/>
          </a:p>
          <a:p>
            <a:pPr marL="109537" indent="0" algn="just" eaLnBrk="1" hangingPunct="1">
              <a:buNone/>
            </a:pPr>
            <a:r>
              <a:rPr lang="en-US" sz="2200" dirty="0" smtClean="0"/>
              <a:t>The South Carolina Commission for Minority Affairs is a  non-cabinet state agency signed into law by Governor Carroll A. Campbell, Jr. in 1993 to “study the causes and effects of the socio-economic deprivation of minorities in the State and to implement programs necessary to address inequities confronting them.”</a:t>
            </a:r>
          </a:p>
          <a:p>
            <a:pPr algn="just" eaLnBrk="1" hangingPunct="1">
              <a:buFont typeface="Wingdings 3" pitchFamily="18" charset="2"/>
              <a:buNone/>
            </a:pPr>
            <a:endParaRPr lang="en-US" sz="2200" dirty="0" smtClean="0"/>
          </a:p>
        </p:txBody>
      </p:sp>
      <p:sp>
        <p:nvSpPr>
          <p:cNvPr id="3" name="Title 2"/>
          <p:cNvSpPr>
            <a:spLocks noGrp="1"/>
          </p:cNvSpPr>
          <p:nvPr>
            <p:ph type="title"/>
          </p:nvPr>
        </p:nvSpPr>
        <p:spPr/>
        <p:txBody>
          <a:bodyPr/>
          <a:lstStyle/>
          <a:p>
            <a:pPr algn="ctr" eaLnBrk="1" fontAlgn="auto" hangingPunct="1">
              <a:spcAft>
                <a:spcPts val="0"/>
              </a:spcAft>
              <a:defRPr/>
            </a:pPr>
            <a:r>
              <a:rPr lang="en-US" dirty="0" smtClean="0">
                <a:solidFill>
                  <a:schemeClr val="accent1"/>
                </a:solidFill>
              </a:rPr>
              <a:t>The Commission</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p:txBody>
          <a:bodyPr/>
          <a:lstStyle/>
          <a:p>
            <a:pPr algn="just" eaLnBrk="1" hangingPunct="1">
              <a:buFont typeface="Wingdings 3" pitchFamily="18" charset="2"/>
              <a:buNone/>
            </a:pPr>
            <a:r>
              <a:rPr lang="en-US" dirty="0" smtClean="0"/>
              <a:t>	</a:t>
            </a:r>
            <a:r>
              <a:rPr lang="en-US" sz="2200" dirty="0" smtClean="0"/>
              <a:t>The Commission for Minority Affair’s scope of services was broadened on July 2, 2003 when Governor Mark Sanford signed into law a bill which authorized the Commission to work on behalf of Native Americans, Hispanics/Latinos, and all other ethnic minorities in the State.</a:t>
            </a:r>
          </a:p>
        </p:txBody>
      </p:sp>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accent1"/>
                </a:solidFill>
              </a:rPr>
              <a:t>Broadening of Its Scope of Services</a:t>
            </a:r>
            <a:endParaRPr lang="en-US" dirty="0">
              <a:solidFill>
                <a:schemeClr val="accent1"/>
              </a:solidFill>
            </a:endParaRPr>
          </a:p>
        </p:txBody>
      </p:sp>
    </p:spTree>
    <p:extLst>
      <p:ext uri="{BB962C8B-B14F-4D97-AF65-F5344CB8AC3E}">
        <p14:creationId xmlns:p14="http://schemas.microsoft.com/office/powerpoint/2010/main" val="201224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eaLnBrk="1" fontAlgn="auto" hangingPunct="1">
              <a:spcAft>
                <a:spcPts val="0"/>
              </a:spcAft>
              <a:buNone/>
              <a:defRPr/>
            </a:pPr>
            <a:endParaRPr lang="en-US" sz="2400" dirty="0" smtClean="0"/>
          </a:p>
          <a:p>
            <a:pPr marL="109537" indent="0" algn="just" eaLnBrk="1" hangingPunct="1">
              <a:buNone/>
            </a:pPr>
            <a:r>
              <a:rPr lang="en-US" sz="2300" dirty="0" smtClean="0"/>
              <a:t>The </a:t>
            </a:r>
            <a:r>
              <a:rPr lang="en-US" sz="2300" dirty="0"/>
              <a:t>Commission’s sole purpose relates to ethnic minorities, the socio-economic inequities confronting them, policies/laws affecting them, and programs and initiatives directed toward providing a greater level of </a:t>
            </a:r>
            <a:r>
              <a:rPr lang="en-US" sz="2300" dirty="0" smtClean="0"/>
              <a:t>social and economic prosperity </a:t>
            </a:r>
            <a:r>
              <a:rPr lang="en-US" sz="2300" dirty="0"/>
              <a:t>for </a:t>
            </a:r>
            <a:r>
              <a:rPr lang="en-US" sz="2300" dirty="0" smtClean="0"/>
              <a:t>them. </a:t>
            </a:r>
            <a:endParaRPr lang="en-US" sz="2300" dirty="0"/>
          </a:p>
          <a:p>
            <a:pPr marL="365760" indent="-256032" eaLnBrk="1" fontAlgn="auto" hangingPunct="1">
              <a:spcAft>
                <a:spcPts val="0"/>
              </a:spcAft>
              <a:buFont typeface="Wingdings 3"/>
              <a:buChar char=""/>
              <a:defRPr/>
            </a:pPr>
            <a:endParaRPr lang="en-US" sz="2400" dirty="0" smtClean="0"/>
          </a:p>
          <a:p>
            <a:pPr marL="365760" indent="-256032" algn="ctr" eaLnBrk="1" fontAlgn="auto" hangingPunct="1">
              <a:spcAft>
                <a:spcPts val="0"/>
              </a:spcAft>
              <a:buFont typeface="Wingdings 3"/>
              <a:buNone/>
              <a:defRPr/>
            </a:pPr>
            <a:endParaRPr lang="en-US" sz="2400" i="1" dirty="0" smtClean="0"/>
          </a:p>
        </p:txBody>
      </p:sp>
      <p:sp>
        <p:nvSpPr>
          <p:cNvPr id="3" name="Title 2"/>
          <p:cNvSpPr>
            <a:spLocks noGrp="1"/>
          </p:cNvSpPr>
          <p:nvPr>
            <p:ph type="title"/>
          </p:nvPr>
        </p:nvSpPr>
        <p:spPr/>
        <p:txBody>
          <a:bodyPr/>
          <a:lstStyle/>
          <a:p>
            <a:pPr algn="ctr" eaLnBrk="1" fontAlgn="auto" hangingPunct="1">
              <a:spcAft>
                <a:spcPts val="0"/>
              </a:spcAft>
              <a:defRPr/>
            </a:pPr>
            <a:r>
              <a:rPr lang="en-US" dirty="0" smtClean="0">
                <a:solidFill>
                  <a:schemeClr val="accent1"/>
                </a:solidFill>
              </a:rPr>
              <a:t>Our Mission</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eaLnBrk="1" fontAlgn="auto" hangingPunct="1">
              <a:spcAft>
                <a:spcPts val="0"/>
              </a:spcAft>
              <a:buNone/>
              <a:defRPr/>
            </a:pPr>
            <a:endParaRPr lang="en-US" sz="2400" dirty="0" smtClean="0"/>
          </a:p>
          <a:p>
            <a:pPr marL="109728" indent="0" algn="just" eaLnBrk="1" fontAlgn="auto" hangingPunct="1">
              <a:spcAft>
                <a:spcPts val="0"/>
              </a:spcAft>
              <a:buNone/>
              <a:defRPr/>
            </a:pPr>
            <a:r>
              <a:rPr lang="en-US" sz="2400" dirty="0" smtClean="0"/>
              <a:t>The Commission’s vision is the eradication of systemic poverty and the proliferation of prosperity among members of the State’s minority populations.</a:t>
            </a:r>
          </a:p>
        </p:txBody>
      </p:sp>
      <p:sp>
        <p:nvSpPr>
          <p:cNvPr id="3" name="Title 2"/>
          <p:cNvSpPr>
            <a:spLocks noGrp="1"/>
          </p:cNvSpPr>
          <p:nvPr>
            <p:ph type="title"/>
          </p:nvPr>
        </p:nvSpPr>
        <p:spPr/>
        <p:txBody>
          <a:bodyPr/>
          <a:lstStyle/>
          <a:p>
            <a:pPr algn="ctr" eaLnBrk="1" fontAlgn="auto" hangingPunct="1">
              <a:spcAft>
                <a:spcPts val="0"/>
              </a:spcAft>
              <a:defRPr/>
            </a:pPr>
            <a:r>
              <a:rPr lang="en-US" dirty="0" smtClean="0">
                <a:solidFill>
                  <a:schemeClr val="accent1"/>
                </a:solidFill>
              </a:rPr>
              <a:t>Our Vision</a:t>
            </a:r>
            <a:endParaRPr lang="en-US" dirty="0">
              <a:solidFill>
                <a:schemeClr val="accent1"/>
              </a:solidFill>
            </a:endParaRPr>
          </a:p>
        </p:txBody>
      </p:sp>
    </p:spTree>
    <p:extLst>
      <p:ext uri="{BB962C8B-B14F-4D97-AF65-F5344CB8AC3E}">
        <p14:creationId xmlns:p14="http://schemas.microsoft.com/office/powerpoint/2010/main" val="2393826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7900"/>
          </a:xfrm>
        </p:spPr>
        <p:txBody>
          <a:bodyPr>
            <a:normAutofit fontScale="92500" lnSpcReduction="10000"/>
          </a:bodyPr>
          <a:lstStyle/>
          <a:p>
            <a:pPr marL="109537" indent="0" algn="just">
              <a:buNone/>
            </a:pPr>
            <a:r>
              <a:rPr lang="en-US" sz="2500" dirty="0" smtClean="0"/>
              <a:t>The </a:t>
            </a:r>
            <a:r>
              <a:rPr lang="en-US" sz="2500" dirty="0"/>
              <a:t>Commission carries out its duties under Chapter 31, </a:t>
            </a:r>
            <a:r>
              <a:rPr lang="en-US" sz="2500" dirty="0" smtClean="0"/>
              <a:t>Section 1 </a:t>
            </a:r>
            <a:r>
              <a:rPr lang="en-US" sz="2500" dirty="0"/>
              <a:t>of the SC Code of Laws of 1976, </a:t>
            </a:r>
            <a:r>
              <a:rPr lang="en-US" sz="2500" dirty="0" smtClean="0"/>
              <a:t>and Section 8-30-10(A) as added by Act 280 of 2008. Those duties include:</a:t>
            </a:r>
          </a:p>
          <a:p>
            <a:r>
              <a:rPr lang="en-US" sz="2500" dirty="0" smtClean="0"/>
              <a:t>Collecting and disseminating statistical </a:t>
            </a:r>
            <a:r>
              <a:rPr lang="en-US" sz="2500" dirty="0"/>
              <a:t>data</a:t>
            </a:r>
            <a:r>
              <a:rPr lang="en-US" sz="2500" dirty="0" smtClean="0"/>
              <a:t>;</a:t>
            </a:r>
          </a:p>
          <a:p>
            <a:r>
              <a:rPr lang="en-US" sz="2500" dirty="0" smtClean="0"/>
              <a:t>Providing for the publication of statewide statistical abstracts on minority affairs;</a:t>
            </a:r>
            <a:endParaRPr lang="en-US" sz="2500" dirty="0"/>
          </a:p>
          <a:p>
            <a:r>
              <a:rPr lang="en-US" sz="2500" dirty="0" smtClean="0"/>
              <a:t>Facilitating State </a:t>
            </a:r>
            <a:r>
              <a:rPr lang="en-US" sz="2500" dirty="0"/>
              <a:t>recognition of </a:t>
            </a:r>
            <a:r>
              <a:rPr lang="en-US" sz="2500" dirty="0" smtClean="0"/>
              <a:t>Native American entities;</a:t>
            </a:r>
            <a:endParaRPr lang="en-US" sz="2500" dirty="0"/>
          </a:p>
          <a:p>
            <a:pPr lvl="0"/>
            <a:r>
              <a:rPr lang="en-US" sz="2500" dirty="0" smtClean="0"/>
              <a:t>Maintaining a hotline for the reporting of alleged sex trafficking and violations of labor and immigration laws; and</a:t>
            </a:r>
          </a:p>
          <a:p>
            <a:r>
              <a:rPr lang="en-US" sz="2500" dirty="0"/>
              <a:t>Maintaining advisory </a:t>
            </a:r>
            <a:r>
              <a:rPr lang="en-US" sz="2500" dirty="0" smtClean="0"/>
              <a:t>committees.</a:t>
            </a:r>
            <a:endParaRPr lang="en-US" sz="2500" dirty="0"/>
          </a:p>
          <a:p>
            <a:pPr lvl="0"/>
            <a:endParaRPr lang="en-US" sz="2400" dirty="0" smtClean="0"/>
          </a:p>
        </p:txBody>
      </p:sp>
      <p:sp>
        <p:nvSpPr>
          <p:cNvPr id="3" name="Title 2"/>
          <p:cNvSpPr>
            <a:spLocks noGrp="1"/>
          </p:cNvSpPr>
          <p:nvPr>
            <p:ph type="title"/>
          </p:nvPr>
        </p:nvSpPr>
        <p:spPr>
          <a:xfrm>
            <a:off x="457200" y="274638"/>
            <a:ext cx="8229600" cy="792162"/>
          </a:xfrm>
        </p:spPr>
        <p:txBody>
          <a:bodyPr/>
          <a:lstStyle/>
          <a:p>
            <a:pPr algn="ctr" eaLnBrk="1" fontAlgn="auto" hangingPunct="1">
              <a:spcAft>
                <a:spcPts val="0"/>
              </a:spcAft>
              <a:defRPr/>
            </a:pPr>
            <a:r>
              <a:rPr lang="en-US" dirty="0" smtClean="0">
                <a:solidFill>
                  <a:schemeClr val="accent1"/>
                </a:solidFill>
              </a:rPr>
              <a:t>Laws Enforced</a:t>
            </a:r>
            <a:endParaRPr lang="en-US" dirty="0">
              <a:solidFill>
                <a:schemeClr val="accent1"/>
              </a:solidFill>
            </a:endParaRPr>
          </a:p>
        </p:txBody>
      </p:sp>
    </p:spTree>
    <p:extLst>
      <p:ext uri="{BB962C8B-B14F-4D97-AF65-F5344CB8AC3E}">
        <p14:creationId xmlns:p14="http://schemas.microsoft.com/office/powerpoint/2010/main" val="2192674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eaLnBrk="1" fontAlgn="auto" hangingPunct="1">
              <a:spcAft>
                <a:spcPts val="0"/>
              </a:spcAft>
              <a:buNone/>
              <a:defRPr/>
            </a:pPr>
            <a:r>
              <a:rPr lang="en-US" sz="2400" dirty="0" smtClean="0"/>
              <a:t>The South Carolina Commission for Minority Affairs is governed by a ten member Board of Commissioners </a:t>
            </a:r>
            <a:r>
              <a:rPr lang="en-US" sz="2400" i="1" dirty="0" smtClean="0"/>
              <a:t>(a representative from each of the seven Congressional Districts, the Governor’s Designee, and two At-Large representatives)</a:t>
            </a:r>
            <a:r>
              <a:rPr lang="en-US" sz="2400" dirty="0" smtClean="0"/>
              <a:t>. The agency’s Executive Director reports to the Board of Commissioners. Supervision of agency employees is divided between the Executive Director and the agency’s Administrative Manager. The next slide contains the agency’s organizational chart.</a:t>
            </a:r>
          </a:p>
        </p:txBody>
      </p:sp>
      <p:sp>
        <p:nvSpPr>
          <p:cNvPr id="3" name="Title 2"/>
          <p:cNvSpPr>
            <a:spLocks noGrp="1"/>
          </p:cNvSpPr>
          <p:nvPr>
            <p:ph type="title"/>
          </p:nvPr>
        </p:nvSpPr>
        <p:spPr>
          <a:xfrm>
            <a:off x="457200" y="274638"/>
            <a:ext cx="8229600" cy="1020762"/>
          </a:xfrm>
        </p:spPr>
        <p:txBody>
          <a:bodyPr/>
          <a:lstStyle/>
          <a:p>
            <a:pPr algn="ctr" eaLnBrk="1" fontAlgn="auto" hangingPunct="1">
              <a:spcAft>
                <a:spcPts val="0"/>
              </a:spcAft>
              <a:defRPr/>
            </a:pPr>
            <a:r>
              <a:rPr lang="en-US" dirty="0" smtClean="0">
                <a:solidFill>
                  <a:schemeClr val="accent1"/>
                </a:solidFill>
              </a:rPr>
              <a:t>Organizational Structure</a:t>
            </a:r>
            <a:endParaRPr lang="en-US" dirty="0">
              <a:solidFill>
                <a:schemeClr val="accent1"/>
              </a:solidFill>
            </a:endParaRPr>
          </a:p>
        </p:txBody>
      </p:sp>
    </p:spTree>
    <p:extLst>
      <p:ext uri="{BB962C8B-B14F-4D97-AF65-F5344CB8AC3E}">
        <p14:creationId xmlns:p14="http://schemas.microsoft.com/office/powerpoint/2010/main" val="1917282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1"/>
          <p:cNvSpPr>
            <a:spLocks noChangeArrowheads="1"/>
          </p:cNvSpPr>
          <p:nvPr/>
        </p:nvSpPr>
        <p:spPr bwMode="auto">
          <a:xfrm>
            <a:off x="-32238" y="33496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6" name="Group 3"/>
          <p:cNvGrpSpPr>
            <a:grpSpLocks noChangeAspect="1"/>
          </p:cNvGrpSpPr>
          <p:nvPr/>
        </p:nvGrpSpPr>
        <p:grpSpPr bwMode="auto">
          <a:xfrm>
            <a:off x="457200" y="407935"/>
            <a:ext cx="8469895" cy="6450065"/>
            <a:chOff x="569" y="-239"/>
            <a:chExt cx="14551" cy="11081"/>
          </a:xfrm>
        </p:grpSpPr>
        <p:sp>
          <p:nvSpPr>
            <p:cNvPr id="7" name="AutoShape 40"/>
            <p:cNvSpPr>
              <a:spLocks noChangeAspect="1" noChangeArrowheads="1" noTextEdit="1"/>
            </p:cNvSpPr>
            <p:nvPr/>
          </p:nvSpPr>
          <p:spPr bwMode="auto">
            <a:xfrm>
              <a:off x="720" y="762"/>
              <a:ext cx="14400" cy="100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39"/>
            <p:cNvSpPr>
              <a:spLocks noChangeShapeType="1"/>
            </p:cNvSpPr>
            <p:nvPr/>
          </p:nvSpPr>
          <p:spPr bwMode="auto">
            <a:xfrm>
              <a:off x="2060" y="8725"/>
              <a:ext cx="1" cy="32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Line 38"/>
            <p:cNvSpPr>
              <a:spLocks noChangeShapeType="1"/>
            </p:cNvSpPr>
            <p:nvPr/>
          </p:nvSpPr>
          <p:spPr bwMode="auto">
            <a:xfrm>
              <a:off x="7019" y="4844"/>
              <a:ext cx="1" cy="423"/>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37"/>
            <p:cNvSpPr>
              <a:spLocks noChangeShapeType="1"/>
            </p:cNvSpPr>
            <p:nvPr/>
          </p:nvSpPr>
          <p:spPr bwMode="auto">
            <a:xfrm>
              <a:off x="10860" y="8725"/>
              <a:ext cx="2" cy="32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36"/>
            <p:cNvSpPr>
              <a:spLocks noChangeShapeType="1"/>
            </p:cNvSpPr>
            <p:nvPr/>
          </p:nvSpPr>
          <p:spPr bwMode="auto">
            <a:xfrm>
              <a:off x="8044" y="8720"/>
              <a:ext cx="1" cy="32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35"/>
            <p:cNvSpPr>
              <a:spLocks noChangeShapeType="1"/>
            </p:cNvSpPr>
            <p:nvPr/>
          </p:nvSpPr>
          <p:spPr bwMode="auto">
            <a:xfrm>
              <a:off x="4918" y="8722"/>
              <a:ext cx="1" cy="32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34"/>
            <p:cNvSpPr>
              <a:spLocks noChangeArrowheads="1"/>
            </p:cNvSpPr>
            <p:nvPr/>
          </p:nvSpPr>
          <p:spPr bwMode="auto">
            <a:xfrm>
              <a:off x="3340" y="-239"/>
              <a:ext cx="7920" cy="72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Board of Commissioners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33"/>
            <p:cNvSpPr>
              <a:spLocks noChangeArrowheads="1"/>
            </p:cNvSpPr>
            <p:nvPr/>
          </p:nvSpPr>
          <p:spPr bwMode="auto">
            <a:xfrm>
              <a:off x="12089" y="1162"/>
              <a:ext cx="2880" cy="1855"/>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Braintrust</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Advisory committees who serve as community advisors to the CMA</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5" name="Rectangle 32"/>
            <p:cNvSpPr>
              <a:spLocks noChangeArrowheads="1"/>
            </p:cNvSpPr>
            <p:nvPr/>
          </p:nvSpPr>
          <p:spPr bwMode="auto">
            <a:xfrm>
              <a:off x="569" y="1580"/>
              <a:ext cx="3510" cy="1022"/>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Administrative </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Coordinator</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31"/>
            <p:cNvSpPr>
              <a:spLocks noChangeArrowheads="1"/>
            </p:cNvSpPr>
            <p:nvPr/>
          </p:nvSpPr>
          <p:spPr bwMode="auto">
            <a:xfrm>
              <a:off x="3542" y="9043"/>
              <a:ext cx="3220" cy="1354"/>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Small &amp; Minority Business </a:t>
              </a:r>
              <a:endParaRPr kumimoji="0" lang="en-US" altLang="en-US" sz="600" b="0" i="0" u="none" strike="noStrike" cap="none" normalizeH="0" baseline="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Program Coordinator II</a:t>
              </a:r>
              <a:endParaRPr kumimoji="0" lang="en-US" altLang="en-US" sz="6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Rectangle 30"/>
            <p:cNvSpPr>
              <a:spLocks noChangeArrowheads="1"/>
            </p:cNvSpPr>
            <p:nvPr/>
          </p:nvSpPr>
          <p:spPr bwMode="auto">
            <a:xfrm>
              <a:off x="9824" y="9043"/>
              <a:ext cx="3201" cy="1279"/>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Institute for Policy and Research Services</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Program Manager</a:t>
              </a:r>
              <a:r>
                <a:rPr kumimoji="0" lang="en-US" altLang="en-US"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29"/>
            <p:cNvSpPr>
              <a:spLocks noChangeArrowheads="1"/>
            </p:cNvSpPr>
            <p:nvPr/>
          </p:nvSpPr>
          <p:spPr bwMode="auto">
            <a:xfrm>
              <a:off x="6809" y="9043"/>
              <a:ext cx="3000" cy="1354"/>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Institute for Indian Affairs </a:t>
              </a:r>
              <a:endParaRPr kumimoji="0" lang="en-US" altLang="en-US" sz="600" b="0" i="0" u="none" strike="noStrike" cap="none" normalizeH="0" baseline="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Program</a:t>
              </a:r>
              <a:endParaRPr kumimoji="0" lang="en-US" altLang="en-US" sz="600" b="0" i="0" u="none" strike="noStrike" cap="none" normalizeH="0" baseline="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Coordinator II</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Line 28"/>
            <p:cNvSpPr>
              <a:spLocks noChangeShapeType="1"/>
            </p:cNvSpPr>
            <p:nvPr/>
          </p:nvSpPr>
          <p:spPr bwMode="auto">
            <a:xfrm flipH="1">
              <a:off x="4079" y="2063"/>
              <a:ext cx="736" cy="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Line 27"/>
            <p:cNvSpPr>
              <a:spLocks noChangeShapeType="1"/>
            </p:cNvSpPr>
            <p:nvPr/>
          </p:nvSpPr>
          <p:spPr bwMode="auto">
            <a:xfrm flipH="1">
              <a:off x="10709" y="2241"/>
              <a:ext cx="495" cy="1"/>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Line 26"/>
            <p:cNvSpPr>
              <a:spLocks noChangeShapeType="1"/>
            </p:cNvSpPr>
            <p:nvPr/>
          </p:nvSpPr>
          <p:spPr bwMode="auto">
            <a:xfrm flipV="1">
              <a:off x="11189" y="1882"/>
              <a:ext cx="0" cy="360"/>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Line 25"/>
            <p:cNvSpPr>
              <a:spLocks noChangeShapeType="1"/>
            </p:cNvSpPr>
            <p:nvPr/>
          </p:nvSpPr>
          <p:spPr bwMode="auto">
            <a:xfrm flipH="1">
              <a:off x="11189" y="1882"/>
              <a:ext cx="900" cy="1"/>
            </a:xfrm>
            <a:prstGeom prst="line">
              <a:avLst/>
            </a:prstGeom>
            <a:noFill/>
            <a:ln w="1905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Line 24"/>
            <p:cNvSpPr>
              <a:spLocks noChangeShapeType="1"/>
            </p:cNvSpPr>
            <p:nvPr/>
          </p:nvSpPr>
          <p:spPr bwMode="auto">
            <a:xfrm flipH="1" flipV="1">
              <a:off x="1200" y="4557"/>
              <a:ext cx="6541"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Line 23"/>
            <p:cNvSpPr>
              <a:spLocks noChangeShapeType="1"/>
            </p:cNvSpPr>
            <p:nvPr/>
          </p:nvSpPr>
          <p:spPr bwMode="auto">
            <a:xfrm flipH="1">
              <a:off x="2016" y="8741"/>
              <a:ext cx="8846"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Line 22"/>
            <p:cNvSpPr>
              <a:spLocks noChangeShapeType="1"/>
            </p:cNvSpPr>
            <p:nvPr/>
          </p:nvSpPr>
          <p:spPr bwMode="auto">
            <a:xfrm flipH="1">
              <a:off x="13917" y="5991"/>
              <a:ext cx="1" cy="52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Line 21"/>
            <p:cNvSpPr>
              <a:spLocks noChangeShapeType="1"/>
            </p:cNvSpPr>
            <p:nvPr/>
          </p:nvSpPr>
          <p:spPr bwMode="auto">
            <a:xfrm>
              <a:off x="1200" y="4559"/>
              <a:ext cx="1" cy="3719"/>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Line 20"/>
            <p:cNvSpPr>
              <a:spLocks noChangeShapeType="1"/>
            </p:cNvSpPr>
            <p:nvPr/>
          </p:nvSpPr>
          <p:spPr bwMode="auto">
            <a:xfrm flipH="1" flipV="1">
              <a:off x="3542" y="4844"/>
              <a:ext cx="10374" cy="2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Line 19"/>
            <p:cNvSpPr>
              <a:spLocks noChangeShapeType="1"/>
            </p:cNvSpPr>
            <p:nvPr/>
          </p:nvSpPr>
          <p:spPr bwMode="auto">
            <a:xfrm>
              <a:off x="3542" y="4844"/>
              <a:ext cx="1" cy="423"/>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Line 18"/>
            <p:cNvSpPr>
              <a:spLocks noChangeShapeType="1"/>
            </p:cNvSpPr>
            <p:nvPr/>
          </p:nvSpPr>
          <p:spPr bwMode="auto">
            <a:xfrm>
              <a:off x="10451" y="4844"/>
              <a:ext cx="1" cy="423"/>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Line 17"/>
            <p:cNvSpPr>
              <a:spLocks noChangeShapeType="1"/>
            </p:cNvSpPr>
            <p:nvPr/>
          </p:nvSpPr>
          <p:spPr bwMode="auto">
            <a:xfrm>
              <a:off x="13916" y="4859"/>
              <a:ext cx="1" cy="423"/>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16"/>
            <p:cNvSpPr>
              <a:spLocks noChangeShapeType="1"/>
            </p:cNvSpPr>
            <p:nvPr/>
          </p:nvSpPr>
          <p:spPr bwMode="auto">
            <a:xfrm>
              <a:off x="7649" y="2594"/>
              <a:ext cx="1" cy="64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Rectangle 15"/>
            <p:cNvSpPr>
              <a:spLocks noChangeArrowheads="1"/>
            </p:cNvSpPr>
            <p:nvPr/>
          </p:nvSpPr>
          <p:spPr bwMode="auto">
            <a:xfrm>
              <a:off x="5294" y="5093"/>
              <a:ext cx="3234" cy="1072"/>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Community Based Services</a:t>
              </a:r>
              <a:endParaRPr kumimoji="0" lang="en-US" altLang="en-US" sz="600" b="0" i="0" u="none" strike="noStrike" cap="none" normalizeH="0" baseline="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Program Coordinator II</a:t>
              </a:r>
              <a:endParaRPr kumimoji="0" lang="en-US" altLang="en-US" sz="6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3" name="Rectangle 14"/>
            <p:cNvSpPr>
              <a:spLocks noChangeArrowheads="1"/>
            </p:cNvSpPr>
            <p:nvPr/>
          </p:nvSpPr>
          <p:spPr bwMode="auto">
            <a:xfrm>
              <a:off x="8684" y="5093"/>
              <a:ext cx="2977" cy="1072"/>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Statistician III</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11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vacant)</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p:txBody>
        </p:sp>
        <p:sp>
          <p:nvSpPr>
            <p:cNvPr id="34" name="Rectangle 13"/>
            <p:cNvSpPr>
              <a:spLocks noChangeArrowheads="1"/>
            </p:cNvSpPr>
            <p:nvPr/>
          </p:nvSpPr>
          <p:spPr bwMode="auto">
            <a:xfrm>
              <a:off x="11772" y="5112"/>
              <a:ext cx="3272" cy="1053"/>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Human Trafficking Initiative Program</a:t>
              </a:r>
              <a:endParaRPr kumimoji="0" lang="en-US" altLang="en-US" sz="600" b="0" i="0" u="none" strike="noStrike" cap="none" normalizeH="0" baseline="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Coordinator II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5" name="Line 12"/>
            <p:cNvSpPr>
              <a:spLocks noChangeShapeType="1"/>
            </p:cNvSpPr>
            <p:nvPr/>
          </p:nvSpPr>
          <p:spPr bwMode="auto">
            <a:xfrm>
              <a:off x="10455" y="2594"/>
              <a:ext cx="0" cy="229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Rectangle 11"/>
            <p:cNvSpPr>
              <a:spLocks noChangeArrowheads="1"/>
            </p:cNvSpPr>
            <p:nvPr/>
          </p:nvSpPr>
          <p:spPr bwMode="auto">
            <a:xfrm>
              <a:off x="4769" y="1580"/>
              <a:ext cx="5940" cy="1022"/>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Executive Director</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7" name="Line 10"/>
            <p:cNvSpPr>
              <a:spLocks noChangeShapeType="1"/>
            </p:cNvSpPr>
            <p:nvPr/>
          </p:nvSpPr>
          <p:spPr bwMode="auto">
            <a:xfrm>
              <a:off x="7739" y="4136"/>
              <a:ext cx="1" cy="423"/>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Rectangle 9"/>
            <p:cNvSpPr>
              <a:spLocks noChangeArrowheads="1"/>
            </p:cNvSpPr>
            <p:nvPr/>
          </p:nvSpPr>
          <p:spPr bwMode="auto">
            <a:xfrm>
              <a:off x="5969" y="3017"/>
              <a:ext cx="3522" cy="1292"/>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Administrative Services</a:t>
              </a:r>
              <a:endParaRPr kumimoji="0" lang="en-US" altLang="en-US" sz="600" b="0" i="0" u="none" strike="noStrike" cap="none" normalizeH="0" baseline="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Administrative Manager I</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9" name="Rectangle 8"/>
            <p:cNvSpPr>
              <a:spLocks noChangeArrowheads="1"/>
            </p:cNvSpPr>
            <p:nvPr/>
          </p:nvSpPr>
          <p:spPr bwMode="auto">
            <a:xfrm>
              <a:off x="1798" y="5093"/>
              <a:ext cx="3272" cy="137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Institute for Hispanic/Latino Affairs Program</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Coordinator II</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0" name="Rectangle 7"/>
            <p:cNvSpPr>
              <a:spLocks noChangeArrowheads="1"/>
            </p:cNvSpPr>
            <p:nvPr/>
          </p:nvSpPr>
          <p:spPr bwMode="auto">
            <a:xfrm>
              <a:off x="11661" y="6520"/>
              <a:ext cx="3459" cy="1436"/>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Human Trafficking Initiative Administrative Assistant I</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(vacant)</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1" name="Rectangle 6"/>
            <p:cNvSpPr>
              <a:spLocks noChangeArrowheads="1"/>
            </p:cNvSpPr>
            <p:nvPr/>
          </p:nvSpPr>
          <p:spPr bwMode="auto">
            <a:xfrm>
              <a:off x="720" y="9043"/>
              <a:ext cx="2807" cy="1354"/>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Institute for African American Affairs Program</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Coordinator II</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en-US"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2" name="Line 5"/>
            <p:cNvSpPr>
              <a:spLocks noChangeShapeType="1"/>
            </p:cNvSpPr>
            <p:nvPr/>
          </p:nvSpPr>
          <p:spPr bwMode="auto">
            <a:xfrm>
              <a:off x="1200" y="8278"/>
              <a:ext cx="5609" cy="1"/>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Line 4"/>
            <p:cNvSpPr>
              <a:spLocks noChangeShapeType="1"/>
            </p:cNvSpPr>
            <p:nvPr/>
          </p:nvSpPr>
          <p:spPr bwMode="auto">
            <a:xfrm flipH="1">
              <a:off x="6808" y="8278"/>
              <a:ext cx="1" cy="442"/>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049587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1122</TotalTime>
  <Words>862</Words>
  <Application>Microsoft Office PowerPoint</Application>
  <PresentationFormat>On-screen Show (4:3)</PresentationFormat>
  <Paragraphs>134</Paragraphs>
  <Slides>19</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Lucida Sans Unicode</vt:lpstr>
      <vt:lpstr>Times New Roman</vt:lpstr>
      <vt:lpstr>Verdana</vt:lpstr>
      <vt:lpstr>Wingdings 2</vt:lpstr>
      <vt:lpstr>Wingdings 3</vt:lpstr>
      <vt:lpstr>Concourse</vt:lpstr>
      <vt:lpstr>South Carolina Commission for Minority Affairs</vt:lpstr>
      <vt:lpstr>Purpose </vt:lpstr>
      <vt:lpstr>The Commission</vt:lpstr>
      <vt:lpstr>Broadening of Its Scope of Services</vt:lpstr>
      <vt:lpstr>Our Mission</vt:lpstr>
      <vt:lpstr>Our Vision</vt:lpstr>
      <vt:lpstr>Laws Enforced</vt:lpstr>
      <vt:lpstr>Organizational Structure</vt:lpstr>
      <vt:lpstr>PowerPoint Presentation</vt:lpstr>
      <vt:lpstr>Major Program Initiatives</vt:lpstr>
      <vt:lpstr> Research and Policy Services Initiative </vt:lpstr>
      <vt:lpstr> African American Initiative </vt:lpstr>
      <vt:lpstr> Native American Initiative </vt:lpstr>
      <vt:lpstr> Hispanic/Latino Initiative </vt:lpstr>
      <vt:lpstr> Community Based Services Initiative </vt:lpstr>
      <vt:lpstr> Small and Minority Business Initiative </vt:lpstr>
      <vt:lpstr> Human Trafficking and  Immigration Initiative </vt:lpstr>
      <vt:lpstr>Relationship With Other Agencies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 Carolina Commission for Minority Affairs</dc:title>
  <dc:creator>TSmith</dc:creator>
  <cp:lastModifiedBy>Kendra Wilkerson</cp:lastModifiedBy>
  <cp:revision>123</cp:revision>
  <cp:lastPrinted>2017-10-23T15:08:11Z</cp:lastPrinted>
  <dcterms:created xsi:type="dcterms:W3CDTF">2011-01-18T21:25:21Z</dcterms:created>
  <dcterms:modified xsi:type="dcterms:W3CDTF">2017-10-23T17:41:36Z</dcterms:modified>
</cp:coreProperties>
</file>