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6"/>
  </p:notesMasterIdLst>
  <p:handoutMasterIdLst>
    <p:handoutMasterId r:id="rId17"/>
  </p:handoutMasterIdLst>
  <p:sldIdLst>
    <p:sldId id="256" r:id="rId2"/>
    <p:sldId id="276" r:id="rId3"/>
    <p:sldId id="257" r:id="rId4"/>
    <p:sldId id="275" r:id="rId5"/>
    <p:sldId id="258" r:id="rId6"/>
    <p:sldId id="277" r:id="rId7"/>
    <p:sldId id="278" r:id="rId8"/>
    <p:sldId id="295" r:id="rId9"/>
    <p:sldId id="296" r:id="rId10"/>
    <p:sldId id="297" r:id="rId11"/>
    <p:sldId id="298" r:id="rId12"/>
    <p:sldId id="299" r:id="rId13"/>
    <p:sldId id="279" r:id="rId14"/>
    <p:sldId id="291"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4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7627" cy="464980"/>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1174" y="3"/>
            <a:ext cx="3037627" cy="464980"/>
          </a:xfrm>
          <a:prstGeom prst="rect">
            <a:avLst/>
          </a:prstGeom>
        </p:spPr>
        <p:txBody>
          <a:bodyPr vert="horz" lIns="92117" tIns="46058" rIns="92117" bIns="46058" rtlCol="0"/>
          <a:lstStyle>
            <a:lvl1pPr algn="r">
              <a:defRPr sz="1200"/>
            </a:lvl1pPr>
          </a:lstStyle>
          <a:p>
            <a:fld id="{85250D0E-134C-47EC-8745-2344C96E3441}" type="datetimeFigureOut">
              <a:rPr lang="en-US" smtClean="0"/>
              <a:pPr/>
              <a:t>11/20/2017</a:t>
            </a:fld>
            <a:endParaRPr lang="en-US"/>
          </a:p>
        </p:txBody>
      </p:sp>
      <p:sp>
        <p:nvSpPr>
          <p:cNvPr id="4" name="Footer Placeholder 3"/>
          <p:cNvSpPr>
            <a:spLocks noGrp="1"/>
          </p:cNvSpPr>
          <p:nvPr>
            <p:ph type="ftr" sz="quarter" idx="2"/>
          </p:nvPr>
        </p:nvSpPr>
        <p:spPr>
          <a:xfrm>
            <a:off x="2" y="8829825"/>
            <a:ext cx="3037627" cy="464980"/>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1174" y="8829825"/>
            <a:ext cx="3037627" cy="464980"/>
          </a:xfrm>
          <a:prstGeom prst="rect">
            <a:avLst/>
          </a:prstGeom>
        </p:spPr>
        <p:txBody>
          <a:bodyPr vert="horz" lIns="92117" tIns="46058" rIns="92117" bIns="46058" rtlCol="0" anchor="b"/>
          <a:lstStyle>
            <a:lvl1pPr algn="r">
              <a:defRPr sz="1200"/>
            </a:lvl1pPr>
          </a:lstStyle>
          <a:p>
            <a:fld id="{913EFF92-0EEE-4C20-8CA2-BFF935320AB1}" type="slidenum">
              <a:rPr lang="en-US" smtClean="0"/>
              <a:pPr/>
              <a:t>‹#›</a:t>
            </a:fld>
            <a:endParaRPr lang="en-US"/>
          </a:p>
        </p:txBody>
      </p:sp>
    </p:spTree>
    <p:extLst>
      <p:ext uri="{BB962C8B-B14F-4D97-AF65-F5344CB8AC3E}">
        <p14:creationId xmlns:p14="http://schemas.microsoft.com/office/powerpoint/2010/main" val="2323709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3038475" cy="465138"/>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43" y="0"/>
            <a:ext cx="3038475" cy="465138"/>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6E429CD6-0201-4B4D-B37C-C4034148A3A2}" type="datetimeFigureOut">
              <a:rPr lang="en-US"/>
              <a:pPr>
                <a:defRPr/>
              </a:pPr>
              <a:t>11/20/2017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smtClean="0"/>
          </a:p>
        </p:txBody>
      </p:sp>
      <p:sp>
        <p:nvSpPr>
          <p:cNvPr id="5" name="Notes Placeholder 4"/>
          <p:cNvSpPr>
            <a:spLocks noGrp="1"/>
          </p:cNvSpPr>
          <p:nvPr>
            <p:ph type="body" sz="quarter" idx="3"/>
          </p:nvPr>
        </p:nvSpPr>
        <p:spPr>
          <a:xfrm>
            <a:off x="701676" y="4416430"/>
            <a:ext cx="5607050" cy="4183063"/>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6" y="8829675"/>
            <a:ext cx="3038475" cy="465138"/>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43" y="8829675"/>
            <a:ext cx="3038475" cy="465138"/>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BA5158D5-5972-460F-9B96-5E86537DC4BF}" type="slidenum">
              <a:rPr lang="en-US"/>
              <a:pPr>
                <a:defRPr/>
              </a:pPr>
              <a:t>‹#›</a:t>
            </a:fld>
            <a:endParaRPr lang="en-US"/>
          </a:p>
        </p:txBody>
      </p:sp>
    </p:spTree>
    <p:extLst>
      <p:ext uri="{BB962C8B-B14F-4D97-AF65-F5344CB8AC3E}">
        <p14:creationId xmlns:p14="http://schemas.microsoft.com/office/powerpoint/2010/main" val="687509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596664-042E-42F6-A916-62321D823A57}" type="slidenum">
              <a:rPr lang="en-US" smtClean="0"/>
              <a:pPr fontAlgn="base">
                <a:spcBef>
                  <a:spcPct val="0"/>
                </a:spcBef>
                <a:spcAft>
                  <a:spcPct val="0"/>
                </a:spcAft>
                <a:defRPr/>
              </a:pPr>
              <a:t>1</a:t>
            </a:fld>
            <a:endParaRPr lang="en-US" smtClean="0"/>
          </a:p>
        </p:txBody>
      </p:sp>
    </p:spTree>
    <p:extLst>
      <p:ext uri="{BB962C8B-B14F-4D97-AF65-F5344CB8AC3E}">
        <p14:creationId xmlns:p14="http://schemas.microsoft.com/office/powerpoint/2010/main" val="76664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10</a:t>
            </a:fld>
            <a:endParaRPr lang="en-US" smtClean="0"/>
          </a:p>
        </p:txBody>
      </p:sp>
    </p:spTree>
    <p:extLst>
      <p:ext uri="{BB962C8B-B14F-4D97-AF65-F5344CB8AC3E}">
        <p14:creationId xmlns:p14="http://schemas.microsoft.com/office/powerpoint/2010/main" val="2433797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11</a:t>
            </a:fld>
            <a:endParaRPr lang="en-US" smtClean="0"/>
          </a:p>
        </p:txBody>
      </p:sp>
    </p:spTree>
    <p:extLst>
      <p:ext uri="{BB962C8B-B14F-4D97-AF65-F5344CB8AC3E}">
        <p14:creationId xmlns:p14="http://schemas.microsoft.com/office/powerpoint/2010/main" val="2433797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12</a:t>
            </a:fld>
            <a:endParaRPr lang="en-US" smtClean="0"/>
          </a:p>
        </p:txBody>
      </p:sp>
    </p:spTree>
    <p:extLst>
      <p:ext uri="{BB962C8B-B14F-4D97-AF65-F5344CB8AC3E}">
        <p14:creationId xmlns:p14="http://schemas.microsoft.com/office/powerpoint/2010/main" val="2433797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13</a:t>
            </a:fld>
            <a:endParaRPr lang="en-US" smtClean="0"/>
          </a:p>
        </p:txBody>
      </p:sp>
    </p:spTree>
    <p:extLst>
      <p:ext uri="{BB962C8B-B14F-4D97-AF65-F5344CB8AC3E}">
        <p14:creationId xmlns:p14="http://schemas.microsoft.com/office/powerpoint/2010/main" val="2356975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933E310-3D8A-47DD-BF09-6A69442E3D0E}" type="slidenum">
              <a:rPr lang="en-US" smtClean="0"/>
              <a:pPr>
                <a:defRPr/>
              </a:pPr>
              <a:t>14</a:t>
            </a:fld>
            <a:endParaRPr lang="en-US"/>
          </a:p>
        </p:txBody>
      </p:sp>
    </p:spTree>
    <p:extLst>
      <p:ext uri="{BB962C8B-B14F-4D97-AF65-F5344CB8AC3E}">
        <p14:creationId xmlns:p14="http://schemas.microsoft.com/office/powerpoint/2010/main" val="1839875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C4E5EF-CF77-4E51-8239-81EC15500516}"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68838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80C5D0-8413-4E3C-836E-4E82AC7E1D73}" type="slidenum">
              <a:rPr lang="en-US" smtClean="0"/>
              <a:pPr fontAlgn="base">
                <a:spcBef>
                  <a:spcPct val="0"/>
                </a:spcBef>
                <a:spcAft>
                  <a:spcPct val="0"/>
                </a:spcAft>
                <a:defRPr/>
              </a:pPr>
              <a:t>3</a:t>
            </a:fld>
            <a:endParaRPr lang="en-US" smtClean="0"/>
          </a:p>
        </p:txBody>
      </p:sp>
    </p:spTree>
    <p:extLst>
      <p:ext uri="{BB962C8B-B14F-4D97-AF65-F5344CB8AC3E}">
        <p14:creationId xmlns:p14="http://schemas.microsoft.com/office/powerpoint/2010/main" val="3084893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C4E5EF-CF77-4E51-8239-81EC15500516}" type="slidenum">
              <a:rPr lang="en-US" smtClean="0"/>
              <a:pPr fontAlgn="base">
                <a:spcBef>
                  <a:spcPct val="0"/>
                </a:spcBef>
                <a:spcAft>
                  <a:spcPct val="0"/>
                </a:spcAft>
                <a:defRPr/>
              </a:pPr>
              <a:t>4</a:t>
            </a:fld>
            <a:endParaRPr lang="en-US" smtClean="0"/>
          </a:p>
        </p:txBody>
      </p:sp>
    </p:spTree>
    <p:extLst>
      <p:ext uri="{BB962C8B-B14F-4D97-AF65-F5344CB8AC3E}">
        <p14:creationId xmlns:p14="http://schemas.microsoft.com/office/powerpoint/2010/main" val="1134849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164179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2737671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1530347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2433797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9</a:t>
            </a:fld>
            <a:endParaRPr lang="en-US" smtClean="0"/>
          </a:p>
        </p:txBody>
      </p:sp>
    </p:spTree>
    <p:extLst>
      <p:ext uri="{BB962C8B-B14F-4D97-AF65-F5344CB8AC3E}">
        <p14:creationId xmlns:p14="http://schemas.microsoft.com/office/powerpoint/2010/main" val="2433797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F630BCF-AF13-4295-83BB-DF740D8F1C82}" type="datetimeFigureOut">
              <a:rPr lang="en-US"/>
              <a:pPr>
                <a:defRPr/>
              </a:pPr>
              <a:t>11/20/2017</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FC22C17-9E2E-4FEE-AF51-3B573F080E6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69DB4C-9BD5-4458-AC99-DFF72E16A8CE}" type="datetimeFigureOut">
              <a:rPr lang="en-US"/>
              <a:pPr>
                <a:defRPr/>
              </a:pPr>
              <a:t>11/20/2017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8DE43FF-BB77-4922-A000-55C9DC8702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04DD68-D61F-40F5-98E7-0916068CA972}" type="datetimeFigureOut">
              <a:rPr lang="en-US"/>
              <a:pPr>
                <a:defRPr/>
              </a:pPr>
              <a:t>11/20/2017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0ED6AB4-EBF0-44B6-BA0B-48B9C39F9B6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51E8A97-35F7-47EB-94FE-64160001A658}" type="datetimeFigureOut">
              <a:rPr lang="en-US"/>
              <a:pPr>
                <a:defRPr/>
              </a:pPr>
              <a:t>11/20/2017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1555149-A6C9-460A-80F5-2B6A560C56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5E858D7-891C-496A-A198-527D4E543D43}" type="datetimeFigureOut">
              <a:rPr lang="en-US"/>
              <a:pPr>
                <a:defRPr/>
              </a:pPr>
              <a:t>11/20/2017</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B1111134-9C5E-43C5-BA4F-C171CEB81B8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688C0CB-C21C-42E5-BC06-D78B09DB1F47}" type="datetimeFigureOut">
              <a:rPr lang="en-US"/>
              <a:pPr>
                <a:defRPr/>
              </a:pPr>
              <a:t>11/20/2017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7D5489D-539D-45AE-85D6-22D536094E6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2031131-B3F8-4118-AD0C-BEA29BC4636B}" type="datetimeFigureOut">
              <a:rPr lang="en-US"/>
              <a:pPr>
                <a:defRPr/>
              </a:pPr>
              <a:t>11/20/2017</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F2939FF-2294-4048-92D9-36B97936879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7E79548-CD70-4D5D-9923-5DBDB54C3D42}" type="datetimeFigureOut">
              <a:rPr lang="en-US"/>
              <a:pPr>
                <a:defRPr/>
              </a:pPr>
              <a:t>11/20/2017</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8FBA73D-395E-4345-B576-8DA67B2B07F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28DA962-C534-47FB-AEAC-EA2D38C2D4A0}" type="datetimeFigureOut">
              <a:rPr lang="en-US"/>
              <a:pPr>
                <a:defRPr/>
              </a:pPr>
              <a:t>11/20/2017</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A608AB4-8877-4C9C-A31F-BD6868D0BB9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D3A56E2-48F0-4B0E-9A52-06A0D2C8BE09}" type="datetimeFigureOut">
              <a:rPr lang="en-US"/>
              <a:pPr>
                <a:defRPr/>
              </a:pPr>
              <a:t>11/20/2017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F8E298F-1F1A-4936-AB41-D87C39DDACD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20418CF7-40C0-401A-867A-F8B3A79C383A}" type="datetimeFigureOut">
              <a:rPr lang="en-US"/>
              <a:pPr>
                <a:defRPr/>
              </a:pPr>
              <a:t>11/20/2017</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DED53C5-4450-4842-9487-1DB8352E19F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89EC2CCD-6C0C-46D3-94D3-4E4E9AC02B40}" type="datetimeFigureOut">
              <a:rPr lang="en-US"/>
              <a:pPr>
                <a:defRPr/>
              </a:pPr>
              <a:t>11/20/2017</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A259599A-EBC0-428A-9004-CFA94C37CC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23" r:id="rId6"/>
    <p:sldLayoutId id="2147483716" r:id="rId7"/>
    <p:sldLayoutId id="2147483724" r:id="rId8"/>
    <p:sldLayoutId id="2147483725" r:id="rId9"/>
    <p:sldLayoutId id="2147483717" r:id="rId10"/>
    <p:sldLayoutId id="2147483718"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4"/>
          <p:cNvSpPr>
            <a:spLocks noGrp="1"/>
          </p:cNvSpPr>
          <p:nvPr>
            <p:ph idx="1"/>
          </p:nvPr>
        </p:nvSpPr>
        <p:spPr>
          <a:xfrm>
            <a:off x="457200" y="1447800"/>
            <a:ext cx="8229600" cy="4525963"/>
          </a:xfrm>
        </p:spPr>
        <p:txBody>
          <a:bodyPr/>
          <a:lstStyle/>
          <a:p>
            <a:pPr algn="ctr" eaLnBrk="1" hangingPunct="1">
              <a:buFont typeface="Wingdings 3" pitchFamily="18" charset="2"/>
              <a:buNone/>
            </a:pPr>
            <a:endParaRPr lang="en-US" dirty="0" smtClean="0"/>
          </a:p>
          <a:p>
            <a:pPr algn="ctr" eaLnBrk="1" hangingPunct="1">
              <a:buFont typeface="Wingdings 3" pitchFamily="18" charset="2"/>
              <a:buNone/>
            </a:pPr>
            <a:endParaRPr lang="en-US" dirty="0" smtClean="0"/>
          </a:p>
          <a:p>
            <a:pPr algn="ctr" eaLnBrk="1" hangingPunct="1">
              <a:buFont typeface="Wingdings 3" pitchFamily="18" charset="2"/>
              <a:buNone/>
            </a:pPr>
            <a:endParaRPr lang="en-US" dirty="0" smtClean="0"/>
          </a:p>
          <a:p>
            <a:pPr algn="ctr" eaLnBrk="1" hangingPunct="1">
              <a:buFont typeface="Wingdings 3" pitchFamily="18" charset="2"/>
              <a:buNone/>
            </a:pPr>
            <a:r>
              <a:rPr lang="en-US" sz="2000" b="1" dirty="0" smtClean="0">
                <a:solidFill>
                  <a:schemeClr val="accent1"/>
                </a:solidFill>
              </a:rPr>
              <a:t>House Legislative Oversight Subcommittee Meeting</a:t>
            </a:r>
          </a:p>
          <a:p>
            <a:pPr algn="ctr" eaLnBrk="1" hangingPunct="1">
              <a:buFont typeface="Wingdings 3" pitchFamily="18" charset="2"/>
              <a:buNone/>
            </a:pPr>
            <a:r>
              <a:rPr lang="en-US" sz="2000" b="1" dirty="0" smtClean="0">
                <a:solidFill>
                  <a:schemeClr val="accent1"/>
                </a:solidFill>
              </a:rPr>
              <a:t>Monday, November 20, 2017</a:t>
            </a:r>
          </a:p>
          <a:p>
            <a:pPr algn="ctr" eaLnBrk="1" hangingPunct="1">
              <a:buFont typeface="Wingdings 3" pitchFamily="18" charset="2"/>
              <a:buNone/>
            </a:pPr>
            <a:endParaRPr lang="en-US" sz="2000" b="1" dirty="0" smtClean="0">
              <a:solidFill>
                <a:schemeClr val="accent1"/>
              </a:solidFill>
            </a:endParaRPr>
          </a:p>
          <a:p>
            <a:pPr algn="ctr" eaLnBrk="1" hangingPunct="1">
              <a:buFont typeface="Wingdings 3" pitchFamily="18" charset="2"/>
              <a:buNone/>
            </a:pPr>
            <a:endParaRPr lang="en-US" sz="2000" b="1" dirty="0" smtClean="0">
              <a:solidFill>
                <a:schemeClr val="accent1"/>
              </a:solidFill>
            </a:endParaRPr>
          </a:p>
          <a:p>
            <a:pPr algn="ctr" eaLnBrk="1" hangingPunct="1">
              <a:buFont typeface="Wingdings 3" pitchFamily="18" charset="2"/>
              <a:buNone/>
            </a:pPr>
            <a:r>
              <a:rPr lang="en-US" sz="2000" b="1" dirty="0" smtClean="0">
                <a:solidFill>
                  <a:schemeClr val="accent1"/>
                </a:solidFill>
              </a:rPr>
              <a:t>Thomas J. Smith</a:t>
            </a:r>
          </a:p>
          <a:p>
            <a:pPr algn="ctr" eaLnBrk="1" hangingPunct="1">
              <a:buFont typeface="Wingdings 3" pitchFamily="18" charset="2"/>
              <a:buNone/>
            </a:pPr>
            <a:r>
              <a:rPr lang="en-US" sz="2000" b="1" dirty="0" smtClean="0">
                <a:solidFill>
                  <a:schemeClr val="accent1"/>
                </a:solidFill>
              </a:rPr>
              <a:t>Executive Director</a:t>
            </a:r>
          </a:p>
          <a:p>
            <a:pPr algn="ctr" eaLnBrk="1" hangingPunct="1">
              <a:buFont typeface="Wingdings 3" pitchFamily="18" charset="2"/>
              <a:buNone/>
            </a:pPr>
            <a:endParaRPr lang="en-US" b="1" dirty="0" smtClean="0">
              <a:solidFill>
                <a:schemeClr val="accent1"/>
              </a:solidFill>
            </a:endParaRPr>
          </a:p>
          <a:p>
            <a:pPr algn="ctr" eaLnBrk="1" hangingPunct="1">
              <a:buFont typeface="Wingdings 3" pitchFamily="18" charset="2"/>
              <a:buNone/>
            </a:pPr>
            <a:endParaRPr lang="en-US" b="1" dirty="0" smtClean="0">
              <a:solidFill>
                <a:schemeClr val="accent1"/>
              </a:solidFill>
            </a:endParaRPr>
          </a:p>
        </p:txBody>
      </p:sp>
      <p:sp>
        <p:nvSpPr>
          <p:cNvPr id="4" name="Title 3"/>
          <p:cNvSpPr>
            <a:spLocks noGrp="1"/>
          </p:cNvSpPr>
          <p:nvPr>
            <p:ph type="title"/>
          </p:nvPr>
        </p:nvSpPr>
        <p:spPr>
          <a:xfrm>
            <a:off x="457200" y="685800"/>
            <a:ext cx="8229600" cy="1905000"/>
          </a:xfrm>
        </p:spPr>
        <p:txBody>
          <a:bodyPr>
            <a:normAutofit/>
          </a:bodyPr>
          <a:lstStyle/>
          <a:p>
            <a:pPr algn="ctr" eaLnBrk="1" fontAlgn="auto" hangingPunct="1">
              <a:spcAft>
                <a:spcPts val="0"/>
              </a:spcAft>
              <a:defRPr/>
            </a:pPr>
            <a:r>
              <a:rPr lang="en-US" i="1" dirty="0" smtClean="0">
                <a:solidFill>
                  <a:schemeClr val="accent1"/>
                </a:solidFill>
              </a:rPr>
              <a:t>South Carolina Commission</a:t>
            </a:r>
            <a:br>
              <a:rPr lang="en-US" i="1" dirty="0" smtClean="0">
                <a:solidFill>
                  <a:schemeClr val="accent1"/>
                </a:solidFill>
              </a:rPr>
            </a:br>
            <a:r>
              <a:rPr lang="en-US" i="1" dirty="0" smtClean="0">
                <a:solidFill>
                  <a:schemeClr val="accent1"/>
                </a:solidFill>
              </a:rPr>
              <a:t>for Minority Affairs</a:t>
            </a:r>
            <a:endParaRPr lang="en-US" i="1"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500"/>
          </a:xfrm>
        </p:spPr>
        <p:txBody>
          <a:bodyPr>
            <a:normAutofit/>
          </a:bodyPr>
          <a:lstStyle/>
          <a:p>
            <a:pPr marL="109728" indent="0" algn="just" eaLnBrk="1" fontAlgn="auto" hangingPunct="1">
              <a:spcAft>
                <a:spcPts val="0"/>
              </a:spcAft>
              <a:buNone/>
              <a:defRPr/>
            </a:pPr>
            <a:r>
              <a:rPr lang="en-US" sz="2400" dirty="0" smtClean="0"/>
              <a:t>10. How are the efforts of the Commission’s Community Based Services Initiative distinct from other resources that nonprofit organizations in the state have access to, such as the State Library Grants Research Collection and Together SC, formerly known as the SC Association of Nonprofit Organizations?</a:t>
            </a:r>
          </a:p>
        </p:txBody>
      </p:sp>
      <p:sp>
        <p:nvSpPr>
          <p:cNvPr id="3" name="Title 2"/>
          <p:cNvSpPr>
            <a:spLocks noGrp="1"/>
          </p:cNvSpPr>
          <p:nvPr>
            <p:ph type="title"/>
          </p:nvPr>
        </p:nvSpPr>
        <p:spPr>
          <a:xfrm>
            <a:off x="457200" y="457200"/>
            <a:ext cx="8229600" cy="1066800"/>
          </a:xfrm>
        </p:spPr>
        <p:txBody>
          <a:bodyPr>
            <a:normAutofit/>
          </a:bodyPr>
          <a:lstStyle/>
          <a:p>
            <a:pPr algn="ctr" eaLnBrk="1" fontAlgn="auto" hangingPunct="1">
              <a:spcAft>
                <a:spcPts val="0"/>
              </a:spcAft>
              <a:defRPr/>
            </a:pPr>
            <a:r>
              <a:rPr lang="en-US" dirty="0" smtClean="0">
                <a:solidFill>
                  <a:schemeClr val="accent1"/>
                </a:solidFill>
              </a:rPr>
              <a:t>Agency Programs </a:t>
            </a:r>
            <a:r>
              <a:rPr lang="en-US" i="1" dirty="0" smtClean="0">
                <a:solidFill>
                  <a:schemeClr val="accent1"/>
                </a:solidFill>
              </a:rPr>
              <a:t>(continued)</a:t>
            </a:r>
            <a:endParaRPr lang="en-US" i="1"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defRPr/>
            </a:pPr>
            <a:r>
              <a:rPr lang="en-US" sz="2400" dirty="0" smtClean="0"/>
              <a:t>  Products, services, customers the law instructs the agency to serve/provide, including does the law require it, number of potential customers, customers served, evaluation of customer satisfaction, cost per unit, is agency allowed to charge for it, potential harm if service /product is not provided, relevant recommendations to General Assembly, and other agencies whose mission it may fit within.</a:t>
            </a:r>
          </a:p>
          <a:p>
            <a:pPr marL="109728" indent="0" algn="just" eaLnBrk="1" fontAlgn="auto" hangingPunct="1">
              <a:spcAft>
                <a:spcPts val="0"/>
              </a:spcAft>
              <a:buNone/>
              <a:defRPr/>
            </a:pPr>
            <a:endParaRPr lang="en-US" sz="2400" dirty="0" smtClean="0"/>
          </a:p>
        </p:txBody>
      </p:sp>
      <p:sp>
        <p:nvSpPr>
          <p:cNvPr id="3" name="Title 2"/>
          <p:cNvSpPr>
            <a:spLocks noGrp="1"/>
          </p:cNvSpPr>
          <p:nvPr>
            <p:ph type="title"/>
          </p:nvPr>
        </p:nvSpPr>
        <p:spPr>
          <a:xfrm>
            <a:off x="457200" y="274638"/>
            <a:ext cx="8229600" cy="1020762"/>
          </a:xfrm>
        </p:spPr>
        <p:txBody>
          <a:bodyPr>
            <a:normAutofit fontScale="90000"/>
          </a:bodyPr>
          <a:lstStyle/>
          <a:p>
            <a:pPr algn="ctr" eaLnBrk="1" fontAlgn="auto" hangingPunct="1">
              <a:spcAft>
                <a:spcPts val="0"/>
              </a:spcAft>
              <a:defRPr/>
            </a:pPr>
            <a:r>
              <a:rPr lang="en-US" dirty="0" smtClean="0">
                <a:solidFill>
                  <a:schemeClr val="accent1"/>
                </a:solidFill>
              </a:rPr>
              <a:t>Products, Services and Outcomes</a:t>
            </a:r>
            <a:endParaRPr lang="en-US"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500"/>
          </a:xfrm>
        </p:spPr>
        <p:txBody>
          <a:bodyPr>
            <a:normAutofit/>
          </a:bodyPr>
          <a:lstStyle/>
          <a:p>
            <a:pPr marL="109728" indent="0" algn="just" eaLnBrk="1" fontAlgn="auto" hangingPunct="1">
              <a:spcAft>
                <a:spcPts val="0"/>
              </a:spcAft>
              <a:defRPr/>
            </a:pPr>
            <a:endParaRPr lang="en-US" sz="2400" dirty="0" smtClean="0"/>
          </a:p>
          <a:p>
            <a:pPr marL="109728" indent="0" algn="just" eaLnBrk="1" fontAlgn="auto" hangingPunct="1">
              <a:spcAft>
                <a:spcPts val="0"/>
              </a:spcAft>
              <a:defRPr/>
            </a:pPr>
            <a:r>
              <a:rPr lang="en-US" sz="2400" dirty="0" smtClean="0"/>
              <a:t> Resources available (employees and funds).</a:t>
            </a:r>
          </a:p>
          <a:p>
            <a:pPr marL="109728" indent="0" algn="just" eaLnBrk="1" fontAlgn="auto" hangingPunct="1">
              <a:spcAft>
                <a:spcPts val="0"/>
              </a:spcAft>
              <a:buNone/>
              <a:defRPr/>
            </a:pPr>
            <a:endParaRPr lang="en-US" sz="2400" dirty="0" smtClean="0"/>
          </a:p>
          <a:p>
            <a:pPr marL="109728" indent="0" algn="just" eaLnBrk="1" fontAlgn="auto" hangingPunct="1">
              <a:spcAft>
                <a:spcPts val="0"/>
              </a:spcAft>
              <a:defRPr/>
            </a:pPr>
            <a:r>
              <a:rPr lang="en-US" sz="2400" dirty="0" smtClean="0"/>
              <a:t> Relationships with other entities which the agency utilizes to leverage its resources (i.e., advisory councils).</a:t>
            </a:r>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r>
              <a:rPr lang="en-US" sz="2400" dirty="0" smtClean="0"/>
              <a:t> Goals</a:t>
            </a:r>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r>
              <a:rPr lang="en-US" sz="2400" dirty="0" smtClean="0"/>
              <a:t> Brief discussion of how the agency developed its strategic plan.</a:t>
            </a:r>
          </a:p>
          <a:p>
            <a:pPr marL="109728" indent="0" algn="just" eaLnBrk="1" fontAlgn="auto" hangingPunct="1">
              <a:spcAft>
                <a:spcPts val="0"/>
              </a:spcAft>
              <a:buNone/>
              <a:defRPr/>
            </a:pPr>
            <a:endParaRPr lang="en-US" sz="2400" dirty="0" smtClean="0"/>
          </a:p>
          <a:p>
            <a:pPr marL="109728" indent="0" algn="just" eaLnBrk="1" fontAlgn="auto" hangingPunct="1">
              <a:spcAft>
                <a:spcPts val="0"/>
              </a:spcAft>
              <a:buNone/>
              <a:defRPr/>
            </a:pPr>
            <a:endParaRPr lang="en-US" sz="2400" dirty="0" smtClean="0"/>
          </a:p>
        </p:txBody>
      </p:sp>
      <p:sp>
        <p:nvSpPr>
          <p:cNvPr id="3" name="Title 2"/>
          <p:cNvSpPr>
            <a:spLocks noGrp="1"/>
          </p:cNvSpPr>
          <p:nvPr>
            <p:ph type="title"/>
          </p:nvPr>
        </p:nvSpPr>
        <p:spPr>
          <a:xfrm>
            <a:off x="457200" y="274638"/>
            <a:ext cx="8229600" cy="1020762"/>
          </a:xfrm>
        </p:spPr>
        <p:txBody>
          <a:bodyPr>
            <a:normAutofit fontScale="90000"/>
          </a:bodyPr>
          <a:lstStyle/>
          <a:p>
            <a:pPr algn="ctr" eaLnBrk="1" fontAlgn="auto" hangingPunct="1">
              <a:spcAft>
                <a:spcPts val="0"/>
              </a:spcAft>
              <a:defRPr/>
            </a:pPr>
            <a:r>
              <a:rPr lang="en-US" dirty="0" smtClean="0">
                <a:solidFill>
                  <a:schemeClr val="accent1"/>
                </a:solidFill>
              </a:rPr>
              <a:t>Products, Services and Outcomes </a:t>
            </a:r>
            <a:r>
              <a:rPr lang="en-US" i="1" dirty="0" smtClean="0">
                <a:solidFill>
                  <a:schemeClr val="accent1"/>
                </a:solidFill>
              </a:rPr>
              <a:t>(continued)</a:t>
            </a:r>
            <a:endParaRPr lang="en-US" i="1"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algn="just" eaLnBrk="1" fontAlgn="auto" hangingPunct="1">
              <a:spcAft>
                <a:spcPts val="0"/>
              </a:spcAft>
              <a:buNone/>
              <a:defRPr/>
            </a:pPr>
            <a:endParaRPr lang="en-US" sz="2400" dirty="0"/>
          </a:p>
          <a:p>
            <a:pPr marL="109728" indent="0" algn="just" eaLnBrk="1" fontAlgn="auto" hangingPunct="1">
              <a:spcAft>
                <a:spcPts val="0"/>
              </a:spcAft>
              <a:buNone/>
              <a:defRPr/>
            </a:pPr>
            <a:endParaRPr lang="en-US" sz="2400" dirty="0" smtClean="0"/>
          </a:p>
          <a:p>
            <a:pPr marL="365760" indent="-256032" algn="just" eaLnBrk="1" fontAlgn="auto" hangingPunct="1">
              <a:spcAft>
                <a:spcPts val="0"/>
              </a:spcAft>
              <a:buFont typeface="Wingdings 3"/>
              <a:buChar char=""/>
              <a:defRPr/>
            </a:pPr>
            <a:endParaRPr lang="en-US" sz="2400" i="1" dirty="0"/>
          </a:p>
          <a:p>
            <a:pPr marL="365760" indent="-256032" algn="just"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endParaRPr lang="en-US" sz="2400" dirty="0" smtClean="0"/>
          </a:p>
          <a:p>
            <a:pPr marL="365760" indent="-256032" algn="just" eaLnBrk="1" fontAlgn="auto" hangingPunct="1">
              <a:spcAft>
                <a:spcPts val="0"/>
              </a:spcAft>
              <a:buFont typeface="Wingdings 3"/>
              <a:buChar char=""/>
              <a:defRPr/>
            </a:pPr>
            <a:endParaRPr lang="en-US" sz="2400" dirty="0" smtClean="0"/>
          </a:p>
        </p:txBody>
      </p:sp>
      <p:sp>
        <p:nvSpPr>
          <p:cNvPr id="3" name="Title 2"/>
          <p:cNvSpPr>
            <a:spLocks noGrp="1"/>
          </p:cNvSpPr>
          <p:nvPr>
            <p:ph type="title"/>
          </p:nvPr>
        </p:nvSpPr>
        <p:spPr>
          <a:xfrm>
            <a:off x="457200" y="609600"/>
            <a:ext cx="8229600" cy="1524000"/>
          </a:xfrm>
        </p:spPr>
        <p:txBody>
          <a:bodyPr>
            <a:normAutofit fontScale="90000"/>
          </a:bodyPr>
          <a:lstStyle/>
          <a:p>
            <a:pPr algn="ctr" eaLnBrk="1" fontAlgn="auto" hangingPunct="1">
              <a:spcAft>
                <a:spcPts val="0"/>
              </a:spcAft>
              <a:defRPr/>
            </a:pPr>
            <a:r>
              <a:rPr lang="en-US" dirty="0" smtClean="0">
                <a:solidFill>
                  <a:schemeClr val="accent1"/>
                </a:solidFill>
              </a:rPr>
              <a:t/>
            </a:r>
            <a:br>
              <a:rPr lang="en-US" dirty="0" smtClean="0">
                <a:solidFill>
                  <a:schemeClr val="accent1"/>
                </a:solidFill>
              </a:rPr>
            </a:br>
            <a:r>
              <a:rPr lang="en-US" dirty="0" smtClean="0">
                <a:solidFill>
                  <a:schemeClr val="accent1"/>
                </a:solidFill>
              </a:rPr>
              <a:t>Responses to Public Testimony and Conclusion    </a:t>
            </a:r>
            <a:endParaRPr lang="en-US" dirty="0">
              <a:solidFill>
                <a:schemeClr val="accent1"/>
              </a:solidFill>
            </a:endParaRPr>
          </a:p>
        </p:txBody>
      </p:sp>
    </p:spTree>
    <p:extLst>
      <p:ext uri="{BB962C8B-B14F-4D97-AF65-F5344CB8AC3E}">
        <p14:creationId xmlns:p14="http://schemas.microsoft.com/office/powerpoint/2010/main" val="741911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lgn="ctr" eaLnBrk="1" hangingPunct="1">
              <a:defRPr/>
            </a:pPr>
            <a:r>
              <a:rPr lang="en-US" dirty="0" smtClean="0">
                <a:solidFill>
                  <a:schemeClr val="accent1"/>
                </a:solidFill>
                <a:effectLst/>
              </a:rPr>
              <a:t>Conclusion</a:t>
            </a:r>
          </a:p>
        </p:txBody>
      </p:sp>
      <p:sp>
        <p:nvSpPr>
          <p:cNvPr id="18435" name="Rectangle 3"/>
          <p:cNvSpPr>
            <a:spLocks noGrp="1"/>
          </p:cNvSpPr>
          <p:nvPr>
            <p:ph type="body" idx="1"/>
          </p:nvPr>
        </p:nvSpPr>
        <p:spPr>
          <a:xfrm>
            <a:off x="457200" y="1219200"/>
            <a:ext cx="8229600" cy="4787900"/>
          </a:xfrm>
        </p:spPr>
        <p:txBody>
          <a:bodyPr/>
          <a:lstStyle/>
          <a:p>
            <a:pPr algn="just" eaLnBrk="1" hangingPunct="1">
              <a:buFont typeface="Wingdings 3" pitchFamily="18" charset="2"/>
              <a:buNone/>
            </a:pPr>
            <a:r>
              <a:rPr lang="en-US" dirty="0" smtClean="0"/>
              <a:t>	</a:t>
            </a:r>
          </a:p>
          <a:p>
            <a:pPr algn="just" eaLnBrk="1" hangingPunct="1">
              <a:buNone/>
            </a:pPr>
            <a:r>
              <a:rPr lang="en-US" sz="2400" dirty="0"/>
              <a:t>	</a:t>
            </a:r>
            <a:endParaRPr lang="en-US" sz="2400" dirty="0" smtClean="0"/>
          </a:p>
          <a:p>
            <a:pPr algn="just" eaLnBrk="1" hangingPunct="1">
              <a:buNone/>
            </a:pPr>
            <a:r>
              <a:rPr lang="en-US" sz="2400" dirty="0" smtClean="0"/>
              <a:t>	Although much of the work of </a:t>
            </a:r>
            <a:r>
              <a:rPr lang="en-US" sz="2400" dirty="0"/>
              <a:t>the Commission </a:t>
            </a:r>
            <a:r>
              <a:rPr lang="en-US" sz="2400" dirty="0" smtClean="0"/>
              <a:t>takes place behind </a:t>
            </a:r>
            <a:r>
              <a:rPr lang="en-US" sz="2400" dirty="0"/>
              <a:t>the </a:t>
            </a:r>
            <a:r>
              <a:rPr lang="en-US" sz="2400" dirty="0" smtClean="0"/>
              <a:t>scenes, as a catalyst working with public and private agencies and organizations, the agency plays an important role in spurring economic </a:t>
            </a:r>
            <a:r>
              <a:rPr lang="en-US" sz="2400" dirty="0"/>
              <a:t>prosperity and growth </a:t>
            </a:r>
            <a:r>
              <a:rPr lang="en-US" sz="2400" dirty="0" smtClean="0"/>
              <a:t>among members of the State’s minority populations. </a:t>
            </a:r>
            <a:endParaRPr lang="en-US" sz="2400" dirty="0"/>
          </a:p>
        </p:txBody>
      </p:sp>
    </p:spTree>
    <p:extLst>
      <p:ext uri="{BB962C8B-B14F-4D97-AF65-F5344CB8AC3E}">
        <p14:creationId xmlns:p14="http://schemas.microsoft.com/office/powerpoint/2010/main" val="775354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57200" y="1295400"/>
            <a:ext cx="8229600" cy="4711700"/>
          </a:xfrm>
        </p:spPr>
        <p:txBody>
          <a:bodyPr/>
          <a:lstStyle/>
          <a:p>
            <a:pPr algn="just" eaLnBrk="1" hangingPunct="1">
              <a:buFont typeface="Wingdings 3" pitchFamily="18" charset="2"/>
              <a:buNone/>
            </a:pPr>
            <a:r>
              <a:rPr lang="en-US" sz="2200" dirty="0" smtClean="0"/>
              <a:t>	</a:t>
            </a:r>
          </a:p>
          <a:p>
            <a:pPr algn="just" eaLnBrk="1" hangingPunct="1">
              <a:buFont typeface="Wingdings 3" pitchFamily="18" charset="2"/>
              <a:buNone/>
            </a:pPr>
            <a:endParaRPr lang="en-US" sz="2200" dirty="0"/>
          </a:p>
          <a:p>
            <a:pPr algn="just" eaLnBrk="1" hangingPunct="1">
              <a:buNone/>
            </a:pPr>
            <a:r>
              <a:rPr lang="en-US" sz="2200" dirty="0" smtClean="0"/>
              <a:t>	</a:t>
            </a:r>
            <a:r>
              <a:rPr lang="en-US" sz="2400" dirty="0" smtClean="0"/>
              <a:t>This presentation includes responses to information requested in an email from Ms. Kendra Wilkerson, dated  October 31, 2017; information requested in a letter signed by the Honorable Laurie Slade </a:t>
            </a:r>
            <a:r>
              <a:rPr lang="en-US" sz="2400" dirty="0" err="1" smtClean="0"/>
              <a:t>Funderburk</a:t>
            </a:r>
            <a:r>
              <a:rPr lang="en-US" sz="2400" dirty="0" smtClean="0"/>
              <a:t>, Committee First Vice-Chair, dated November 3, 2017; and Public Testimony made on October 16, 2017.</a:t>
            </a:r>
          </a:p>
          <a:p>
            <a:pPr algn="just" eaLnBrk="1" hangingPunct="1">
              <a:buFont typeface="Wingdings 3" pitchFamily="18" charset="2"/>
              <a:buNone/>
            </a:pPr>
            <a:endParaRPr lang="en-US" sz="2200" dirty="0"/>
          </a:p>
        </p:txBody>
      </p:sp>
      <p:sp>
        <p:nvSpPr>
          <p:cNvPr id="3" name="Title 2"/>
          <p:cNvSpPr>
            <a:spLocks noGrp="1"/>
          </p:cNvSpPr>
          <p:nvPr>
            <p:ph type="title"/>
          </p:nvPr>
        </p:nvSpPr>
        <p:spPr>
          <a:xfrm>
            <a:off x="457200" y="457200"/>
            <a:ext cx="8229600" cy="1447800"/>
          </a:xfrm>
        </p:spPr>
        <p:txBody>
          <a:bodyPr>
            <a:normAutofit/>
          </a:bodyPr>
          <a:lstStyle/>
          <a:p>
            <a:pPr algn="ctr" eaLnBrk="1" fontAlgn="auto" hangingPunct="1">
              <a:spcAft>
                <a:spcPts val="0"/>
              </a:spcAft>
              <a:defRPr/>
            </a:pPr>
            <a:r>
              <a:rPr lang="en-US" dirty="0" smtClean="0">
                <a:solidFill>
                  <a:schemeClr val="accent1"/>
                </a:solidFill>
              </a:rPr>
              <a:t>CMA Responses </a:t>
            </a:r>
            <a:endParaRPr lang="en-US" dirty="0">
              <a:solidFill>
                <a:schemeClr val="accent1"/>
              </a:solidFill>
            </a:endParaRPr>
          </a:p>
        </p:txBody>
      </p:sp>
    </p:spTree>
    <p:extLst>
      <p:ext uri="{BB962C8B-B14F-4D97-AF65-F5344CB8AC3E}">
        <p14:creationId xmlns:p14="http://schemas.microsoft.com/office/powerpoint/2010/main" val="414587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endParaRPr lang="en-US" sz="2200" dirty="0" smtClean="0"/>
          </a:p>
          <a:p>
            <a:pPr marL="566737" indent="-457200" algn="just" eaLnBrk="1" hangingPunct="1">
              <a:buNone/>
            </a:pPr>
            <a:r>
              <a:rPr lang="en-US" sz="2200" dirty="0" smtClean="0"/>
              <a:t>	1. Please provide the Subcommittee with a description of any actions taken in response to each recommendation made in the June 2015 Performance Review conducted by the Office of the Inspector General. If the agency does not agree with any recommendation from this review, please provide the Subcommittee with the reason(s).</a:t>
            </a:r>
          </a:p>
          <a:p>
            <a:pPr marL="566737" indent="-457200" algn="just" eaLnBrk="1" hangingPunct="1">
              <a:buNone/>
            </a:pPr>
            <a:endParaRPr lang="en-US" sz="2200" dirty="0" smtClean="0"/>
          </a:p>
          <a:p>
            <a:pPr marL="566737" indent="-457200" algn="just" eaLnBrk="1" hangingPunct="1"/>
            <a:r>
              <a:rPr lang="en-US" sz="2200" dirty="0" smtClean="0"/>
              <a:t>A written response was forwarded to the Legislative Oversight Committee’s staff  on Thursday, November 16, 2017, as required.</a:t>
            </a:r>
          </a:p>
          <a:p>
            <a:pPr marL="566737" indent="-457200" algn="just" eaLnBrk="1" hangingPunct="1"/>
            <a:endParaRPr lang="en-US" sz="2200" dirty="0" smtClean="0"/>
          </a:p>
          <a:p>
            <a:pPr algn="just" eaLnBrk="1" hangingPunct="1">
              <a:buFont typeface="Wingdings 3" pitchFamily="18" charset="2"/>
              <a:buNone/>
            </a:pPr>
            <a:endParaRPr lang="en-US" sz="2200" dirty="0" smtClean="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olidFill>
              </a:rPr>
              <a:t>June 2015 Office of the Inspector General Performance Review</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algn="just" eaLnBrk="1" hangingPunct="1">
              <a:buFont typeface="Wingdings 3" pitchFamily="18" charset="2"/>
              <a:buNone/>
            </a:pPr>
            <a:r>
              <a:rPr lang="en-US" dirty="0" smtClean="0"/>
              <a:t>	2. </a:t>
            </a:r>
            <a:r>
              <a:rPr lang="en-US" sz="2200" dirty="0" smtClean="0"/>
              <a:t>Please provide any recommendation, specific or conceptual, the Commission has for statute or regulation changes (i.e., deletion, revision, or addition) that may facilitate its mission.</a:t>
            </a:r>
          </a:p>
          <a:p>
            <a:pPr algn="just" eaLnBrk="1" hangingPunct="1">
              <a:buFont typeface="Wingdings 3" pitchFamily="18" charset="2"/>
              <a:buNone/>
            </a:pPr>
            <a:endParaRPr lang="en-US" sz="2200" dirty="0" smtClean="0"/>
          </a:p>
          <a:p>
            <a:pPr algn="just" eaLnBrk="1" hangingPunct="1"/>
            <a:r>
              <a:rPr lang="en-US" sz="2200" dirty="0" smtClean="0"/>
              <a:t>A. Deletion of Section 1-31-40 (5) of the agency’s statute which states, “Provide the minority community with assistance and information on Voting Rights Act submissions in the State.”</a:t>
            </a:r>
          </a:p>
          <a:p>
            <a:pPr algn="just" eaLnBrk="1" hangingPunct="1">
              <a:buNone/>
            </a:pPr>
            <a:endParaRPr lang="en-US" sz="2200" dirty="0" smtClean="0"/>
          </a:p>
          <a:p>
            <a:pPr algn="just" eaLnBrk="1" hangingPunct="1"/>
            <a:r>
              <a:rPr lang="en-US" sz="2200" dirty="0" smtClean="0"/>
              <a:t>Amend the regulation which mandates the composition of the Native American Advisory Committee.</a:t>
            </a:r>
          </a:p>
        </p:txBody>
      </p:sp>
      <p:sp>
        <p:nvSpPr>
          <p:cNvPr id="3" name="Title 2"/>
          <p:cNvSpPr>
            <a:spLocks noGrp="1"/>
          </p:cNvSpPr>
          <p:nvPr>
            <p:ph type="title"/>
          </p:nvPr>
        </p:nvSpPr>
        <p:spPr/>
        <p:txBody>
          <a:bodyPr>
            <a:normAutofit/>
          </a:bodyPr>
          <a:lstStyle/>
          <a:p>
            <a:pPr algn="ctr" eaLnBrk="1" fontAlgn="auto" hangingPunct="1">
              <a:spcAft>
                <a:spcPts val="0"/>
              </a:spcAft>
              <a:defRPr/>
            </a:pPr>
            <a:r>
              <a:rPr lang="en-US" dirty="0" smtClean="0">
                <a:solidFill>
                  <a:schemeClr val="accent1"/>
                </a:solidFill>
              </a:rPr>
              <a:t>Legal Frame Work</a:t>
            </a:r>
            <a:endParaRPr lang="en-US" dirty="0">
              <a:solidFill>
                <a:schemeClr val="accent1"/>
              </a:solidFill>
            </a:endParaRPr>
          </a:p>
        </p:txBody>
      </p:sp>
    </p:spTree>
    <p:extLst>
      <p:ext uri="{BB962C8B-B14F-4D97-AF65-F5344CB8AC3E}">
        <p14:creationId xmlns:p14="http://schemas.microsoft.com/office/powerpoint/2010/main" val="201224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endParaRPr lang="en-US" sz="2400" dirty="0" smtClean="0"/>
          </a:p>
          <a:p>
            <a:pPr marL="109537" indent="0" algn="just" eaLnBrk="1" hangingPunct="1">
              <a:buNone/>
            </a:pPr>
            <a:endParaRPr lang="en-US" sz="2300" dirty="0" smtClean="0"/>
          </a:p>
          <a:p>
            <a:pPr marL="109537" indent="0" algn="just" eaLnBrk="1" hangingPunct="1">
              <a:buNone/>
            </a:pPr>
            <a:r>
              <a:rPr lang="en-US" sz="2300" dirty="0" smtClean="0"/>
              <a:t>3. What Involvement, if any, have agency representatives had with the Indian Child Welfare Act (ICWA)?</a:t>
            </a:r>
          </a:p>
          <a:p>
            <a:pPr marL="109537" indent="0" algn="just" eaLnBrk="1" hangingPunct="1">
              <a:buNone/>
            </a:pPr>
            <a:endParaRPr lang="en-US" sz="2300" dirty="0" smtClean="0"/>
          </a:p>
          <a:p>
            <a:pPr marL="365760" indent="-256032" eaLnBrk="1" fontAlgn="auto" hangingPunct="1">
              <a:spcAft>
                <a:spcPts val="0"/>
              </a:spcAft>
              <a:buFont typeface="Wingdings 3"/>
              <a:buChar char=""/>
              <a:defRPr/>
            </a:pPr>
            <a:endParaRPr lang="en-US" sz="2400" dirty="0" smtClean="0"/>
          </a:p>
          <a:p>
            <a:pPr marL="365760" indent="-256032" algn="ctr" eaLnBrk="1" fontAlgn="auto" hangingPunct="1">
              <a:spcAft>
                <a:spcPts val="0"/>
              </a:spcAft>
              <a:buFont typeface="Wingdings 3"/>
              <a:buNone/>
              <a:defRPr/>
            </a:pPr>
            <a:endParaRPr lang="en-US" sz="2400" i="1" dirty="0" smtClean="0"/>
          </a:p>
        </p:txBody>
      </p:sp>
      <p:sp>
        <p:nvSpPr>
          <p:cNvPr id="3" name="Title 2"/>
          <p:cNvSpPr>
            <a:spLocks noGrp="1"/>
          </p:cNvSpPr>
          <p:nvPr>
            <p:ph type="title"/>
          </p:nvPr>
        </p:nvSpPr>
        <p:spPr>
          <a:xfrm>
            <a:off x="457200" y="274638"/>
            <a:ext cx="8229600" cy="1401762"/>
          </a:xfrm>
        </p:spPr>
        <p:txBody>
          <a:bodyPr>
            <a:normAutofit/>
          </a:bodyPr>
          <a:lstStyle/>
          <a:p>
            <a:pPr algn="ctr" eaLnBrk="1" fontAlgn="auto" hangingPunct="1">
              <a:spcAft>
                <a:spcPts val="0"/>
              </a:spcAft>
              <a:defRPr/>
            </a:pPr>
            <a:r>
              <a:rPr lang="en-US" dirty="0" smtClean="0">
                <a:solidFill>
                  <a:schemeClr val="accent1"/>
                </a:solidFill>
              </a:rPr>
              <a:t/>
            </a:r>
            <a:br>
              <a:rPr lang="en-US" dirty="0" smtClean="0">
                <a:solidFill>
                  <a:schemeClr val="accent1"/>
                </a:solidFill>
              </a:rPr>
            </a:br>
            <a:r>
              <a:rPr lang="en-US" dirty="0" smtClean="0">
                <a:solidFill>
                  <a:schemeClr val="accent1"/>
                </a:solidFill>
              </a:rPr>
              <a:t>Indian Child Welfare Act</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endParaRPr lang="en-US" sz="2400" dirty="0" smtClean="0"/>
          </a:p>
          <a:p>
            <a:pPr marL="109728" indent="0" algn="just" eaLnBrk="1" fontAlgn="auto" hangingPunct="1">
              <a:spcAft>
                <a:spcPts val="0"/>
              </a:spcAft>
              <a:buNone/>
              <a:defRPr/>
            </a:pPr>
            <a:r>
              <a:rPr lang="en-US" sz="2400" dirty="0" smtClean="0"/>
              <a:t>4. How and when are members of the public and the board notified of upcoming board meetings? How are agendas and meeting minutes published?</a:t>
            </a:r>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solidFill>
                  <a:schemeClr val="accent1"/>
                </a:solidFill>
              </a:rPr>
              <a:t>Governing Board</a:t>
            </a:r>
            <a:endParaRPr lang="en-US" dirty="0">
              <a:solidFill>
                <a:schemeClr val="accent1"/>
              </a:solidFill>
            </a:endParaRPr>
          </a:p>
        </p:txBody>
      </p:sp>
    </p:spTree>
    <p:extLst>
      <p:ext uri="{BB962C8B-B14F-4D97-AF65-F5344CB8AC3E}">
        <p14:creationId xmlns:p14="http://schemas.microsoft.com/office/powerpoint/2010/main" val="2393826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rmAutofit/>
          </a:bodyPr>
          <a:lstStyle/>
          <a:p>
            <a:pPr marL="109537" indent="0" algn="just">
              <a:buNone/>
            </a:pPr>
            <a:endParaRPr lang="en-US" sz="2500" dirty="0" smtClean="0"/>
          </a:p>
          <a:p>
            <a:pPr marL="109537" indent="0" algn="just">
              <a:buNone/>
            </a:pPr>
            <a:r>
              <a:rPr lang="en-US" sz="2400" dirty="0" smtClean="0"/>
              <a:t>5. When was the SC Micro-Enterprise Network created? When did it receive its 501 (c) (3) status? What are the agency’s plans for its future?</a:t>
            </a:r>
          </a:p>
          <a:p>
            <a:pPr marL="109537" indent="0" algn="just">
              <a:buNone/>
            </a:pPr>
            <a:endParaRPr lang="en-US" sz="2400" dirty="0" smtClean="0"/>
          </a:p>
          <a:p>
            <a:pPr marL="109537" indent="0" algn="just">
              <a:buNone/>
            </a:pPr>
            <a:r>
              <a:rPr lang="en-US" sz="2400" dirty="0" smtClean="0"/>
              <a:t>6. What kind of grants does the SC Micro-Enterprise Network receive?</a:t>
            </a:r>
          </a:p>
          <a:p>
            <a:pPr marL="109537" indent="0" algn="just">
              <a:buNone/>
            </a:pPr>
            <a:endParaRPr lang="en-US" sz="2400" dirty="0" smtClean="0"/>
          </a:p>
          <a:p>
            <a:pPr marL="109537" indent="0" algn="just">
              <a:buNone/>
            </a:pPr>
            <a:r>
              <a:rPr lang="en-US" sz="2400" dirty="0" smtClean="0"/>
              <a:t>7. How much money has the Commission spent on sponsorship of the SC Micro-Enterprise Network’s conference each year? </a:t>
            </a:r>
            <a:endParaRPr lang="en-US" sz="2400" dirty="0"/>
          </a:p>
          <a:p>
            <a:pPr lvl="0"/>
            <a:endParaRPr lang="en-US" sz="2400" dirty="0" smtClean="0"/>
          </a:p>
        </p:txBody>
      </p:sp>
      <p:sp>
        <p:nvSpPr>
          <p:cNvPr id="3" name="Title 2"/>
          <p:cNvSpPr>
            <a:spLocks noGrp="1"/>
          </p:cNvSpPr>
          <p:nvPr>
            <p:ph type="title"/>
          </p:nvPr>
        </p:nvSpPr>
        <p:spPr>
          <a:xfrm>
            <a:off x="457200" y="274638"/>
            <a:ext cx="8229600" cy="1020762"/>
          </a:xfrm>
        </p:spPr>
        <p:txBody>
          <a:bodyPr>
            <a:normAutofit fontScale="90000"/>
          </a:bodyPr>
          <a:lstStyle/>
          <a:p>
            <a:pPr algn="ctr" eaLnBrk="1" fontAlgn="auto" hangingPunct="1">
              <a:spcAft>
                <a:spcPts val="0"/>
              </a:spcAft>
              <a:defRPr/>
            </a:pPr>
            <a:r>
              <a:rPr lang="en-US" dirty="0" smtClean="0">
                <a:solidFill>
                  <a:schemeClr val="accent1"/>
                </a:solidFill>
              </a:rPr>
              <a:t>Agency Interactions </a:t>
            </a:r>
            <a:br>
              <a:rPr lang="en-US" dirty="0" smtClean="0">
                <a:solidFill>
                  <a:schemeClr val="accent1"/>
                </a:solidFill>
              </a:rPr>
            </a:br>
            <a:r>
              <a:rPr lang="en-US" dirty="0" smtClean="0">
                <a:solidFill>
                  <a:schemeClr val="accent1"/>
                </a:solidFill>
              </a:rPr>
              <a:t>With Other Organizations</a:t>
            </a:r>
            <a:endParaRPr lang="en-US" dirty="0">
              <a:solidFill>
                <a:schemeClr val="accent1"/>
              </a:solidFill>
            </a:endParaRPr>
          </a:p>
        </p:txBody>
      </p:sp>
    </p:spTree>
    <p:extLst>
      <p:ext uri="{BB962C8B-B14F-4D97-AF65-F5344CB8AC3E}">
        <p14:creationId xmlns:p14="http://schemas.microsoft.com/office/powerpoint/2010/main" val="2192674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r>
              <a:rPr lang="en-US" sz="2400" dirty="0" smtClean="0"/>
              <a:t>8. Are there standard agency-wide procedures for referring callers to the Human Affairs Commission when appropriate? Do you document these referrals or follow up with the Human Affairs Commission to ensure they are properly received?</a:t>
            </a:r>
          </a:p>
        </p:txBody>
      </p:sp>
      <p:sp>
        <p:nvSpPr>
          <p:cNvPr id="3" name="Title 2"/>
          <p:cNvSpPr>
            <a:spLocks noGrp="1"/>
          </p:cNvSpPr>
          <p:nvPr>
            <p:ph type="title"/>
          </p:nvPr>
        </p:nvSpPr>
        <p:spPr>
          <a:xfrm>
            <a:off x="457200" y="274638"/>
            <a:ext cx="8229600" cy="1020762"/>
          </a:xfrm>
        </p:spPr>
        <p:txBody>
          <a:bodyPr>
            <a:normAutofit fontScale="90000"/>
          </a:bodyPr>
          <a:lstStyle/>
          <a:p>
            <a:pPr algn="ctr" eaLnBrk="1" fontAlgn="auto" hangingPunct="1">
              <a:spcAft>
                <a:spcPts val="0"/>
              </a:spcAft>
              <a:defRPr/>
            </a:pPr>
            <a:r>
              <a:rPr lang="en-US" dirty="0" smtClean="0">
                <a:solidFill>
                  <a:schemeClr val="accent1"/>
                </a:solidFill>
              </a:rPr>
              <a:t>SC Human Affairs </a:t>
            </a:r>
            <a:br>
              <a:rPr lang="en-US" dirty="0" smtClean="0">
                <a:solidFill>
                  <a:schemeClr val="accent1"/>
                </a:solidFill>
              </a:rPr>
            </a:br>
            <a:r>
              <a:rPr lang="en-US" dirty="0" smtClean="0">
                <a:solidFill>
                  <a:schemeClr val="accent1"/>
                </a:solidFill>
              </a:rPr>
              <a:t>Commission Referrals</a:t>
            </a:r>
            <a:endParaRPr lang="en-US"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endParaRPr lang="en-US" sz="2400" dirty="0" smtClean="0"/>
          </a:p>
          <a:p>
            <a:pPr marL="109728" indent="0" algn="just" eaLnBrk="1" fontAlgn="auto" hangingPunct="1">
              <a:spcAft>
                <a:spcPts val="0"/>
              </a:spcAft>
              <a:buNone/>
              <a:defRPr/>
            </a:pPr>
            <a:r>
              <a:rPr lang="en-US" sz="2400" dirty="0" smtClean="0"/>
              <a:t>9. Which part of your statutory mission do the activities of the Small and Minority Business Initiative serve?</a:t>
            </a:r>
          </a:p>
          <a:p>
            <a:pPr marL="109728" indent="0" algn="just" eaLnBrk="1" fontAlgn="auto" hangingPunct="1">
              <a:spcAft>
                <a:spcPts val="0"/>
              </a:spcAft>
              <a:buNone/>
              <a:defRPr/>
            </a:pPr>
            <a:endParaRPr lang="en-US" sz="2400" dirty="0" smtClean="0"/>
          </a:p>
          <a:p>
            <a:pPr marL="109728" indent="0" algn="just" eaLnBrk="1" fontAlgn="auto" hangingPunct="1">
              <a:spcAft>
                <a:spcPts val="0"/>
              </a:spcAft>
              <a:defRPr/>
            </a:pPr>
            <a:r>
              <a:rPr lang="en-US" sz="2400" dirty="0" smtClean="0"/>
              <a:t>  Section 1-31-20 of the agency’s statute.</a:t>
            </a:r>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r>
              <a:rPr lang="en-US" sz="2400" dirty="0" smtClean="0"/>
              <a:t>  Section 1-31-40 (8) of the agency’s statute.</a:t>
            </a:r>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endParaRPr lang="en-US" sz="2400" dirty="0" smtClean="0"/>
          </a:p>
          <a:p>
            <a:pPr marL="109728" indent="0" algn="just" eaLnBrk="1" fontAlgn="auto" hangingPunct="1">
              <a:spcAft>
                <a:spcPts val="0"/>
              </a:spcAft>
              <a:defRPr/>
            </a:pPr>
            <a:endParaRPr lang="en-US" sz="2400" dirty="0" smtClean="0"/>
          </a:p>
        </p:txBody>
      </p:sp>
      <p:sp>
        <p:nvSpPr>
          <p:cNvPr id="3" name="Title 2"/>
          <p:cNvSpPr>
            <a:spLocks noGrp="1"/>
          </p:cNvSpPr>
          <p:nvPr>
            <p:ph type="title"/>
          </p:nvPr>
        </p:nvSpPr>
        <p:spPr>
          <a:xfrm>
            <a:off x="457200" y="274638"/>
            <a:ext cx="8229600" cy="1020762"/>
          </a:xfrm>
        </p:spPr>
        <p:txBody>
          <a:bodyPr>
            <a:normAutofit/>
          </a:bodyPr>
          <a:lstStyle/>
          <a:p>
            <a:pPr algn="ctr" eaLnBrk="1" fontAlgn="auto" hangingPunct="1">
              <a:spcAft>
                <a:spcPts val="0"/>
              </a:spcAft>
              <a:defRPr/>
            </a:pPr>
            <a:r>
              <a:rPr lang="en-US" dirty="0" smtClean="0">
                <a:solidFill>
                  <a:schemeClr val="accent1"/>
                </a:solidFill>
              </a:rPr>
              <a:t>Agency Programs</a:t>
            </a:r>
            <a:endParaRPr lang="en-US"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1455</TotalTime>
  <Words>429</Words>
  <Application>Microsoft Office PowerPoint</Application>
  <PresentationFormat>On-screen Show (4:3)</PresentationFormat>
  <Paragraphs>87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Verdana</vt:lpstr>
      <vt:lpstr>Wingdings 2</vt:lpstr>
      <vt:lpstr>Wingdings 3</vt:lpstr>
      <vt:lpstr>Concourse</vt:lpstr>
      <vt:lpstr>South Carolina Commission for Minority Affairs</vt:lpstr>
      <vt:lpstr>CMA Responses </vt:lpstr>
      <vt:lpstr>June 2015 Office of the Inspector General Performance Review</vt:lpstr>
      <vt:lpstr>Legal Frame Work</vt:lpstr>
      <vt:lpstr> Indian Child Welfare Act</vt:lpstr>
      <vt:lpstr>Governing Board</vt:lpstr>
      <vt:lpstr>Agency Interactions  With Other Organizations</vt:lpstr>
      <vt:lpstr>SC Human Affairs  Commission Referrals</vt:lpstr>
      <vt:lpstr>Agency Programs</vt:lpstr>
      <vt:lpstr>Agency Programs (continued)</vt:lpstr>
      <vt:lpstr>Products, Services and Outcomes</vt:lpstr>
      <vt:lpstr>Products, Services and Outcomes (continued)</vt:lpstr>
      <vt:lpstr> Responses to Public Testimony and Conclusion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Carolina Commission for Minority Affairs</dc:title>
  <dc:creator>TSmith</dc:creator>
  <cp:lastModifiedBy>Kendra Wilkerson</cp:lastModifiedBy>
  <cp:revision>148</cp:revision>
  <cp:lastPrinted>2017-10-23T15:08:11Z</cp:lastPrinted>
  <dcterms:created xsi:type="dcterms:W3CDTF">2011-01-18T21:25:21Z</dcterms:created>
  <dcterms:modified xsi:type="dcterms:W3CDTF">2017-11-20T13:21:06Z</dcterms:modified>
</cp:coreProperties>
</file>