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9"/>
  </p:notesMasterIdLst>
  <p:handoutMasterIdLst>
    <p:handoutMasterId r:id="rId30"/>
  </p:handoutMasterIdLst>
  <p:sldIdLst>
    <p:sldId id="342" r:id="rId3"/>
    <p:sldId id="430" r:id="rId4"/>
    <p:sldId id="531" r:id="rId5"/>
    <p:sldId id="488" r:id="rId6"/>
    <p:sldId id="495" r:id="rId7"/>
    <p:sldId id="436" r:id="rId8"/>
    <p:sldId id="496" r:id="rId9"/>
    <p:sldId id="453" r:id="rId10"/>
    <p:sldId id="510" r:id="rId11"/>
    <p:sldId id="520" r:id="rId12"/>
    <p:sldId id="521" r:id="rId13"/>
    <p:sldId id="536" r:id="rId14"/>
    <p:sldId id="522" r:id="rId15"/>
    <p:sldId id="537" r:id="rId16"/>
    <p:sldId id="511" r:id="rId17"/>
    <p:sldId id="512" r:id="rId18"/>
    <p:sldId id="514" r:id="rId19"/>
    <p:sldId id="515" r:id="rId20"/>
    <p:sldId id="518" r:id="rId21"/>
    <p:sldId id="523" r:id="rId22"/>
    <p:sldId id="533" r:id="rId23"/>
    <p:sldId id="534" r:id="rId24"/>
    <p:sldId id="535" r:id="rId25"/>
    <p:sldId id="525" r:id="rId26"/>
    <p:sldId id="509" r:id="rId27"/>
    <p:sldId id="483" r:id="rId2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494"/>
    <a:srgbClr val="C23642"/>
    <a:srgbClr val="C9FAFC"/>
    <a:srgbClr val="FFCC00"/>
    <a:srgbClr val="000000"/>
    <a:srgbClr val="EABD00"/>
    <a:srgbClr val="FFDD4B"/>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57" autoAdjust="0"/>
    <p:restoredTop sz="88621" autoAdjust="0"/>
  </p:normalViewPr>
  <p:slideViewPr>
    <p:cSldViewPr>
      <p:cViewPr>
        <p:scale>
          <a:sx n="50" d="100"/>
          <a:sy n="50" d="100"/>
        </p:scale>
        <p:origin x="-898" y="29"/>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37" tIns="46668" rIns="93337" bIns="46668"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37" tIns="46668" rIns="93337" bIns="46668" rtlCol="0"/>
          <a:lstStyle>
            <a:lvl1pPr algn="r">
              <a:defRPr sz="1200"/>
            </a:lvl1pPr>
          </a:lstStyle>
          <a:p>
            <a:r>
              <a:rPr lang="en-US" smtClean="0"/>
              <a:t>9/9/2014</a:t>
            </a:r>
            <a:endParaRPr lang="en-US"/>
          </a:p>
        </p:txBody>
      </p:sp>
      <p:sp>
        <p:nvSpPr>
          <p:cNvPr id="4" name="Footer Placeholder 3"/>
          <p:cNvSpPr>
            <a:spLocks noGrp="1"/>
          </p:cNvSpPr>
          <p:nvPr>
            <p:ph type="ftr" sz="quarter" idx="2"/>
          </p:nvPr>
        </p:nvSpPr>
        <p:spPr>
          <a:xfrm>
            <a:off x="1" y="8845047"/>
            <a:ext cx="3044719" cy="465614"/>
          </a:xfrm>
          <a:prstGeom prst="rect">
            <a:avLst/>
          </a:prstGeom>
        </p:spPr>
        <p:txBody>
          <a:bodyPr vert="horz" lIns="93337" tIns="46668" rIns="93337" bIns="46668"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7"/>
            <a:ext cx="3044719" cy="465614"/>
          </a:xfrm>
          <a:prstGeom prst="rect">
            <a:avLst/>
          </a:prstGeom>
        </p:spPr>
        <p:txBody>
          <a:bodyPr vert="horz" lIns="93337" tIns="46668" rIns="93337" bIns="46668" rtlCol="0" anchor="b"/>
          <a:lstStyle>
            <a:lvl1pPr algn="r">
              <a:defRPr sz="1200"/>
            </a:lvl1pPr>
          </a:lstStyle>
          <a:p>
            <a:fld id="{9699A567-953C-4E9B-B536-CC187E7EB83D}"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37" tIns="46668" rIns="93337" bIns="46668"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37" tIns="46668" rIns="93337" bIns="46668" rtlCol="0"/>
          <a:lstStyle>
            <a:lvl1pPr algn="r">
              <a:defRPr sz="1200"/>
            </a:lvl1pPr>
          </a:lstStyle>
          <a:p>
            <a:r>
              <a:rPr lang="en-US" smtClean="0"/>
              <a:t>9/9/2014</a:t>
            </a:r>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37" tIns="46668" rIns="93337" bIns="46668" rtlCol="0" anchor="ctr"/>
          <a:lstStyle/>
          <a:p>
            <a:endParaRPr lang="en-US"/>
          </a:p>
        </p:txBody>
      </p:sp>
      <p:sp>
        <p:nvSpPr>
          <p:cNvPr id="5" name="Notes Placeholder 4"/>
          <p:cNvSpPr>
            <a:spLocks noGrp="1"/>
          </p:cNvSpPr>
          <p:nvPr>
            <p:ph type="body" sz="quarter" idx="3"/>
          </p:nvPr>
        </p:nvSpPr>
        <p:spPr>
          <a:xfrm>
            <a:off x="702628" y="4423333"/>
            <a:ext cx="5621020" cy="4190524"/>
          </a:xfrm>
          <a:prstGeom prst="rect">
            <a:avLst/>
          </a:prstGeom>
        </p:spPr>
        <p:txBody>
          <a:bodyPr vert="horz" lIns="93337" tIns="46668" rIns="93337" bIns="466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047"/>
            <a:ext cx="3044719" cy="465614"/>
          </a:xfrm>
          <a:prstGeom prst="rect">
            <a:avLst/>
          </a:prstGeom>
        </p:spPr>
        <p:txBody>
          <a:bodyPr vert="horz" lIns="93337" tIns="46668" rIns="93337" bIns="4666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7"/>
            <a:ext cx="3044719" cy="465614"/>
          </a:xfrm>
          <a:prstGeom prst="rect">
            <a:avLst/>
          </a:prstGeom>
        </p:spPr>
        <p:txBody>
          <a:bodyPr vert="horz" lIns="93337" tIns="46668" rIns="93337" bIns="46668" rtlCol="0" anchor="b"/>
          <a:lstStyle>
            <a:lvl1pPr algn="r">
              <a:defRPr sz="1200"/>
            </a:lvl1pPr>
          </a:lstStyle>
          <a:p>
            <a:fld id="{44A1725C-3C30-42B4-B781-6F1CC11F51E0}"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CDAEBAF-4F9F-4349-842C-43D3B169D9C9}"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defRPr/>
            </a:pPr>
            <a:endParaRPr lang="en-US" sz="3400" dirty="0" smtClean="0"/>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baseline="0" dirty="0" smtClean="0"/>
          </a:p>
        </p:txBody>
      </p:sp>
      <p:sp>
        <p:nvSpPr>
          <p:cNvPr id="71684" name="Slide Number Placeholder 3"/>
          <p:cNvSpPr>
            <a:spLocks noGrp="1"/>
          </p:cNvSpPr>
          <p:nvPr>
            <p:ph type="sldNum" sz="quarter" idx="5"/>
          </p:nvPr>
        </p:nvSpPr>
        <p:spPr>
          <a:noFill/>
        </p:spPr>
        <p:txBody>
          <a:bodyPr/>
          <a:lstStyle/>
          <a:p>
            <a:fld id="{8EBECD70-8728-4EAC-96D5-E2E4E84999D3}" type="slidenum">
              <a:rPr lang="en-US" smtClean="0"/>
              <a:pPr/>
              <a:t>11</a:t>
            </a:fld>
            <a:endParaRPr lang="en-US" smtClean="0"/>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71F4674F-F753-42D9-BEAD-EFD66D0B2CA1}" type="slidenum">
              <a:rPr lang="en-US" smtClean="0">
                <a:solidFill>
                  <a:prstClr val="black"/>
                </a:solidFill>
                <a:latin typeface="Calibri"/>
              </a:rPr>
              <a:pPr/>
              <a:t>13</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2047D957-65D4-45A4-9D5A-07648C3D0847}" type="slidenum">
              <a:rPr lang="en-US" smtClean="0">
                <a:solidFill>
                  <a:prstClr val="black"/>
                </a:solidFill>
                <a:latin typeface="Calibri"/>
              </a:rPr>
              <a:pPr/>
              <a:t>15</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2047D957-65D4-45A4-9D5A-07648C3D0847}" type="slidenum">
              <a:rPr lang="en-US" smtClean="0">
                <a:solidFill>
                  <a:prstClr val="black"/>
                </a:solidFill>
                <a:latin typeface="Calibri"/>
              </a:rPr>
              <a:pPr/>
              <a:t>16</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71F4674F-F753-42D9-BEAD-EFD66D0B2CA1}" type="slidenum">
              <a:rPr lang="en-US" smtClean="0">
                <a:solidFill>
                  <a:prstClr val="black"/>
                </a:solidFill>
                <a:latin typeface="Calibri"/>
              </a:rPr>
              <a:pPr/>
              <a:t>17</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pPr defTabSz="914292">
              <a:defRPr/>
            </a:pPr>
            <a:endParaRPr lang="en-US" dirty="0" smtClean="0">
              <a:solidFill>
                <a:srgbClr val="FF0000"/>
              </a:solidFill>
            </a:endParaRPr>
          </a:p>
        </p:txBody>
      </p:sp>
      <p:sp>
        <p:nvSpPr>
          <p:cNvPr id="73732" name="Slide Number Placeholder 3"/>
          <p:cNvSpPr>
            <a:spLocks noGrp="1"/>
          </p:cNvSpPr>
          <p:nvPr>
            <p:ph type="sldNum" sz="quarter" idx="5"/>
          </p:nvPr>
        </p:nvSpPr>
        <p:spPr>
          <a:noFill/>
        </p:spPr>
        <p:txBody>
          <a:bodyPr/>
          <a:lstStyle/>
          <a:p>
            <a:fld id="{71F4674F-F753-42D9-BEAD-EFD66D0B2CA1}" type="slidenum">
              <a:rPr lang="en-US" smtClean="0">
                <a:solidFill>
                  <a:prstClr val="black"/>
                </a:solidFill>
                <a:latin typeface="Calibri"/>
              </a:rPr>
              <a:pPr/>
              <a:t>18</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71F4674F-F753-42D9-BEAD-EFD66D0B2CA1}" type="slidenum">
              <a:rPr lang="en-US" smtClean="0">
                <a:solidFill>
                  <a:prstClr val="black"/>
                </a:solidFill>
                <a:latin typeface="Calibri"/>
              </a:rPr>
              <a:pPr/>
              <a:t>19</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760538" y="541338"/>
            <a:ext cx="3506787" cy="26289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011">
              <a:spcBef>
                <a:spcPct val="0"/>
              </a:spcBef>
            </a:pP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FB59D-E07E-4B9B-98E9-4EEA78BEE334}" type="slidenum">
              <a:rPr lang="en-US">
                <a:solidFill>
                  <a:prstClr val="black"/>
                </a:solidFill>
                <a:latin typeface="Calibri"/>
              </a:rPr>
              <a:pPr fontAlgn="base">
                <a:spcBef>
                  <a:spcPct val="0"/>
                </a:spcBef>
                <a:spcAft>
                  <a:spcPct val="0"/>
                </a:spcAft>
              </a:pPr>
              <a:t>20</a:t>
            </a:fld>
            <a:endParaRPr lang="en-US">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err="1" smtClean="0"/>
              <a:t>MassDOT</a:t>
            </a:r>
            <a:r>
              <a:rPr lang="en-US" sz="1000" dirty="0" smtClean="0"/>
              <a:t> represents a merger of the Executive Office of Transportation and Public Works (EOT) with the Massachusetts Turnpike Authority (MTA), the Massachusetts Highway Department (MHD), the Registry of Motor Vehicles (RMV), the Massachusetts Aeronautics Commission (MAC) and the Tobin Bridge. In addition, the Massachusetts Bay Transportation Authority (MBTA) and Regional Transit Authorities (RTA) are subject to oversight by the new organization. The new organization also assumed responsibility for many of the bridges and parkways formerly operated by the Department of Conservation and Recreation (DCR).</a:t>
            </a:r>
            <a:endParaRPr lang="en-US" sz="1000" dirty="0"/>
          </a:p>
        </p:txBody>
      </p:sp>
      <p:sp>
        <p:nvSpPr>
          <p:cNvPr id="4" name="Date Placeholder 3"/>
          <p:cNvSpPr>
            <a:spLocks noGrp="1"/>
          </p:cNvSpPr>
          <p:nvPr>
            <p:ph type="dt" idx="10"/>
          </p:nvPr>
        </p:nvSpPr>
        <p:spPr/>
        <p:txBody>
          <a:bodyPr/>
          <a:lstStyle/>
          <a:p>
            <a:r>
              <a:rPr lang="en-US" smtClean="0"/>
              <a:t>9/9/2014</a:t>
            </a:r>
            <a:endParaRPr lang="en-US"/>
          </a:p>
        </p:txBody>
      </p:sp>
      <p:sp>
        <p:nvSpPr>
          <p:cNvPr id="5" name="Slide Number Placeholder 4"/>
          <p:cNvSpPr>
            <a:spLocks noGrp="1"/>
          </p:cNvSpPr>
          <p:nvPr>
            <p:ph type="sldNum" sz="quarter" idx="11"/>
          </p:nvPr>
        </p:nvSpPr>
        <p:spPr/>
        <p:txBody>
          <a:bodyPr/>
          <a:lstStyle/>
          <a:p>
            <a:fld id="{44A1725C-3C30-42B4-B781-6F1CC11F51E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F8A74-6A18-4634-8E6F-6B67C31EA778}" type="slidenum">
              <a:rPr lang="en-US"/>
              <a:pPr fontAlgn="base">
                <a:spcBef>
                  <a:spcPct val="0"/>
                </a:spcBef>
                <a:spcAft>
                  <a:spcPct val="0"/>
                </a:spcAft>
              </a:pPr>
              <a:t>24</a:t>
            </a:fld>
            <a:endParaRPr lang="en-US"/>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01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7DB645-0D0F-41DB-940D-99B6897793E2}" type="slidenum">
              <a:rPr lang="en-US"/>
              <a:pPr fontAlgn="base">
                <a:spcBef>
                  <a:spcPct val="0"/>
                </a:spcBef>
                <a:spcAft>
                  <a:spcPct val="0"/>
                </a:spcAft>
              </a:pPr>
              <a:t>2</a:t>
            </a:fld>
            <a:endParaRPr lang="en-US"/>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760538" y="541338"/>
            <a:ext cx="3506787" cy="2628900"/>
          </a:xfrm>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71F4674F-F753-42D9-BEAD-EFD66D0B2CA1}" type="slidenum">
              <a:rPr lang="en-US" smtClean="0">
                <a:solidFill>
                  <a:prstClr val="black"/>
                </a:solidFill>
                <a:latin typeface="Calibri"/>
              </a:rPr>
              <a:pPr/>
              <a:t>25</a:t>
            </a:fld>
            <a:endParaRPr lang="en-US" smtClean="0">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1725C-3C30-42B4-B781-6F1CC11F51E0}" type="slidenum">
              <a:rPr lang="en-US" smtClean="0"/>
              <a:pPr/>
              <a:t>26</a:t>
            </a:fld>
            <a:endParaRPr lang="en-US"/>
          </a:p>
        </p:txBody>
      </p:sp>
      <p:sp>
        <p:nvSpPr>
          <p:cNvPr id="5" name="Date Placeholder 4"/>
          <p:cNvSpPr>
            <a:spLocks noGrp="1"/>
          </p:cNvSpPr>
          <p:nvPr>
            <p:ph type="dt" idx="11"/>
          </p:nvPr>
        </p:nvSpPr>
        <p:spPr/>
        <p:txBody>
          <a:bodyPr/>
          <a:lstStyle/>
          <a:p>
            <a:r>
              <a:rPr lang="en-US" smtClean="0"/>
              <a:t>9/9/2014</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0142A3C9-3E1C-4DC4-90DD-B7E7AD8F4A96}" type="slidenum">
              <a:rPr lang="en-US" smtClean="0"/>
              <a:pPr/>
              <a:t>4</a:t>
            </a:fld>
            <a:endParaRPr lang="en-US" smtClean="0"/>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5048D0-2587-48FC-921A-A1A3A10232C5}" type="slidenum">
              <a:rPr lang="en-US"/>
              <a:pPr fontAlgn="base">
                <a:spcBef>
                  <a:spcPct val="0"/>
                </a:spcBef>
                <a:spcAft>
                  <a:spcPct val="0"/>
                </a:spcAft>
              </a:pPr>
              <a:t>5</a:t>
            </a:fld>
            <a:endParaRPr lang="en-US"/>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09B37C-A902-4AA2-8194-65EB54F8D4AB}" type="slidenum">
              <a:rPr lang="en-US" smtClean="0"/>
              <a:pPr/>
              <a:t>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defTabSz="950801">
              <a:spcBef>
                <a:spcPct val="0"/>
              </a:spcBef>
            </a:pPr>
            <a:endParaRPr lang="en-US" sz="1100" dirty="0" smtClean="0">
              <a:latin typeface="Arial" charset="0"/>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F14EB-A1F8-45D8-9D25-199CA192275F}" type="slidenum">
              <a:rPr lang="en-US">
                <a:solidFill>
                  <a:prstClr val="black"/>
                </a:solidFill>
                <a:latin typeface="Calibri"/>
              </a:rPr>
              <a:pPr fontAlgn="base">
                <a:spcBef>
                  <a:spcPct val="0"/>
                </a:spcBef>
                <a:spcAft>
                  <a:spcPct val="0"/>
                </a:spcAft>
              </a:pPr>
              <a:t>7</a:t>
            </a:fld>
            <a:endParaRPr lang="en-US">
              <a:solidFill>
                <a:prstClr val="black"/>
              </a:solidFill>
              <a:latin typeface="Calibri"/>
            </a:endParaRPr>
          </a:p>
        </p:txBody>
      </p:sp>
      <p:sp>
        <p:nvSpPr>
          <p:cNvPr id="73731" name="Rectangle 2"/>
          <p:cNvSpPr>
            <a:spLocks noGrp="1" noRot="1" noChangeAspect="1" noChangeArrowheads="1" noTextEdit="1"/>
          </p:cNvSpPr>
          <p:nvPr>
            <p:ph type="sldImg"/>
          </p:nvPr>
        </p:nvSpPr>
        <p:spPr bwMode="auto">
          <a:xfrm>
            <a:off x="1760538" y="541338"/>
            <a:ext cx="3506787" cy="2628900"/>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292">
              <a:spcBef>
                <a:spcPct val="0"/>
              </a:spcBef>
              <a:defRPr/>
            </a:pPr>
            <a:endParaRPr lang="en-US" dirty="0" smtClean="0">
              <a:latin typeface="Times New Roman" pitchFamily="18" charset="0"/>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F14EB-A1F8-45D8-9D25-199CA192275F}" type="slidenum">
              <a:rPr lang="en-US"/>
              <a:pPr fontAlgn="base">
                <a:spcBef>
                  <a:spcPct val="0"/>
                </a:spcBef>
                <a:spcAft>
                  <a:spcPct val="0"/>
                </a:spcAft>
              </a:pPr>
              <a:t>8</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292">
              <a:spcBef>
                <a:spcPct val="0"/>
              </a:spcBef>
              <a:defRPr/>
            </a:pPr>
            <a:endParaRPr lang="en-US" dirty="0" smtClean="0"/>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760538" y="541338"/>
            <a:ext cx="3506787" cy="26289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011">
              <a:spcBef>
                <a:spcPct val="0"/>
              </a:spcBef>
            </a:pP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FB59D-E07E-4B9B-98E9-4EEA78BEE334}" type="slidenum">
              <a:rPr lang="en-US">
                <a:solidFill>
                  <a:prstClr val="black"/>
                </a:solidFill>
                <a:latin typeface="Calibri"/>
              </a:rPr>
              <a:pPr fontAlgn="base">
                <a:spcBef>
                  <a:spcPct val="0"/>
                </a:spcBef>
                <a:spcAft>
                  <a:spcPct val="0"/>
                </a:spcAft>
              </a:pPr>
              <a:t>9</a:t>
            </a:fld>
            <a:endParaRPr lang="en-US">
              <a:solidFill>
                <a:prstClr val="black"/>
              </a:solidFill>
              <a:latin typeface="Calibri"/>
            </a:endParaRPr>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F8A74-6A18-4634-8E6F-6B67C31EA778}" type="slidenum">
              <a:rPr lang="en-US"/>
              <a:pPr fontAlgn="base">
                <a:spcBef>
                  <a:spcPct val="0"/>
                </a:spcBef>
                <a:spcAft>
                  <a:spcPct val="0"/>
                </a:spcAft>
              </a:pPr>
              <a:t>10</a:t>
            </a:fld>
            <a:endParaRPr lang="en-US"/>
          </a:p>
        </p:txBody>
      </p:sp>
      <p:sp>
        <p:nvSpPr>
          <p:cNvPr id="5" name="Date Placeholder 4"/>
          <p:cNvSpPr>
            <a:spLocks noGrp="1"/>
          </p:cNvSpPr>
          <p:nvPr>
            <p:ph type="dt" idx="10"/>
          </p:nvPr>
        </p:nvSpPr>
        <p:spPr/>
        <p:txBody>
          <a:bodyPr/>
          <a:lstStyle/>
          <a:p>
            <a:r>
              <a:rPr lang="en-US" smtClean="0"/>
              <a:t>9/9/2014</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246437"/>
            <a:ext cx="8229600" cy="3306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438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199"/>
            <a:ext cx="4040188" cy="3001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24199"/>
            <a:ext cx="4041775" cy="3001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362200"/>
            <a:ext cx="39243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9243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2954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2362200"/>
            <a:ext cx="39243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2362200"/>
            <a:ext cx="39243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533900"/>
            <a:ext cx="39243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4533900"/>
            <a:ext cx="39243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3528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905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514600"/>
            <a:ext cx="4040188" cy="48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200"/>
            <a:ext cx="4040188"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514600"/>
            <a:ext cx="4041775" cy="48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24200"/>
            <a:ext cx="4041775"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048000"/>
            <a:ext cx="3008313" cy="3078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800600"/>
            <a:ext cx="7391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76400" y="1904999"/>
            <a:ext cx="5715000" cy="282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200" y="5367338"/>
            <a:ext cx="7391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8D270-B5FB-4529-8491-554CB278465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pt.jpg"/>
          <p:cNvPicPr>
            <a:picLocks noChangeAspect="1"/>
          </p:cNvPicPr>
          <p:nvPr userDrawn="1"/>
        </p:nvPicPr>
        <p:blipFill>
          <a:blip r:embed="rId11" cstate="print"/>
          <a:stretch>
            <a:fillRect/>
          </a:stretch>
        </p:blipFill>
        <p:spPr>
          <a:xfrm>
            <a:off x="30" y="-176676"/>
            <a:ext cx="9299448" cy="2194560"/>
          </a:xfrm>
          <a:prstGeom prst="rect">
            <a:avLst/>
          </a:prstGeom>
        </p:spPr>
      </p:pic>
      <p:sp>
        <p:nvSpPr>
          <p:cNvPr id="2" name="Title Placeholder 1"/>
          <p:cNvSpPr>
            <a:spLocks noGrp="1"/>
          </p:cNvSpPr>
          <p:nvPr>
            <p:ph type="title"/>
          </p:nvPr>
        </p:nvSpPr>
        <p:spPr>
          <a:xfrm>
            <a:off x="457200" y="1752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0480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8D270-B5FB-4529-8491-554CB27846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erppt.jpg"/>
          <p:cNvPicPr>
            <a:picLocks noChangeAspect="1"/>
          </p:cNvPicPr>
          <p:nvPr userDrawn="1"/>
        </p:nvPicPr>
        <p:blipFill>
          <a:blip r:embed="rId11" cstate="print"/>
          <a:stretch>
            <a:fillRect/>
          </a:stretch>
        </p:blipFill>
        <p:spPr>
          <a:xfrm>
            <a:off x="0" y="0"/>
            <a:ext cx="9144000" cy="2157876"/>
          </a:xfrm>
          <a:prstGeom prst="rect">
            <a:avLst/>
          </a:prstGeom>
        </p:spPr>
      </p:pic>
      <p:sp>
        <p:nvSpPr>
          <p:cNvPr id="2" name="Title Placeholder 1"/>
          <p:cNvSpPr>
            <a:spLocks noGrp="1"/>
          </p:cNvSpPr>
          <p:nvPr>
            <p:ph type="title"/>
          </p:nvPr>
        </p:nvSpPr>
        <p:spPr>
          <a:xfrm>
            <a:off x="457200" y="1752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895600"/>
            <a:ext cx="8229600" cy="3230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8D270-B5FB-4529-8491-554CB27846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9.gif"/><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ncsl.org/?TabId=13597"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Grp="1" noChangeArrowheads="1"/>
          </p:cNvSpPr>
          <p:nvPr>
            <p:ph type="title" sz="quarter"/>
          </p:nvPr>
        </p:nvSpPr>
        <p:spPr>
          <a:xfrm>
            <a:off x="76200" y="1524000"/>
            <a:ext cx="9144000" cy="1066800"/>
          </a:xfrm>
        </p:spPr>
        <p:txBody>
          <a:bodyPr>
            <a:normAutofit fontScale="90000"/>
          </a:bodyPr>
          <a:lstStyle/>
          <a:p>
            <a:pPr algn="l"/>
            <a:r>
              <a:rPr lang="en-US" b="1" dirty="0" smtClean="0">
                <a:solidFill>
                  <a:schemeClr val="accent1">
                    <a:lumMod val="75000"/>
                  </a:schemeClr>
                </a:solidFill>
              </a:rPr>
              <a:t>Getting There From Here: </a:t>
            </a:r>
            <a:r>
              <a:rPr lang="en-US" sz="5400" b="1" dirty="0" smtClean="0">
                <a:solidFill>
                  <a:schemeClr val="accent1">
                    <a:lumMod val="75000"/>
                  </a:schemeClr>
                </a:solidFill>
              </a:rPr>
              <a:t/>
            </a:r>
            <a:br>
              <a:rPr lang="en-US" sz="5400" b="1" dirty="0" smtClean="0">
                <a:solidFill>
                  <a:schemeClr val="accent1">
                    <a:lumMod val="75000"/>
                  </a:schemeClr>
                </a:solidFill>
              </a:rPr>
            </a:br>
            <a:r>
              <a:rPr lang="en-US" sz="2200" b="1" dirty="0" smtClean="0">
                <a:solidFill>
                  <a:schemeClr val="accent1">
                    <a:lumMod val="75000"/>
                  </a:schemeClr>
                </a:solidFill>
              </a:rPr>
              <a:t>State Options for Transportation Funding and </a:t>
            </a:r>
            <a:r>
              <a:rPr lang="en-US" sz="2200" b="1" dirty="0" smtClean="0">
                <a:solidFill>
                  <a:schemeClr val="accent1">
                    <a:lumMod val="75000"/>
                  </a:schemeClr>
                </a:solidFill>
              </a:rPr>
              <a:t>Infrastructure Management</a:t>
            </a:r>
            <a:endParaRPr lang="en-US" sz="2200" dirty="0" smtClean="0">
              <a:solidFill>
                <a:schemeClr val="accent1">
                  <a:lumMod val="75000"/>
                </a:schemeClr>
              </a:solidFill>
              <a:effectLst/>
            </a:endParaRPr>
          </a:p>
        </p:txBody>
      </p:sp>
      <p:sp>
        <p:nvSpPr>
          <p:cNvPr id="2053" name="Rectangle 6"/>
          <p:cNvSpPr>
            <a:spLocks noChangeArrowheads="1"/>
          </p:cNvSpPr>
          <p:nvPr/>
        </p:nvSpPr>
        <p:spPr bwMode="auto">
          <a:xfrm>
            <a:off x="152400" y="5715000"/>
            <a:ext cx="8915400" cy="1077218"/>
          </a:xfrm>
          <a:prstGeom prst="rect">
            <a:avLst/>
          </a:prstGeom>
          <a:noFill/>
          <a:ln w="9525">
            <a:noFill/>
            <a:miter lim="800000"/>
            <a:headEnd/>
            <a:tailEnd/>
          </a:ln>
        </p:spPr>
        <p:txBody>
          <a:bodyPr wrap="square">
            <a:spAutoFit/>
          </a:bodyPr>
          <a:lstStyle/>
          <a:p>
            <a:pPr algn="ctr"/>
            <a:r>
              <a:rPr lang="en-US" sz="1600" b="1" dirty="0" smtClean="0">
                <a:solidFill>
                  <a:srgbClr val="004386"/>
                </a:solidFill>
                <a:latin typeface="Calibri" pitchFamily="34" charset="0"/>
              </a:rPr>
              <a:t>Presentation to the South Carolina House Transportation Infrastructure </a:t>
            </a:r>
          </a:p>
          <a:p>
            <a:pPr algn="ctr"/>
            <a:r>
              <a:rPr lang="en-US" sz="1600" b="1" dirty="0" smtClean="0">
                <a:solidFill>
                  <a:srgbClr val="004386"/>
                </a:solidFill>
                <a:latin typeface="Calibri" pitchFamily="34" charset="0"/>
              </a:rPr>
              <a:t>and Management Ad-Hoc Committee</a:t>
            </a:r>
          </a:p>
          <a:p>
            <a:pPr algn="ctr"/>
            <a:r>
              <a:rPr lang="en-US" sz="1600" dirty="0" smtClean="0">
                <a:solidFill>
                  <a:srgbClr val="004386"/>
                </a:solidFill>
                <a:latin typeface="Calibri" pitchFamily="34" charset="0"/>
              </a:rPr>
              <a:t>October 30, 2014</a:t>
            </a:r>
            <a:br>
              <a:rPr lang="en-US" sz="1600" dirty="0" smtClean="0">
                <a:solidFill>
                  <a:srgbClr val="004386"/>
                </a:solidFill>
                <a:latin typeface="Calibri" pitchFamily="34" charset="0"/>
              </a:rPr>
            </a:br>
            <a:r>
              <a:rPr lang="en-US" sz="1600" b="1" dirty="0" smtClean="0">
                <a:solidFill>
                  <a:srgbClr val="004386"/>
                </a:solidFill>
                <a:latin typeface="Calibri" pitchFamily="34" charset="0"/>
              </a:rPr>
              <a:t>Jim Reed, Group Director – Environment, Energy and Transportation, NCSL</a:t>
            </a:r>
            <a:endParaRPr lang="en-US" sz="1600" b="1" dirty="0">
              <a:solidFill>
                <a:srgbClr val="004386"/>
              </a:solidFill>
              <a:latin typeface="Calibri" pitchFamily="34" charset="0"/>
            </a:endParaRPr>
          </a:p>
        </p:txBody>
      </p:sp>
      <p:pic>
        <p:nvPicPr>
          <p:cNvPr id="93186" name="Picture 2" descr="http://www.politicspa.com/wp-content/uploads/2013/02/gavel1.jpg"/>
          <p:cNvPicPr>
            <a:picLocks noChangeAspect="1" noChangeArrowheads="1"/>
          </p:cNvPicPr>
          <p:nvPr/>
        </p:nvPicPr>
        <p:blipFill>
          <a:blip r:embed="rId3" cstate="print"/>
          <a:srcRect/>
          <a:stretch>
            <a:fillRect/>
          </a:stretch>
        </p:blipFill>
        <p:spPr bwMode="auto">
          <a:xfrm>
            <a:off x="5483352" y="2743200"/>
            <a:ext cx="3127248" cy="2895600"/>
          </a:xfrm>
          <a:prstGeom prst="rect">
            <a:avLst/>
          </a:prstGeom>
          <a:noFill/>
        </p:spPr>
      </p:pic>
      <p:pic>
        <p:nvPicPr>
          <p:cNvPr id="93188" name="Picture 4" descr="https://encrypted-tbn1.gstatic.com/images?q=tbn:ANd9GcRRdwPH-wc6LlMU2hx00rFsLio7rew-zv_PQNJicISazgm0Sk4Dog"/>
          <p:cNvPicPr>
            <a:picLocks noChangeAspect="1" noChangeArrowheads="1"/>
          </p:cNvPicPr>
          <p:nvPr/>
        </p:nvPicPr>
        <p:blipFill>
          <a:blip r:embed="rId4" cstate="print"/>
          <a:srcRect/>
          <a:stretch>
            <a:fillRect/>
          </a:stretch>
        </p:blipFill>
        <p:spPr bwMode="auto">
          <a:xfrm>
            <a:off x="3276599" y="2743200"/>
            <a:ext cx="2073502" cy="2971800"/>
          </a:xfrm>
          <a:prstGeom prst="rect">
            <a:avLst/>
          </a:prstGeom>
          <a:noFill/>
        </p:spPr>
      </p:pic>
      <p:pic>
        <p:nvPicPr>
          <p:cNvPr id="93192" name="Picture 8" descr="http://www.indympo.org/Funding/FundingPrograms/PublishingImages/funding.jpg"/>
          <p:cNvPicPr>
            <a:picLocks noChangeAspect="1" noChangeArrowheads="1"/>
          </p:cNvPicPr>
          <p:nvPr/>
        </p:nvPicPr>
        <p:blipFill>
          <a:blip r:embed="rId5" cstate="print"/>
          <a:srcRect/>
          <a:stretch>
            <a:fillRect/>
          </a:stretch>
        </p:blipFill>
        <p:spPr bwMode="auto">
          <a:xfrm>
            <a:off x="304800" y="2743200"/>
            <a:ext cx="2857500" cy="2971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p:cTn id="7" dur="1000" fill="hold"/>
                                        <p:tgtEl>
                                          <p:spTgt spid="3086"/>
                                        </p:tgtEl>
                                        <p:attrNameLst>
                                          <p:attrName>ppt_x</p:attrName>
                                        </p:attrNameLst>
                                      </p:cBhvr>
                                      <p:tavLst>
                                        <p:tav tm="0">
                                          <p:val>
                                            <p:strVal val="#ppt_x-.2"/>
                                          </p:val>
                                        </p:tav>
                                        <p:tav tm="100000">
                                          <p:val>
                                            <p:strVal val="#ppt_x"/>
                                          </p:val>
                                        </p:tav>
                                      </p:tavLst>
                                    </p:anim>
                                    <p:anim calcmode="lin" valueType="num">
                                      <p:cBhvr>
                                        <p:cTn id="8"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754687"/>
            <a:ext cx="9144000" cy="646113"/>
          </a:xfrm>
          <a:prstGeom prst="rect">
            <a:avLst/>
          </a:prstGeom>
          <a:noFill/>
        </p:spPr>
        <p:txBody>
          <a:bodyPr>
            <a:spAutoFit/>
          </a:bodyPr>
          <a:lstStyle/>
          <a:p>
            <a:pPr algn="ctr" fontAlgn="auto">
              <a:spcBef>
                <a:spcPts val="0"/>
              </a:spcBef>
              <a:spcAft>
                <a:spcPts val="0"/>
              </a:spcAft>
              <a:defRPr/>
            </a:pPr>
            <a:r>
              <a:rPr lang="en-US" dirty="0">
                <a:solidFill>
                  <a:schemeClr val="tx1">
                    <a:lumMod val="65000"/>
                    <a:lumOff val="35000"/>
                  </a:schemeClr>
                </a:solidFill>
                <a:latin typeface="+mn-lt"/>
                <a:cs typeface="+mn-cs"/>
              </a:rPr>
              <a:t>Note: </a:t>
            </a:r>
            <a:r>
              <a:rPr lang="en-US" dirty="0" smtClean="0">
                <a:solidFill>
                  <a:schemeClr val="tx1">
                    <a:lumMod val="65000"/>
                    <a:lumOff val="35000"/>
                  </a:schemeClr>
                </a:solidFill>
                <a:latin typeface="+mn-lt"/>
                <a:cs typeface="+mn-cs"/>
              </a:rPr>
              <a:t>States </a:t>
            </a:r>
            <a:r>
              <a:rPr lang="en-US" dirty="0">
                <a:solidFill>
                  <a:schemeClr val="tx1">
                    <a:lumMod val="65000"/>
                    <a:lumOff val="35000"/>
                  </a:schemeClr>
                </a:solidFill>
                <a:latin typeface="+mn-lt"/>
                <a:cs typeface="+mn-cs"/>
              </a:rPr>
              <a:t>provide about half of all funding for roads, bridges, rail and transit—</a:t>
            </a:r>
          </a:p>
          <a:p>
            <a:pPr algn="ctr" fontAlgn="auto">
              <a:spcBef>
                <a:spcPts val="0"/>
              </a:spcBef>
              <a:spcAft>
                <a:spcPts val="0"/>
              </a:spcAft>
              <a:defRPr/>
            </a:pPr>
            <a:r>
              <a:rPr lang="en-US" dirty="0">
                <a:solidFill>
                  <a:schemeClr val="tx1">
                    <a:lumMod val="65000"/>
                    <a:lumOff val="35000"/>
                  </a:schemeClr>
                </a:solidFill>
                <a:latin typeface="+mn-lt"/>
                <a:cs typeface="+mn-cs"/>
              </a:rPr>
              <a:t>compared to the federal contribution of about 20 percent. </a:t>
            </a:r>
          </a:p>
        </p:txBody>
      </p:sp>
      <p:sp>
        <p:nvSpPr>
          <p:cNvPr id="22533" name="Title 1"/>
          <p:cNvSpPr>
            <a:spLocks noGrp="1"/>
          </p:cNvSpPr>
          <p:nvPr>
            <p:ph type="title"/>
          </p:nvPr>
        </p:nvSpPr>
        <p:spPr>
          <a:xfrm>
            <a:off x="228600" y="2133600"/>
            <a:ext cx="8915400" cy="609600"/>
          </a:xfrm>
        </p:spPr>
        <p:txBody>
          <a:bodyPr rtlCol="0">
            <a:normAutofit fontScale="90000"/>
          </a:bodyPr>
          <a:lstStyle/>
          <a:p>
            <a:pPr fontAlgn="auto">
              <a:spcAft>
                <a:spcPts val="0"/>
              </a:spcAft>
              <a:defRPr/>
            </a:pPr>
            <a:r>
              <a:rPr lang="en-US" sz="3600" b="1" dirty="0" smtClean="0"/>
              <a:t>How Have States Funded Surface Transportation?</a:t>
            </a:r>
          </a:p>
        </p:txBody>
      </p:sp>
      <p:pic>
        <p:nvPicPr>
          <p:cNvPr id="36868" name="Picture 8"/>
          <p:cNvPicPr>
            <a:picLocks noChangeAspect="1" noChangeArrowheads="1"/>
          </p:cNvPicPr>
          <p:nvPr/>
        </p:nvPicPr>
        <p:blipFill>
          <a:blip r:embed="rId3" cstate="print"/>
          <a:srcRect l="9296" t="48077" r="10577" b="13889"/>
          <a:stretch>
            <a:fillRect/>
          </a:stretch>
        </p:blipFill>
        <p:spPr bwMode="auto">
          <a:xfrm>
            <a:off x="609600" y="2819400"/>
            <a:ext cx="7924800" cy="2971800"/>
          </a:xfrm>
          <a:prstGeom prst="rect">
            <a:avLst/>
          </a:prstGeom>
          <a:noFill/>
          <a:ln w="9525">
            <a:noFill/>
            <a:miter lim="800000"/>
            <a:headEnd/>
            <a:tailEnd/>
          </a:ln>
        </p:spPr>
      </p:pic>
      <p:sp>
        <p:nvSpPr>
          <p:cNvPr id="5" name="Slide Number Placeholder 8"/>
          <p:cNvSpPr txBox="1">
            <a:spLocks/>
          </p:cNvSpPr>
          <p:nvPr/>
        </p:nvSpPr>
        <p:spPr bwMode="auto">
          <a:xfrm>
            <a:off x="152400" y="6400800"/>
            <a:ext cx="609600" cy="457200"/>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10</a:t>
            </a:fld>
            <a:endParaRPr lang="en-US" dirty="0">
              <a:solidFill>
                <a:schemeClr val="accent1">
                  <a:lumMod val="90000"/>
                </a:schemeClr>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p:cNvSpPr>
            <a:spLocks noGrp="1"/>
          </p:cNvSpPr>
          <p:nvPr>
            <p:ph type="title"/>
          </p:nvPr>
        </p:nvSpPr>
        <p:spPr/>
        <p:txBody>
          <a:bodyPr>
            <a:normAutofit/>
          </a:bodyPr>
          <a:lstStyle/>
          <a:p>
            <a:r>
              <a:rPr lang="en-US" b="1" dirty="0" smtClean="0">
                <a:effectLst/>
              </a:rPr>
              <a:t> </a:t>
            </a:r>
            <a:r>
              <a:rPr lang="en-US" b="1" dirty="0" smtClean="0"/>
              <a:t>South Carolina</a:t>
            </a:r>
            <a:r>
              <a:rPr lang="en-US" b="1" dirty="0" smtClean="0">
                <a:effectLst/>
              </a:rPr>
              <a:t> </a:t>
            </a:r>
            <a:r>
              <a:rPr lang="en-US" b="1" dirty="0" smtClean="0"/>
              <a:t>2010 Snapshot</a:t>
            </a:r>
            <a:endParaRPr lang="en-US" sz="3100" b="1" dirty="0" smtClean="0">
              <a:solidFill>
                <a:schemeClr val="tx2">
                  <a:lumMod val="60000"/>
                  <a:lumOff val="40000"/>
                </a:schemeClr>
              </a:solidFill>
              <a:effectLst/>
            </a:endParaRPr>
          </a:p>
        </p:txBody>
      </p:sp>
      <p:sp>
        <p:nvSpPr>
          <p:cNvPr id="13" name="Slide Number Placeholder 8"/>
          <p:cNvSpPr txBox="1">
            <a:spLocks/>
          </p:cNvSpPr>
          <p:nvPr/>
        </p:nvSpPr>
        <p:spPr bwMode="auto">
          <a:xfrm>
            <a:off x="76200" y="6400800"/>
            <a:ext cx="533400" cy="365125"/>
          </a:xfrm>
          <a:prstGeom prst="rect">
            <a:avLst/>
          </a:prstGeom>
          <a:ln>
            <a:miter lim="800000"/>
            <a:headEnd/>
            <a:tailEnd/>
          </a:ln>
        </p:spPr>
        <p:txBody>
          <a:bodyPr/>
          <a:lstStyle/>
          <a:p>
            <a:pPr>
              <a:defRPr/>
            </a:pPr>
            <a:fld id="{E51787AF-BEE1-45BB-B70F-8A7211B6E9D4}" type="slidenum">
              <a:rPr lang="en-US">
                <a:solidFill>
                  <a:schemeClr val="accent1">
                    <a:lumMod val="90000"/>
                  </a:schemeClr>
                </a:solidFill>
              </a:rPr>
              <a:pPr>
                <a:defRPr/>
              </a:pPr>
              <a:t>11</a:t>
            </a:fld>
            <a:endParaRPr lang="en-US" dirty="0">
              <a:solidFill>
                <a:schemeClr val="accent1">
                  <a:lumMod val="90000"/>
                </a:schemeClr>
              </a:solidFill>
            </a:endParaRPr>
          </a:p>
        </p:txBody>
      </p:sp>
      <p:pic>
        <p:nvPicPr>
          <p:cNvPr id="5" name="Picture 2" descr="C:\Users\jim.reed\Pictures\SC trans fund.png"/>
          <p:cNvPicPr>
            <a:picLocks noGrp="1" noChangeAspect="1" noChangeArrowheads="1"/>
          </p:cNvPicPr>
          <p:nvPr>
            <p:ph idx="1"/>
          </p:nvPr>
        </p:nvPicPr>
        <p:blipFill>
          <a:blip r:embed="rId3" cstate="print"/>
          <a:srcRect/>
          <a:stretch>
            <a:fillRect/>
          </a:stretch>
        </p:blipFill>
        <p:spPr bwMode="auto">
          <a:xfrm>
            <a:off x="1752600" y="2743200"/>
            <a:ext cx="5714999" cy="41148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State Controlled Miles</a:t>
            </a:r>
            <a:endParaRPr lang="en-US" dirty="0"/>
          </a:p>
        </p:txBody>
      </p:sp>
      <p:sp>
        <p:nvSpPr>
          <p:cNvPr id="3" name="Content Placeholder 2"/>
          <p:cNvSpPr>
            <a:spLocks noGrp="1"/>
          </p:cNvSpPr>
          <p:nvPr>
            <p:ph idx="1"/>
          </p:nvPr>
        </p:nvSpPr>
        <p:spPr/>
        <p:txBody>
          <a:bodyPr>
            <a:normAutofit lnSpcReduction="10000"/>
          </a:bodyPr>
          <a:lstStyle/>
          <a:p>
            <a:r>
              <a:rPr lang="en-US" dirty="0" smtClean="0"/>
              <a:t>1.  Texas:	  80,476</a:t>
            </a:r>
          </a:p>
          <a:p>
            <a:r>
              <a:rPr lang="en-US" dirty="0" smtClean="0"/>
              <a:t>2.  North Carolina:  80,456</a:t>
            </a:r>
          </a:p>
          <a:p>
            <a:r>
              <a:rPr lang="en-US" dirty="0" smtClean="0"/>
              <a:t>3.  Virginia:  58,355</a:t>
            </a:r>
          </a:p>
          <a:p>
            <a:r>
              <a:rPr lang="en-US" dirty="0" smtClean="0"/>
              <a:t>4.  South Carolina:  41,584</a:t>
            </a:r>
          </a:p>
          <a:p>
            <a:r>
              <a:rPr lang="en-US" dirty="0" smtClean="0"/>
              <a:t>5.  Pennsylvania:  41,147</a:t>
            </a:r>
          </a:p>
          <a:p>
            <a:r>
              <a:rPr lang="en-US" dirty="0" smtClean="0"/>
              <a:t>Average:  16,286</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0" y="1752600"/>
            <a:ext cx="9144000" cy="1066800"/>
          </a:xfrm>
        </p:spPr>
        <p:txBody>
          <a:bodyPr>
            <a:noAutofit/>
          </a:bodyPr>
          <a:lstStyle/>
          <a:p>
            <a:r>
              <a:rPr lang="en-US" b="1" dirty="0" smtClean="0">
                <a:effectLst/>
              </a:rPr>
              <a:t>Trend 1: </a:t>
            </a:r>
            <a:br>
              <a:rPr lang="en-US" b="1" dirty="0" smtClean="0">
                <a:effectLst/>
              </a:rPr>
            </a:br>
            <a:r>
              <a:rPr lang="en-US" b="1" dirty="0" smtClean="0">
                <a:effectLst/>
              </a:rPr>
              <a:t>Putting Everything on the Table</a:t>
            </a:r>
          </a:p>
        </p:txBody>
      </p:sp>
      <p:sp>
        <p:nvSpPr>
          <p:cNvPr id="7" name="Slide Number Placeholder 8"/>
          <p:cNvSpPr txBox="1">
            <a:spLocks/>
          </p:cNvSpPr>
          <p:nvPr/>
        </p:nvSpPr>
        <p:spPr bwMode="auto">
          <a:xfrm>
            <a:off x="76200" y="6519344"/>
            <a:ext cx="533400" cy="365125"/>
          </a:xfrm>
          <a:prstGeom prst="rect">
            <a:avLst/>
          </a:prstGeom>
          <a:ln>
            <a:miter lim="800000"/>
            <a:headEnd/>
            <a:tailEnd/>
          </a:ln>
        </p:spPr>
        <p:txBody>
          <a:bodyPr/>
          <a:lstStyle/>
          <a:p>
            <a:pPr fontAlgn="auto">
              <a:spcBef>
                <a:spcPts val="0"/>
              </a:spcBef>
              <a:spcAft>
                <a:spcPts val="0"/>
              </a:spcAft>
              <a:defRPr/>
            </a:pPr>
            <a:fld id="{E51787AF-BEE1-45BB-B70F-8A7211B6E9D4}" type="slidenum">
              <a:rPr lang="en-US">
                <a:solidFill>
                  <a:srgbClr val="0F6FC6">
                    <a:lumMod val="90000"/>
                  </a:srgbClr>
                </a:solidFill>
                <a:latin typeface="Calibri"/>
              </a:rPr>
              <a:pPr fontAlgn="auto">
                <a:spcBef>
                  <a:spcPts val="0"/>
                </a:spcBef>
                <a:spcAft>
                  <a:spcPts val="0"/>
                </a:spcAft>
                <a:defRPr/>
              </a:pPr>
              <a:t>13</a:t>
            </a:fld>
            <a:endParaRPr lang="en-US" dirty="0">
              <a:solidFill>
                <a:srgbClr val="0F6FC6">
                  <a:lumMod val="90000"/>
                </a:srgbClr>
              </a:solidFill>
              <a:latin typeface="Calibri"/>
            </a:endParaRPr>
          </a:p>
        </p:txBody>
      </p:sp>
      <p:pic>
        <p:nvPicPr>
          <p:cNvPr id="14" name="Picture 13"/>
          <p:cNvPicPr>
            <a:picLocks noChangeAspect="1"/>
          </p:cNvPicPr>
          <p:nvPr/>
        </p:nvPicPr>
        <p:blipFill>
          <a:blip r:embed="rId3" cstate="print"/>
          <a:srcRect t="13871" r="44000" b="22903"/>
          <a:stretch>
            <a:fillRect/>
          </a:stretch>
        </p:blipFill>
        <p:spPr>
          <a:xfrm>
            <a:off x="304800" y="3776144"/>
            <a:ext cx="1567543" cy="2819400"/>
          </a:xfrm>
          <a:prstGeom prst="rect">
            <a:avLst/>
          </a:prstGeom>
        </p:spPr>
      </p:pic>
      <p:pic>
        <p:nvPicPr>
          <p:cNvPr id="15" name="Picture 14"/>
          <p:cNvPicPr>
            <a:picLocks noChangeAspect="1"/>
          </p:cNvPicPr>
          <p:nvPr/>
        </p:nvPicPr>
        <p:blipFill>
          <a:blip r:embed="rId4" cstate="print"/>
          <a:srcRect l="11008" r="6647" b="58461"/>
          <a:stretch>
            <a:fillRect/>
          </a:stretch>
        </p:blipFill>
        <p:spPr>
          <a:xfrm>
            <a:off x="304800" y="2993272"/>
            <a:ext cx="3581400" cy="782872"/>
          </a:xfrm>
          <a:prstGeom prst="rect">
            <a:avLst/>
          </a:prstGeom>
        </p:spPr>
      </p:pic>
      <p:pic>
        <p:nvPicPr>
          <p:cNvPr id="16" name="Picture 15"/>
          <p:cNvPicPr>
            <a:picLocks noChangeAspect="1"/>
          </p:cNvPicPr>
          <p:nvPr/>
        </p:nvPicPr>
        <p:blipFill>
          <a:blip r:embed="rId5" cstate="print"/>
          <a:srcRect l="31770" t="-1700" r="34378" b="61255"/>
          <a:stretch>
            <a:fillRect/>
          </a:stretch>
        </p:blipFill>
        <p:spPr>
          <a:xfrm>
            <a:off x="1981200" y="3776144"/>
            <a:ext cx="1905000" cy="1524000"/>
          </a:xfrm>
          <a:prstGeom prst="rect">
            <a:avLst/>
          </a:prstGeom>
        </p:spPr>
      </p:pic>
      <p:sp>
        <p:nvSpPr>
          <p:cNvPr id="17" name="Content Placeholder 2"/>
          <p:cNvSpPr>
            <a:spLocks noGrp="1"/>
          </p:cNvSpPr>
          <p:nvPr>
            <p:ph idx="1"/>
          </p:nvPr>
        </p:nvSpPr>
        <p:spPr>
          <a:xfrm>
            <a:off x="6019800" y="2895600"/>
            <a:ext cx="3124200" cy="3886200"/>
          </a:xfrm>
        </p:spPr>
        <p:txBody>
          <a:bodyPr>
            <a:noAutofit/>
          </a:bodyPr>
          <a:lstStyle/>
          <a:p>
            <a:pPr marL="0" indent="0" algn="ctr">
              <a:spcBef>
                <a:spcPct val="0"/>
              </a:spcBef>
              <a:buNone/>
            </a:pPr>
            <a:r>
              <a:rPr lang="en-US" sz="3000" dirty="0" smtClean="0"/>
              <a:t>In recent years</a:t>
            </a:r>
            <a:r>
              <a:rPr lang="en-US" sz="3000" dirty="0" smtClean="0">
                <a:effectLst/>
              </a:rPr>
              <a:t>, legislatures have looked at </a:t>
            </a:r>
            <a:r>
              <a:rPr lang="en-US" sz="3000" dirty="0" smtClean="0"/>
              <a:t>many other </a:t>
            </a:r>
            <a:r>
              <a:rPr lang="en-US" sz="3000" dirty="0" smtClean="0">
                <a:effectLst/>
              </a:rPr>
              <a:t>options for </a:t>
            </a:r>
            <a:r>
              <a:rPr lang="en-US" sz="3000" dirty="0" smtClean="0"/>
              <a:t>transportation funding, from the traditional to the unprecedented. </a:t>
            </a:r>
          </a:p>
        </p:txBody>
      </p:sp>
      <p:pic>
        <p:nvPicPr>
          <p:cNvPr id="18" name="Picture 8" descr="http://www.nodoubtaccounting.com/payrolltaxes1.jpg"/>
          <p:cNvPicPr>
            <a:picLocks noChangeAspect="1" noChangeArrowheads="1"/>
          </p:cNvPicPr>
          <p:nvPr/>
        </p:nvPicPr>
        <p:blipFill>
          <a:blip r:embed="rId6" cstate="print"/>
          <a:srcRect/>
          <a:stretch>
            <a:fillRect/>
          </a:stretch>
        </p:blipFill>
        <p:spPr bwMode="auto">
          <a:xfrm>
            <a:off x="3965575" y="2971800"/>
            <a:ext cx="1901825" cy="1261544"/>
          </a:xfrm>
          <a:prstGeom prst="rect">
            <a:avLst/>
          </a:prstGeom>
          <a:noFill/>
        </p:spPr>
      </p:pic>
      <p:pic>
        <p:nvPicPr>
          <p:cNvPr id="19" name="Picture 16" descr="http://www.drugfree.org/wp-content/uploads/2012/06/cigarette-pile-6-25-12.jpg"/>
          <p:cNvPicPr>
            <a:picLocks noChangeAspect="1" noChangeArrowheads="1"/>
          </p:cNvPicPr>
          <p:nvPr/>
        </p:nvPicPr>
        <p:blipFill>
          <a:blip r:embed="rId7" cstate="print"/>
          <a:srcRect l="17647" t="26641" r="8824" b="18813"/>
          <a:stretch>
            <a:fillRect/>
          </a:stretch>
        </p:blipFill>
        <p:spPr bwMode="auto">
          <a:xfrm>
            <a:off x="3962400" y="4411870"/>
            <a:ext cx="1905000" cy="888274"/>
          </a:xfrm>
          <a:prstGeom prst="rect">
            <a:avLst/>
          </a:prstGeom>
          <a:noFill/>
        </p:spPr>
      </p:pic>
      <p:pic>
        <p:nvPicPr>
          <p:cNvPr id="20" name="Picture 18" descr="http://secured.onlinegambling2014.com/wp-content/uploads/2013/07/cropped-online-gambling-slider.jpg"/>
          <p:cNvPicPr>
            <a:picLocks noChangeAspect="1" noChangeArrowheads="1"/>
          </p:cNvPicPr>
          <p:nvPr/>
        </p:nvPicPr>
        <p:blipFill>
          <a:blip r:embed="rId8" cstate="print"/>
          <a:srcRect t="33039"/>
          <a:stretch>
            <a:fillRect/>
          </a:stretch>
        </p:blipFill>
        <p:spPr bwMode="auto">
          <a:xfrm>
            <a:off x="1981200" y="5398797"/>
            <a:ext cx="3931920" cy="1196747"/>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of Funding Options</a:t>
            </a:r>
            <a:endParaRPr lang="en-US" dirty="0"/>
          </a:p>
        </p:txBody>
      </p:sp>
      <p:sp>
        <p:nvSpPr>
          <p:cNvPr id="3" name="Content Placeholder 2"/>
          <p:cNvSpPr>
            <a:spLocks noGrp="1"/>
          </p:cNvSpPr>
          <p:nvPr>
            <p:ph idx="1"/>
          </p:nvPr>
        </p:nvSpPr>
        <p:spPr/>
        <p:txBody>
          <a:bodyPr>
            <a:normAutofit fontScale="92500" lnSpcReduction="10000"/>
          </a:bodyPr>
          <a:lstStyle/>
          <a:p>
            <a:pPr marL="609600" indent="-609600">
              <a:lnSpc>
                <a:spcPct val="90000"/>
              </a:lnSpc>
              <a:buFont typeface="Wingdings" pitchFamily="2" charset="2"/>
              <a:buChar char="§"/>
            </a:pPr>
            <a:r>
              <a:rPr lang="en-US" sz="2000" dirty="0" smtClean="0"/>
              <a:t>Additional general fund</a:t>
            </a:r>
          </a:p>
          <a:p>
            <a:pPr marL="609600" indent="-609600">
              <a:lnSpc>
                <a:spcPct val="90000"/>
              </a:lnSpc>
              <a:buFont typeface="Wingdings" pitchFamily="2" charset="2"/>
              <a:buChar char="§"/>
            </a:pPr>
            <a:r>
              <a:rPr lang="en-US" sz="2000" dirty="0" smtClean="0"/>
              <a:t>Sales tax dedication</a:t>
            </a:r>
          </a:p>
          <a:p>
            <a:pPr marL="609600" indent="-609600">
              <a:lnSpc>
                <a:spcPct val="90000"/>
              </a:lnSpc>
              <a:buFont typeface="Wingdings" pitchFamily="2" charset="2"/>
              <a:buChar char="§"/>
            </a:pPr>
            <a:r>
              <a:rPr lang="en-US" sz="2000" dirty="0" smtClean="0"/>
              <a:t>Eliminating transportation revenue diversions to other uses.</a:t>
            </a:r>
          </a:p>
          <a:p>
            <a:pPr marL="609600" indent="-609600">
              <a:lnSpc>
                <a:spcPct val="90000"/>
              </a:lnSpc>
              <a:buFont typeface="Wingdings" pitchFamily="2" charset="2"/>
              <a:buChar char="§"/>
            </a:pPr>
            <a:r>
              <a:rPr lang="en-US" sz="2000" dirty="0" smtClean="0"/>
              <a:t>Increase the gas tax or index the gas tax to inflation.</a:t>
            </a:r>
          </a:p>
          <a:p>
            <a:pPr marL="609600" indent="-609600">
              <a:lnSpc>
                <a:spcPct val="90000"/>
              </a:lnSpc>
              <a:buFont typeface="Wingdings" pitchFamily="2" charset="2"/>
              <a:buChar char="§"/>
            </a:pPr>
            <a:r>
              <a:rPr lang="en-US" sz="2000" dirty="0" smtClean="0"/>
              <a:t>Add a motor fuels sales tax dedicated to </a:t>
            </a:r>
            <a:r>
              <a:rPr lang="en-US" sz="2000" dirty="0" smtClean="0"/>
              <a:t>  </a:t>
            </a:r>
            <a:r>
              <a:rPr lang="en-US" sz="2000" dirty="0" smtClean="0"/>
              <a:t>transportation.</a:t>
            </a:r>
          </a:p>
          <a:p>
            <a:pPr marL="609600" indent="-609600">
              <a:lnSpc>
                <a:spcPct val="90000"/>
              </a:lnSpc>
              <a:buFont typeface="Wingdings" pitchFamily="2" charset="2"/>
              <a:buChar char="§"/>
            </a:pPr>
            <a:r>
              <a:rPr lang="en-US" sz="2000" dirty="0" smtClean="0"/>
              <a:t>Increase motor vehicle registration and driver's license fees.</a:t>
            </a:r>
          </a:p>
          <a:p>
            <a:pPr marL="609600" indent="-609600">
              <a:lnSpc>
                <a:spcPct val="90000"/>
              </a:lnSpc>
              <a:buFont typeface="Wingdings" pitchFamily="2" charset="2"/>
              <a:buChar char="§"/>
            </a:pPr>
            <a:r>
              <a:rPr lang="en-US" sz="2000" dirty="0" smtClean="0"/>
              <a:t>Severance tax</a:t>
            </a:r>
          </a:p>
          <a:p>
            <a:pPr marL="609600" indent="-609600">
              <a:lnSpc>
                <a:spcPct val="90000"/>
              </a:lnSpc>
              <a:buFont typeface="Wingdings" pitchFamily="2" charset="2"/>
              <a:buChar char="§"/>
            </a:pPr>
            <a:r>
              <a:rPr lang="en-US" sz="2000" dirty="0" smtClean="0"/>
              <a:t>Casino tax</a:t>
            </a:r>
          </a:p>
          <a:p>
            <a:pPr marL="609600" indent="-609600">
              <a:lnSpc>
                <a:spcPct val="90000"/>
              </a:lnSpc>
              <a:buFont typeface="Wingdings" pitchFamily="2" charset="2"/>
              <a:buChar char="§"/>
            </a:pPr>
            <a:r>
              <a:rPr lang="en-US" sz="2000" dirty="0" smtClean="0"/>
              <a:t>Naming Rights</a:t>
            </a:r>
          </a:p>
          <a:p>
            <a:pPr marL="609600" indent="-609600">
              <a:lnSpc>
                <a:spcPct val="90000"/>
              </a:lnSpc>
              <a:buFont typeface="Wingdings" pitchFamily="2" charset="2"/>
              <a:buChar char="§"/>
            </a:pPr>
            <a:r>
              <a:rPr lang="en-US" sz="2000" dirty="0" smtClean="0"/>
              <a:t>Development </a:t>
            </a:r>
            <a:r>
              <a:rPr lang="en-US" sz="2000" dirty="0" smtClean="0"/>
              <a:t>agreements</a:t>
            </a:r>
          </a:p>
          <a:p>
            <a:pPr marL="609600" indent="-609600">
              <a:lnSpc>
                <a:spcPct val="90000"/>
              </a:lnSpc>
              <a:buFont typeface="Wingdings" pitchFamily="2" charset="2"/>
              <a:buChar char="§"/>
            </a:pPr>
            <a:r>
              <a:rPr lang="en-US" sz="2000" dirty="0" smtClean="0"/>
              <a:t>Vehicle Miles Traveled Fee</a:t>
            </a:r>
            <a:endParaRPr lang="en-US" sz="2000" dirty="0" smtClean="0"/>
          </a:p>
          <a:p>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stretch>
            <a:fillRect/>
          </a:stretch>
        </p:blipFill>
        <p:spPr bwMode="auto">
          <a:xfrm>
            <a:off x="1318846" y="2819400"/>
            <a:ext cx="6201507" cy="3962399"/>
          </a:xfrm>
          <a:prstGeom prst="rect">
            <a:avLst/>
          </a:prstGeom>
          <a:noFill/>
          <a:ln w="9525">
            <a:noFill/>
            <a:miter lim="800000"/>
            <a:headEnd/>
            <a:tailEnd/>
          </a:ln>
        </p:spPr>
      </p:pic>
      <p:sp>
        <p:nvSpPr>
          <p:cNvPr id="24579" name="Title 1"/>
          <p:cNvSpPr>
            <a:spLocks noGrp="1"/>
          </p:cNvSpPr>
          <p:nvPr>
            <p:ph type="title"/>
          </p:nvPr>
        </p:nvSpPr>
        <p:spPr>
          <a:xfrm>
            <a:off x="0" y="1981200"/>
            <a:ext cx="9144000" cy="914400"/>
          </a:xfrm>
        </p:spPr>
        <p:txBody>
          <a:bodyPr>
            <a:normAutofit/>
          </a:bodyPr>
          <a:lstStyle/>
          <a:p>
            <a:r>
              <a:rPr lang="en-US" sz="4000" b="1" dirty="0" smtClean="0">
                <a:effectLst/>
              </a:rPr>
              <a:t>Trend 2: Tracking with the Economy</a:t>
            </a:r>
          </a:p>
        </p:txBody>
      </p:sp>
      <p:sp>
        <p:nvSpPr>
          <p:cNvPr id="5" name="Rectangular Callout 4"/>
          <p:cNvSpPr/>
          <p:nvPr/>
        </p:nvSpPr>
        <p:spPr>
          <a:xfrm>
            <a:off x="457200" y="3657600"/>
            <a:ext cx="1447800" cy="1066800"/>
          </a:xfrm>
          <a:prstGeom prst="wedgeRectCallout">
            <a:avLst>
              <a:gd name="adj1" fmla="val 185250"/>
              <a:gd name="adj2" fmla="val 88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WY HB 69</a:t>
            </a:r>
          </a:p>
          <a:p>
            <a:pPr algn="ctr" fontAlgn="auto">
              <a:spcBef>
                <a:spcPts val="0"/>
              </a:spcBef>
              <a:spcAft>
                <a:spcPts val="0"/>
              </a:spcAft>
            </a:pPr>
            <a:r>
              <a:rPr lang="en-US" sz="1400" dirty="0" smtClean="0">
                <a:solidFill>
                  <a:srgbClr val="0F6FC6">
                    <a:lumMod val="50000"/>
                  </a:srgbClr>
                </a:solidFill>
              </a:rPr>
              <a:t>(the only simple gas tax increase in 2013)</a:t>
            </a:r>
            <a:endParaRPr lang="en-US" sz="1400" dirty="0">
              <a:solidFill>
                <a:srgbClr val="0F6FC6">
                  <a:lumMod val="50000"/>
                </a:srgbClr>
              </a:solidFill>
            </a:endParaRPr>
          </a:p>
        </p:txBody>
      </p:sp>
      <p:sp>
        <p:nvSpPr>
          <p:cNvPr id="6" name="Rectangular Callout 5"/>
          <p:cNvSpPr/>
          <p:nvPr/>
        </p:nvSpPr>
        <p:spPr>
          <a:xfrm>
            <a:off x="6934200" y="6172200"/>
            <a:ext cx="1447800" cy="381000"/>
          </a:xfrm>
          <a:prstGeom prst="wedgeRectCallout">
            <a:avLst>
              <a:gd name="adj1" fmla="val -57654"/>
              <a:gd name="adj2" fmla="val -3911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VA HB 2313</a:t>
            </a:r>
            <a:endParaRPr lang="en-US" dirty="0">
              <a:solidFill>
                <a:srgbClr val="0F6FC6">
                  <a:lumMod val="50000"/>
                </a:srgbClr>
              </a:solidFill>
            </a:endParaRPr>
          </a:p>
        </p:txBody>
      </p:sp>
      <p:sp>
        <p:nvSpPr>
          <p:cNvPr id="8" name="Rectangular Callout 7"/>
          <p:cNvSpPr/>
          <p:nvPr/>
        </p:nvSpPr>
        <p:spPr>
          <a:xfrm>
            <a:off x="7772400" y="5334000"/>
            <a:ext cx="1143000" cy="609600"/>
          </a:xfrm>
          <a:prstGeom prst="wedgeRectCallout">
            <a:avLst>
              <a:gd name="adj1" fmla="val -128406"/>
              <a:gd name="adj2" fmla="val -1606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MD HB 1515</a:t>
            </a:r>
            <a:endParaRPr lang="en-US" dirty="0">
              <a:solidFill>
                <a:srgbClr val="0F6FC6">
                  <a:lumMod val="50000"/>
                </a:srgbClr>
              </a:solidFill>
            </a:endParaRPr>
          </a:p>
        </p:txBody>
      </p:sp>
      <p:sp>
        <p:nvSpPr>
          <p:cNvPr id="9" name="Rectangular Callout 8"/>
          <p:cNvSpPr/>
          <p:nvPr/>
        </p:nvSpPr>
        <p:spPr>
          <a:xfrm>
            <a:off x="5486400" y="2895600"/>
            <a:ext cx="1066800" cy="609600"/>
          </a:xfrm>
          <a:prstGeom prst="wedgeRectCallout">
            <a:avLst>
              <a:gd name="adj1" fmla="val 90051"/>
              <a:gd name="adj2" fmla="val 1256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VT HB 510</a:t>
            </a:r>
            <a:endParaRPr lang="en-US" dirty="0">
              <a:solidFill>
                <a:srgbClr val="0F6FC6">
                  <a:lumMod val="50000"/>
                </a:srgbClr>
              </a:solidFill>
            </a:endParaRPr>
          </a:p>
        </p:txBody>
      </p:sp>
      <p:sp>
        <p:nvSpPr>
          <p:cNvPr id="11" name="Rectangular Callout 10"/>
          <p:cNvSpPr/>
          <p:nvPr/>
        </p:nvSpPr>
        <p:spPr>
          <a:xfrm>
            <a:off x="7772400" y="3581400"/>
            <a:ext cx="990600" cy="609600"/>
          </a:xfrm>
          <a:prstGeom prst="wedgeRectCallout">
            <a:avLst>
              <a:gd name="adj1" fmla="val -114695"/>
              <a:gd name="adj2" fmla="val 329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MA HB 3535</a:t>
            </a:r>
            <a:endParaRPr lang="en-US" dirty="0">
              <a:solidFill>
                <a:srgbClr val="0F6FC6">
                  <a:lumMod val="50000"/>
                </a:srgbClr>
              </a:solidFill>
            </a:endParaRPr>
          </a:p>
        </p:txBody>
      </p:sp>
      <p:sp>
        <p:nvSpPr>
          <p:cNvPr id="10" name="Rectangular Callout 9"/>
          <p:cNvSpPr/>
          <p:nvPr/>
        </p:nvSpPr>
        <p:spPr>
          <a:xfrm>
            <a:off x="5105400" y="6096000"/>
            <a:ext cx="1295400" cy="304800"/>
          </a:xfrm>
          <a:prstGeom prst="wedgeRectCallout">
            <a:avLst>
              <a:gd name="adj1" fmla="val 80124"/>
              <a:gd name="adj2" fmla="val -50093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DC B 199</a:t>
            </a:r>
            <a:endParaRPr lang="en-US" dirty="0">
              <a:solidFill>
                <a:srgbClr val="0F6FC6">
                  <a:lumMod val="50000"/>
                </a:srgbClr>
              </a:solidFill>
            </a:endParaRPr>
          </a:p>
        </p:txBody>
      </p:sp>
      <p:sp>
        <p:nvSpPr>
          <p:cNvPr id="15" name="Rectangular Callout 14"/>
          <p:cNvSpPr/>
          <p:nvPr/>
        </p:nvSpPr>
        <p:spPr>
          <a:xfrm>
            <a:off x="4267200" y="2819400"/>
            <a:ext cx="914400" cy="609600"/>
          </a:xfrm>
          <a:prstGeom prst="wedgeRectCallout">
            <a:avLst>
              <a:gd name="adj1" fmla="val 202879"/>
              <a:gd name="adj2" fmla="val 2222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PA HB 1060</a:t>
            </a:r>
            <a:endParaRPr lang="en-US" dirty="0">
              <a:solidFill>
                <a:srgbClr val="0F6FC6">
                  <a:lumMod val="50000"/>
                </a:srgbClr>
              </a:solidFill>
            </a:endParaRPr>
          </a:p>
        </p:txBody>
      </p:sp>
      <p:sp>
        <p:nvSpPr>
          <p:cNvPr id="16" name="Rectangular Callout 15"/>
          <p:cNvSpPr/>
          <p:nvPr/>
        </p:nvSpPr>
        <p:spPr>
          <a:xfrm>
            <a:off x="6858000" y="2743200"/>
            <a:ext cx="1905000" cy="762000"/>
          </a:xfrm>
          <a:prstGeom prst="wedgeRectCallout">
            <a:avLst>
              <a:gd name="adj1" fmla="val -31324"/>
              <a:gd name="adj2" fmla="val 108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F6FC6">
                    <a:lumMod val="50000"/>
                  </a:srgbClr>
                </a:solidFill>
              </a:rPr>
              <a:t>NH SB 367 </a:t>
            </a:r>
          </a:p>
          <a:p>
            <a:pPr algn="ctr"/>
            <a:r>
              <a:rPr lang="en-US" sz="1400" dirty="0" smtClean="0">
                <a:solidFill>
                  <a:srgbClr val="0F6FC6">
                    <a:lumMod val="50000"/>
                  </a:srgbClr>
                </a:solidFill>
              </a:rPr>
              <a:t>(a simple increase with a nod to the economy) </a:t>
            </a:r>
          </a:p>
        </p:txBody>
      </p:sp>
      <p:graphicFrame>
        <p:nvGraphicFramePr>
          <p:cNvPr id="17" name="Table 16"/>
          <p:cNvGraphicFramePr>
            <a:graphicFrameLocks noGrp="1"/>
          </p:cNvGraphicFramePr>
          <p:nvPr/>
        </p:nvGraphicFramePr>
        <p:xfrm>
          <a:off x="457200" y="5334000"/>
          <a:ext cx="914400" cy="701040"/>
        </p:xfrm>
        <a:graphic>
          <a:graphicData uri="http://schemas.openxmlformats.org/drawingml/2006/table">
            <a:tbl>
              <a:tblPr firstRow="1" bandRow="1">
                <a:tableStyleId>{5940675A-B579-460E-94D1-54222C63F5DA}</a:tableStyleId>
              </a:tblPr>
              <a:tblGrid>
                <a:gridCol w="304800"/>
                <a:gridCol w="609600"/>
              </a:tblGrid>
              <a:tr h="266700">
                <a:tc>
                  <a:txBody>
                    <a:bodyPr/>
                    <a:lstStyle/>
                    <a:p>
                      <a:endParaRPr lang="en-US" sz="1200" kern="1200" dirty="0" smtClean="0">
                        <a:solidFill>
                          <a:srgbClr val="0F6FC6">
                            <a:lumMod val="50000"/>
                          </a:srgbClr>
                        </a:solidFill>
                        <a:latin typeface="+mn-lt"/>
                        <a:ea typeface="+mn-ea"/>
                        <a:cs typeface="+mn-cs"/>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US" sz="1200" kern="1200" dirty="0" smtClean="0">
                          <a:solidFill>
                            <a:srgbClr val="0F6FC6">
                              <a:lumMod val="50000"/>
                            </a:srgbClr>
                          </a:solidFill>
                          <a:latin typeface="+mn-lt"/>
                          <a:ea typeface="+mn-ea"/>
                          <a:cs typeface="+mn-cs"/>
                        </a:rPr>
                        <a:t>2013</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0">
                <a:tc>
                  <a:txBody>
                    <a:bodyPr/>
                    <a:lstStyle/>
                    <a:p>
                      <a:endParaRPr lang="en-US" sz="400" kern="1200" dirty="0" smtClean="0">
                        <a:solidFill>
                          <a:srgbClr val="0F6FC6">
                            <a:lumMod val="50000"/>
                          </a:srgbClr>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400" kern="1200" dirty="0" smtClean="0">
                        <a:solidFill>
                          <a:srgbClr val="0F6FC6">
                            <a:lumMod val="50000"/>
                          </a:srgbClr>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r>
              <a:tr h="266700">
                <a:tc>
                  <a:txBody>
                    <a:bodyPr/>
                    <a:lstStyle/>
                    <a:p>
                      <a:endParaRPr lang="en-US" sz="1200" kern="1200" dirty="0" smtClean="0">
                        <a:solidFill>
                          <a:srgbClr val="0F6FC6">
                            <a:lumMod val="50000"/>
                          </a:srgbClr>
                        </a:solidFill>
                        <a:latin typeface="+mn-lt"/>
                        <a:ea typeface="+mn-ea"/>
                        <a:cs typeface="+mn-cs"/>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kern="1200" dirty="0" smtClean="0">
                          <a:solidFill>
                            <a:srgbClr val="0F6FC6">
                              <a:lumMod val="50000"/>
                            </a:srgbClr>
                          </a:solidFill>
                          <a:latin typeface="+mn-lt"/>
                          <a:ea typeface="+mn-ea"/>
                          <a:cs typeface="+mn-cs"/>
                        </a:rPr>
                        <a:t>2014</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bl>
          </a:graphicData>
        </a:graphic>
      </p:graphicFrame>
      <p:sp>
        <p:nvSpPr>
          <p:cNvPr id="18" name="Rectangular Callout 17"/>
          <p:cNvSpPr/>
          <p:nvPr/>
        </p:nvSpPr>
        <p:spPr>
          <a:xfrm>
            <a:off x="7543800" y="4267200"/>
            <a:ext cx="1295400" cy="609600"/>
          </a:xfrm>
          <a:prstGeom prst="wedgeRectCallout">
            <a:avLst>
              <a:gd name="adj1" fmla="val -77177"/>
              <a:gd name="adj2" fmla="val -6342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F6FC6">
                    <a:lumMod val="50000"/>
                  </a:srgbClr>
                </a:solidFill>
              </a:rPr>
              <a:t>RI HB 7133</a:t>
            </a:r>
          </a:p>
          <a:p>
            <a:pPr algn="ctr"/>
            <a:r>
              <a:rPr lang="en-US" sz="1400" dirty="0" smtClean="0">
                <a:solidFill>
                  <a:srgbClr val="0F6FC6">
                    <a:lumMod val="50000"/>
                  </a:srgbClr>
                </a:solidFill>
              </a:rPr>
              <a:t>(indexing only) </a:t>
            </a:r>
          </a:p>
        </p:txBody>
      </p:sp>
      <p:sp>
        <p:nvSpPr>
          <p:cNvPr id="20" name="Slide Number Placeholder 8"/>
          <p:cNvSpPr txBox="1">
            <a:spLocks/>
          </p:cNvSpPr>
          <p:nvPr/>
        </p:nvSpPr>
        <p:spPr bwMode="auto">
          <a:xfrm>
            <a:off x="76200" y="6519344"/>
            <a:ext cx="533400" cy="365125"/>
          </a:xfrm>
          <a:prstGeom prst="rect">
            <a:avLst/>
          </a:prstGeom>
          <a:ln>
            <a:miter lim="800000"/>
            <a:headEnd/>
            <a:tailEnd/>
          </a:ln>
        </p:spPr>
        <p:txBody>
          <a:bodyPr/>
          <a:lstStyle/>
          <a:p>
            <a:pPr fontAlgn="auto">
              <a:spcBef>
                <a:spcPts val="0"/>
              </a:spcBef>
              <a:spcAft>
                <a:spcPts val="0"/>
              </a:spcAft>
              <a:defRPr/>
            </a:pPr>
            <a:fld id="{E51787AF-BEE1-45BB-B70F-8A7211B6E9D4}" type="slidenum">
              <a:rPr lang="en-US">
                <a:solidFill>
                  <a:srgbClr val="0F6FC6">
                    <a:lumMod val="90000"/>
                  </a:srgbClr>
                </a:solidFill>
                <a:latin typeface="Calibri"/>
              </a:rPr>
              <a:pPr fontAlgn="auto">
                <a:spcBef>
                  <a:spcPts val="0"/>
                </a:spcBef>
                <a:spcAft>
                  <a:spcPts val="0"/>
                </a:spcAft>
                <a:defRPr/>
              </a:pPr>
              <a:t>15</a:t>
            </a:fld>
            <a:endParaRPr lang="en-US" dirty="0">
              <a:solidFill>
                <a:srgbClr val="0F6FC6">
                  <a:lumMod val="90000"/>
                </a:srgbClr>
              </a:solidFill>
              <a:latin typeface="Calibri"/>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0" y="1752600"/>
            <a:ext cx="5943600" cy="914400"/>
          </a:xfrm>
        </p:spPr>
        <p:txBody>
          <a:bodyPr>
            <a:noAutofit/>
          </a:bodyPr>
          <a:lstStyle/>
          <a:p>
            <a:r>
              <a:rPr lang="en-US" sz="3800" b="1" dirty="0" smtClean="0"/>
              <a:t>15 States and D.C. Now Have </a:t>
            </a:r>
            <a:br>
              <a:rPr lang="en-US" sz="3800" b="1" dirty="0" smtClean="0"/>
            </a:br>
            <a:r>
              <a:rPr lang="en-US" sz="3800" b="1" dirty="0" smtClean="0"/>
              <a:t>Variable-Rate Gas Taxes</a:t>
            </a:r>
            <a:endParaRPr lang="en-US" sz="3800" b="1" dirty="0" smtClean="0">
              <a:effectLst/>
            </a:endParaRPr>
          </a:p>
        </p:txBody>
      </p:sp>
      <p:pic>
        <p:nvPicPr>
          <p:cNvPr id="79874" name="Picture 2"/>
          <p:cNvPicPr>
            <a:picLocks noChangeAspect="1" noChangeArrowheads="1"/>
          </p:cNvPicPr>
          <p:nvPr/>
        </p:nvPicPr>
        <p:blipFill>
          <a:blip r:embed="rId3" cstate="print"/>
          <a:srcRect r="29410" b="5760"/>
          <a:stretch>
            <a:fillRect/>
          </a:stretch>
        </p:blipFill>
        <p:spPr bwMode="auto">
          <a:xfrm>
            <a:off x="2261180" y="2819400"/>
            <a:ext cx="6730420" cy="3886200"/>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rcRect l="70590" t="27083" b="22917"/>
          <a:stretch>
            <a:fillRect/>
          </a:stretch>
        </p:blipFill>
        <p:spPr bwMode="auto">
          <a:xfrm>
            <a:off x="228600" y="4572000"/>
            <a:ext cx="1981200" cy="1965438"/>
          </a:xfrm>
          <a:prstGeom prst="rect">
            <a:avLst/>
          </a:prstGeom>
          <a:noFill/>
          <a:ln w="9525">
            <a:noFill/>
            <a:miter lim="800000"/>
            <a:headEnd/>
            <a:tailEnd/>
          </a:ln>
        </p:spPr>
      </p:pic>
      <p:sp>
        <p:nvSpPr>
          <p:cNvPr id="6" name="Rectangle 5"/>
          <p:cNvSpPr/>
          <p:nvPr/>
        </p:nvSpPr>
        <p:spPr>
          <a:xfrm>
            <a:off x="6705600" y="6553200"/>
            <a:ext cx="2286000" cy="253916"/>
          </a:xfrm>
          <a:prstGeom prst="rect">
            <a:avLst/>
          </a:prstGeom>
        </p:spPr>
        <p:txBody>
          <a:bodyPr wrap="square">
            <a:spAutoFit/>
          </a:bodyPr>
          <a:lstStyle/>
          <a:p>
            <a:pPr algn="ctr">
              <a:defRPr/>
            </a:pPr>
            <a:r>
              <a:rPr lang="en-US" sz="1050" dirty="0" smtClean="0">
                <a:solidFill>
                  <a:schemeClr val="bg1">
                    <a:lumMod val="65000"/>
                  </a:schemeClr>
                </a:solidFill>
                <a:latin typeface="+mn-lt"/>
              </a:rPr>
              <a:t>Source: ITEP, 2014; 2014 R.I. HB 7133.</a:t>
            </a:r>
            <a:endParaRPr lang="en-US" sz="1050" dirty="0">
              <a:solidFill>
                <a:schemeClr val="bg1">
                  <a:lumMod val="65000"/>
                </a:schemeClr>
              </a:solidFill>
              <a:latin typeface="+mn-lt"/>
            </a:endParaRPr>
          </a:p>
        </p:txBody>
      </p:sp>
      <p:sp>
        <p:nvSpPr>
          <p:cNvPr id="7"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16</a:t>
            </a:fld>
            <a:endParaRPr lang="en-US" dirty="0">
              <a:solidFill>
                <a:schemeClr val="accent1">
                  <a:lumMod val="90000"/>
                </a:schemeClr>
              </a:solidFill>
            </a:endParaRPr>
          </a:p>
        </p:txBody>
      </p:sp>
      <p:sp>
        <p:nvSpPr>
          <p:cNvPr id="8" name="Rectangular Callout 7"/>
          <p:cNvSpPr/>
          <p:nvPr/>
        </p:nvSpPr>
        <p:spPr>
          <a:xfrm>
            <a:off x="7696200" y="2667000"/>
            <a:ext cx="1066800" cy="304800"/>
          </a:xfrm>
          <a:prstGeom prst="wedgeRectCallout">
            <a:avLst>
              <a:gd name="adj1" fmla="val 30331"/>
              <a:gd name="adj2" fmla="val 359737"/>
            </a:avLst>
          </a:prstGeom>
          <a:solidFill>
            <a:srgbClr val="0C6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95000"/>
                  </a:schemeClr>
                </a:solidFill>
              </a:rPr>
              <a:t>Plus R.I. as the 16</a:t>
            </a:r>
            <a:r>
              <a:rPr lang="en-US" sz="900" baseline="30000" dirty="0" smtClean="0">
                <a:solidFill>
                  <a:schemeClr val="bg1">
                    <a:lumMod val="95000"/>
                  </a:schemeClr>
                </a:solidFill>
              </a:rPr>
              <a:t>th</a:t>
            </a:r>
            <a:r>
              <a:rPr lang="en-US" sz="900" dirty="0" smtClean="0">
                <a:solidFill>
                  <a:schemeClr val="bg1">
                    <a:lumMod val="95000"/>
                  </a:schemeClr>
                </a:solidFill>
              </a:rPr>
              <a:t> </a:t>
            </a:r>
          </a:p>
          <a:p>
            <a:pPr algn="ctr"/>
            <a:r>
              <a:rPr lang="en-US" sz="900" dirty="0" smtClean="0">
                <a:solidFill>
                  <a:schemeClr val="bg1">
                    <a:lumMod val="95000"/>
                  </a:schemeClr>
                </a:solidFill>
              </a:rPr>
              <a:t>(starting in 2015)</a:t>
            </a:r>
            <a:r>
              <a:rPr lang="en-US" sz="700" dirty="0" smtClean="0">
                <a:solidFill>
                  <a:schemeClr val="bg1">
                    <a:lumMod val="95000"/>
                  </a:schemeClr>
                </a:solidFill>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0" y="1600200"/>
            <a:ext cx="5867400" cy="762000"/>
          </a:xfrm>
        </p:spPr>
        <p:txBody>
          <a:bodyPr>
            <a:noAutofit/>
          </a:bodyPr>
          <a:lstStyle/>
          <a:p>
            <a:r>
              <a:rPr lang="en-US" sz="3600" b="1" dirty="0" smtClean="0"/>
              <a:t>Is Raising Gas Taxes Enough?</a:t>
            </a:r>
            <a:endParaRPr lang="en-US" sz="3600" b="1" dirty="0" smtClean="0">
              <a:effectLst/>
            </a:endParaRPr>
          </a:p>
        </p:txBody>
      </p:sp>
      <p:sp>
        <p:nvSpPr>
          <p:cNvPr id="25604" name="Content Placeholder 2"/>
          <p:cNvSpPr>
            <a:spLocks noGrp="1"/>
          </p:cNvSpPr>
          <p:nvPr>
            <p:ph idx="1"/>
          </p:nvPr>
        </p:nvSpPr>
        <p:spPr>
          <a:xfrm>
            <a:off x="381000" y="2514600"/>
            <a:ext cx="4572000" cy="4114800"/>
          </a:xfrm>
        </p:spPr>
        <p:txBody>
          <a:bodyPr>
            <a:normAutofit fontScale="55000" lnSpcReduction="20000"/>
          </a:bodyPr>
          <a:lstStyle/>
          <a:p>
            <a:r>
              <a:rPr lang="en-US" sz="3600" dirty="0" smtClean="0"/>
              <a:t>“Even without alternative fuel vehicles, </a:t>
            </a:r>
            <a:r>
              <a:rPr lang="en-US" sz="3600" b="1" dirty="0" smtClean="0"/>
              <a:t>the fuel tax won’t keep pace</a:t>
            </a:r>
            <a:r>
              <a:rPr lang="en-US" sz="3600" dirty="0" smtClean="0"/>
              <a:t> and the system just won’t work.” </a:t>
            </a:r>
          </a:p>
          <a:p>
            <a:pPr algn="r">
              <a:buNone/>
            </a:pPr>
            <a:r>
              <a:rPr lang="en-US" sz="3600" i="1" dirty="0" smtClean="0"/>
              <a:t>	Sen. Bruce Starr, Ore.</a:t>
            </a:r>
          </a:p>
          <a:p>
            <a:pPr>
              <a:buNone/>
            </a:pPr>
            <a:endParaRPr lang="en-US" sz="1700" dirty="0" smtClean="0"/>
          </a:p>
          <a:p>
            <a:r>
              <a:rPr lang="en-US" sz="3600" dirty="0" smtClean="0"/>
              <a:t>“With higher efficiency standards and alternative fuel vehicles, </a:t>
            </a:r>
            <a:r>
              <a:rPr lang="en-US" sz="3600" b="1" dirty="0" smtClean="0"/>
              <a:t>government cannot continue to rely on the gas tax </a:t>
            </a:r>
            <a:r>
              <a:rPr lang="en-US" sz="3600" dirty="0" smtClean="0"/>
              <a:t>as a revenue source.” </a:t>
            </a:r>
          </a:p>
          <a:p>
            <a:pPr algn="r">
              <a:buNone/>
            </a:pPr>
            <a:r>
              <a:rPr lang="en-US" sz="3600" i="1" dirty="0" smtClean="0"/>
              <a:t>	Speaker Bill Howell, Va.</a:t>
            </a:r>
          </a:p>
          <a:p>
            <a:pPr>
              <a:buNone/>
            </a:pPr>
            <a:endParaRPr lang="en-US" sz="1700" dirty="0" smtClean="0"/>
          </a:p>
          <a:p>
            <a:r>
              <a:rPr lang="en-US" sz="3600" dirty="0" smtClean="0"/>
              <a:t>“The gas tax will always play a role in funding our transportation system, but </a:t>
            </a:r>
            <a:r>
              <a:rPr lang="en-US" sz="3600" b="1" dirty="0" smtClean="0"/>
              <a:t>eventually we will have to look at more stable sources as well</a:t>
            </a:r>
            <a:r>
              <a:rPr lang="en-US" sz="3600" dirty="0" smtClean="0"/>
              <a:t>.” </a:t>
            </a:r>
          </a:p>
          <a:p>
            <a:pPr algn="r">
              <a:buNone/>
            </a:pPr>
            <a:r>
              <a:rPr lang="en-US" sz="3600" i="1" dirty="0" smtClean="0"/>
              <a:t>	Rep. Judy </a:t>
            </a:r>
            <a:r>
              <a:rPr lang="en-US" sz="3600" i="1" dirty="0" err="1" smtClean="0"/>
              <a:t>Clibborn</a:t>
            </a:r>
            <a:r>
              <a:rPr lang="en-US" sz="3600" i="1" dirty="0" smtClean="0"/>
              <a:t>, Wash.</a:t>
            </a:r>
          </a:p>
        </p:txBody>
      </p:sp>
      <p:pic>
        <p:nvPicPr>
          <p:cNvPr id="7" name="Picture 6"/>
          <p:cNvPicPr>
            <a:picLocks noChangeAspect="1"/>
          </p:cNvPicPr>
          <p:nvPr/>
        </p:nvPicPr>
        <p:blipFill>
          <a:blip r:embed="rId3" cstate="print"/>
          <a:stretch>
            <a:fillRect/>
          </a:stretch>
        </p:blipFill>
        <p:spPr>
          <a:xfrm>
            <a:off x="5257800" y="2667000"/>
            <a:ext cx="3412067" cy="2362200"/>
          </a:xfrm>
          <a:prstGeom prst="rect">
            <a:avLst/>
          </a:prstGeom>
        </p:spPr>
      </p:pic>
      <p:pic>
        <p:nvPicPr>
          <p:cNvPr id="15362" name="Picture 2" descr="http://media.caranddriver.com/images/media/267465/battle-high-gas-prices-tips-to-boost-your-fuel-economy-photo-222390-s-429x262.jpg"/>
          <p:cNvPicPr>
            <a:picLocks noChangeAspect="1" noChangeArrowheads="1"/>
          </p:cNvPicPr>
          <p:nvPr/>
        </p:nvPicPr>
        <p:blipFill>
          <a:blip r:embed="rId4" cstate="print"/>
          <a:srcRect t="27290" b="6694"/>
          <a:stretch>
            <a:fillRect/>
          </a:stretch>
        </p:blipFill>
        <p:spPr bwMode="auto">
          <a:xfrm>
            <a:off x="5257800" y="5181600"/>
            <a:ext cx="3429000" cy="1382486"/>
          </a:xfrm>
          <a:prstGeom prst="rect">
            <a:avLst/>
          </a:prstGeom>
          <a:noFill/>
        </p:spPr>
      </p:pic>
      <p:sp>
        <p:nvSpPr>
          <p:cNvPr id="8"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17</a:t>
            </a:fld>
            <a:endParaRPr lang="en-US" dirty="0">
              <a:solidFill>
                <a:schemeClr val="accent1">
                  <a:lumMod val="90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0" y="1752600"/>
            <a:ext cx="5867400" cy="1066800"/>
          </a:xfrm>
        </p:spPr>
        <p:txBody>
          <a:bodyPr>
            <a:noAutofit/>
          </a:bodyPr>
          <a:lstStyle/>
          <a:p>
            <a:r>
              <a:rPr lang="en-US" b="1" dirty="0" smtClean="0">
                <a:effectLst/>
              </a:rPr>
              <a:t>Trend 3: </a:t>
            </a:r>
            <a:br>
              <a:rPr lang="en-US" b="1" dirty="0" smtClean="0">
                <a:effectLst/>
              </a:rPr>
            </a:br>
            <a:r>
              <a:rPr lang="en-US" b="1" dirty="0" smtClean="0">
                <a:effectLst/>
              </a:rPr>
              <a:t>Capturing All Users</a:t>
            </a:r>
          </a:p>
        </p:txBody>
      </p:sp>
      <p:sp>
        <p:nvSpPr>
          <p:cNvPr id="25604" name="Content Placeholder 2"/>
          <p:cNvSpPr>
            <a:spLocks noGrp="1"/>
          </p:cNvSpPr>
          <p:nvPr>
            <p:ph idx="1"/>
          </p:nvPr>
        </p:nvSpPr>
        <p:spPr>
          <a:xfrm>
            <a:off x="457200" y="3200400"/>
            <a:ext cx="4800600" cy="3505200"/>
          </a:xfrm>
        </p:spPr>
        <p:txBody>
          <a:bodyPr>
            <a:normAutofit fontScale="92500"/>
          </a:bodyPr>
          <a:lstStyle/>
          <a:p>
            <a:pPr marL="236538" indent="-236538" eaLnBrk="1" hangingPunct="1">
              <a:lnSpc>
                <a:spcPct val="90000"/>
              </a:lnSpc>
            </a:pPr>
            <a:r>
              <a:rPr lang="en-US" dirty="0" smtClean="0">
                <a:effectLst/>
              </a:rPr>
              <a:t>Fees for alternative fuel vehicles or electric vehicles</a:t>
            </a:r>
          </a:p>
          <a:p>
            <a:pPr marL="236538" indent="-236538" eaLnBrk="1" hangingPunct="1">
              <a:lnSpc>
                <a:spcPct val="90000"/>
              </a:lnSpc>
              <a:buFont typeface="Wingdings" pitchFamily="2" charset="2"/>
              <a:buNone/>
            </a:pPr>
            <a:endParaRPr lang="en-US" sz="900" dirty="0" smtClean="0">
              <a:effectLst/>
            </a:endParaRPr>
          </a:p>
          <a:p>
            <a:pPr marL="236538" indent="-236538" eaLnBrk="1" hangingPunct="1">
              <a:lnSpc>
                <a:spcPct val="90000"/>
              </a:lnSpc>
            </a:pPr>
            <a:r>
              <a:rPr lang="en-US" dirty="0" smtClean="0">
                <a:effectLst/>
              </a:rPr>
              <a:t>Taxes on alternative fuels</a:t>
            </a:r>
          </a:p>
          <a:p>
            <a:pPr marL="236538" indent="-236538">
              <a:lnSpc>
                <a:spcPct val="90000"/>
              </a:lnSpc>
              <a:buNone/>
            </a:pPr>
            <a:endParaRPr lang="en-US" sz="900" dirty="0" smtClean="0"/>
          </a:p>
          <a:p>
            <a:pPr marL="236538" indent="-236538">
              <a:lnSpc>
                <a:spcPct val="90000"/>
              </a:lnSpc>
            </a:pPr>
            <a:r>
              <a:rPr lang="en-US" dirty="0" smtClean="0"/>
              <a:t>Mileage-based user fees (also known as vehicle miles traveled or VMT fees)</a:t>
            </a:r>
          </a:p>
          <a:p>
            <a:pPr marL="236538" indent="-236538" eaLnBrk="1" hangingPunct="1">
              <a:lnSpc>
                <a:spcPct val="90000"/>
              </a:lnSpc>
            </a:pPr>
            <a:endParaRPr lang="en-US" dirty="0" smtClean="0">
              <a:effectLst/>
            </a:endParaRPr>
          </a:p>
          <a:p>
            <a:pPr marL="236538" indent="-236538" eaLnBrk="1" hangingPunct="1">
              <a:lnSpc>
                <a:spcPct val="90000"/>
              </a:lnSpc>
              <a:buFont typeface="Wingdings" pitchFamily="2" charset="2"/>
              <a:buNone/>
            </a:pPr>
            <a:endParaRPr lang="en-US" sz="400" dirty="0" smtClean="0">
              <a:effectLst/>
            </a:endParaRPr>
          </a:p>
        </p:txBody>
      </p:sp>
      <p:pic>
        <p:nvPicPr>
          <p:cNvPr id="25605" name="Picture 2"/>
          <p:cNvPicPr>
            <a:picLocks noChangeAspect="1" noChangeArrowheads="1"/>
          </p:cNvPicPr>
          <p:nvPr/>
        </p:nvPicPr>
        <p:blipFill>
          <a:blip r:embed="rId3" cstate="print"/>
          <a:srcRect l="7000" t="9091" r="8994" b="12121"/>
          <a:stretch>
            <a:fillRect/>
          </a:stretch>
        </p:blipFill>
        <p:spPr bwMode="auto">
          <a:xfrm>
            <a:off x="5638800" y="2438400"/>
            <a:ext cx="2895600" cy="2091266"/>
          </a:xfrm>
          <a:prstGeom prst="rect">
            <a:avLst/>
          </a:prstGeom>
          <a:noFill/>
          <a:ln w="9525">
            <a:noFill/>
            <a:miter lim="800000"/>
            <a:headEnd/>
            <a:tailEnd/>
          </a:ln>
        </p:spPr>
      </p:pic>
      <p:pic>
        <p:nvPicPr>
          <p:cNvPr id="6" name="Picture 2" descr="https://encrypted-tbn0.gstatic.com/images?q=tbn:ANd9GcTjgQonx2xJk-p2E5zc7WrqexkGeXD1FIWVtKofAI_Ye2Ua8yzg"/>
          <p:cNvPicPr>
            <a:picLocks noChangeAspect="1" noChangeArrowheads="1"/>
          </p:cNvPicPr>
          <p:nvPr/>
        </p:nvPicPr>
        <p:blipFill>
          <a:blip r:embed="rId4" cstate="print"/>
          <a:srcRect t="8333" b="12500"/>
          <a:stretch>
            <a:fillRect/>
          </a:stretch>
        </p:blipFill>
        <p:spPr bwMode="auto">
          <a:xfrm>
            <a:off x="5638800" y="4648200"/>
            <a:ext cx="2819400" cy="1447800"/>
          </a:xfrm>
          <a:prstGeom prst="rect">
            <a:avLst/>
          </a:prstGeom>
          <a:noFill/>
        </p:spPr>
      </p:pic>
      <p:sp>
        <p:nvSpPr>
          <p:cNvPr id="9"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18</a:t>
            </a:fld>
            <a:endParaRPr lang="en-US" dirty="0">
              <a:solidFill>
                <a:schemeClr val="accent1">
                  <a:lumMod val="90000"/>
                </a:schemeClr>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descr="SDXTMPPPT01.emf"/>
          <p:cNvPicPr>
            <a:picLocks/>
          </p:cNvPicPr>
          <p:nvPr/>
        </p:nvPicPr>
        <p:blipFill>
          <a:blip r:embed="rId3" cstate="print"/>
          <a:stretch>
            <a:fillRect/>
          </a:stretch>
        </p:blipFill>
        <p:spPr>
          <a:xfrm>
            <a:off x="1341120" y="2286000"/>
            <a:ext cx="6583680" cy="3581400"/>
          </a:xfrm>
          <a:prstGeom prst="rect">
            <a:avLst/>
          </a:prstGeom>
        </p:spPr>
      </p:pic>
      <p:sp>
        <p:nvSpPr>
          <p:cNvPr id="25603" name="Title 1"/>
          <p:cNvSpPr>
            <a:spLocks noGrp="1"/>
          </p:cNvSpPr>
          <p:nvPr>
            <p:ph type="title"/>
          </p:nvPr>
        </p:nvSpPr>
        <p:spPr>
          <a:xfrm>
            <a:off x="0" y="1600200"/>
            <a:ext cx="5867400" cy="685800"/>
          </a:xfrm>
        </p:spPr>
        <p:txBody>
          <a:bodyPr>
            <a:noAutofit/>
          </a:bodyPr>
          <a:lstStyle/>
          <a:p>
            <a:r>
              <a:rPr lang="en-US" sz="3600" b="1" dirty="0" smtClean="0"/>
              <a:t>VMT Fee</a:t>
            </a:r>
            <a:r>
              <a:rPr lang="en-US" sz="3600" b="1" dirty="0" smtClean="0"/>
              <a:t> </a:t>
            </a:r>
            <a:r>
              <a:rPr lang="en-US" sz="3600" b="1" dirty="0" smtClean="0"/>
              <a:t>Legislative Activity</a:t>
            </a:r>
            <a:endParaRPr lang="en-US" sz="3600" b="1" dirty="0" smtClean="0">
              <a:effectLst/>
            </a:endParaRPr>
          </a:p>
        </p:txBody>
      </p:sp>
      <p:sp>
        <p:nvSpPr>
          <p:cNvPr id="9304" name="Rectangle 8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94" name="Content Placeholder 2"/>
          <p:cNvSpPr>
            <a:spLocks noGrp="1"/>
          </p:cNvSpPr>
          <p:nvPr>
            <p:ph idx="1"/>
          </p:nvPr>
        </p:nvSpPr>
        <p:spPr>
          <a:xfrm>
            <a:off x="533400" y="5867400"/>
            <a:ext cx="8001000" cy="990600"/>
          </a:xfrm>
        </p:spPr>
        <p:txBody>
          <a:bodyPr rtlCol="0">
            <a:noAutofit/>
          </a:bodyPr>
          <a:lstStyle/>
          <a:p>
            <a:pPr marL="0" indent="0" algn="ctr" fontAlgn="auto">
              <a:spcBef>
                <a:spcPct val="0"/>
              </a:spcBef>
              <a:spcAft>
                <a:spcPts val="0"/>
              </a:spcAft>
              <a:buFont typeface="Arial" pitchFamily="34" charset="0"/>
              <a:buNone/>
              <a:defRPr/>
            </a:pPr>
            <a:r>
              <a:rPr lang="en-US" sz="2800" dirty="0" smtClean="0"/>
              <a:t>At least 55 VMT-related bills have been </a:t>
            </a:r>
          </a:p>
          <a:p>
            <a:pPr marL="0" indent="0" algn="ctr" fontAlgn="auto">
              <a:spcBef>
                <a:spcPct val="0"/>
              </a:spcBef>
              <a:spcAft>
                <a:spcPts val="0"/>
              </a:spcAft>
              <a:buFont typeface="Arial" pitchFamily="34" charset="0"/>
              <a:buNone/>
              <a:defRPr/>
            </a:pPr>
            <a:r>
              <a:rPr lang="en-US" sz="2800" dirty="0" smtClean="0"/>
              <a:t>introduced in 19 states since 2008. </a:t>
            </a:r>
          </a:p>
        </p:txBody>
      </p:sp>
      <p:sp>
        <p:nvSpPr>
          <p:cNvPr id="9398" name="Rectangle 18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184" name="Rectangular Callout 183"/>
          <p:cNvSpPr/>
          <p:nvPr/>
        </p:nvSpPr>
        <p:spPr>
          <a:xfrm>
            <a:off x="304800" y="4572000"/>
            <a:ext cx="1219200" cy="533400"/>
          </a:xfrm>
          <a:prstGeom prst="wedgeRectCallout">
            <a:avLst>
              <a:gd name="adj1" fmla="val 140759"/>
              <a:gd name="adj2" fmla="val -28792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OR SB 810 (2013)</a:t>
            </a:r>
            <a:endParaRPr lang="en-US" dirty="0">
              <a:solidFill>
                <a:srgbClr val="0F6FC6">
                  <a:lumMod val="50000"/>
                </a:srgbClr>
              </a:solidFill>
            </a:endParaRPr>
          </a:p>
        </p:txBody>
      </p:sp>
      <p:sp>
        <p:nvSpPr>
          <p:cNvPr id="185" name="Rectangular Callout 184"/>
          <p:cNvSpPr/>
          <p:nvPr/>
        </p:nvSpPr>
        <p:spPr>
          <a:xfrm>
            <a:off x="304800" y="2819400"/>
            <a:ext cx="1371600" cy="1143000"/>
          </a:xfrm>
          <a:prstGeom prst="wedgeRectCallout">
            <a:avLst>
              <a:gd name="adj1" fmla="val 124937"/>
              <a:gd name="adj2" fmla="val -450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WA HB 2190 (2012) </a:t>
            </a:r>
          </a:p>
          <a:p>
            <a:pPr algn="ctr" fontAlgn="auto">
              <a:spcBef>
                <a:spcPts val="0"/>
              </a:spcBef>
              <a:spcAft>
                <a:spcPts val="0"/>
              </a:spcAft>
            </a:pPr>
            <a:r>
              <a:rPr lang="en-US" dirty="0" smtClean="0">
                <a:solidFill>
                  <a:srgbClr val="0F6FC6">
                    <a:lumMod val="50000"/>
                  </a:srgbClr>
                </a:solidFill>
              </a:rPr>
              <a:t>WA SB 6001 (2014)</a:t>
            </a:r>
            <a:endParaRPr lang="en-US" dirty="0">
              <a:solidFill>
                <a:srgbClr val="0F6FC6">
                  <a:lumMod val="50000"/>
                </a:srgbClr>
              </a:solidFill>
            </a:endParaRPr>
          </a:p>
        </p:txBody>
      </p:sp>
      <p:sp>
        <p:nvSpPr>
          <p:cNvPr id="186" name="Rectangular Callout 185"/>
          <p:cNvSpPr/>
          <p:nvPr/>
        </p:nvSpPr>
        <p:spPr>
          <a:xfrm>
            <a:off x="7848600" y="3276600"/>
            <a:ext cx="1219200" cy="533400"/>
          </a:xfrm>
          <a:prstGeom prst="wedgeRectCallout">
            <a:avLst>
              <a:gd name="adj1" fmla="val -84541"/>
              <a:gd name="adj2" fmla="val -420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VT HB 770 (2012)</a:t>
            </a:r>
            <a:endParaRPr lang="en-US" dirty="0">
              <a:solidFill>
                <a:srgbClr val="0F6FC6">
                  <a:lumMod val="50000"/>
                </a:srgbClr>
              </a:solidFill>
            </a:endParaRPr>
          </a:p>
        </p:txBody>
      </p:sp>
      <p:sp>
        <p:nvSpPr>
          <p:cNvPr id="100" name="Rectangular Callout 99"/>
          <p:cNvSpPr/>
          <p:nvPr/>
        </p:nvSpPr>
        <p:spPr>
          <a:xfrm>
            <a:off x="5791200" y="2362200"/>
            <a:ext cx="1295400" cy="533400"/>
          </a:xfrm>
          <a:prstGeom prst="wedgeRectCallout">
            <a:avLst>
              <a:gd name="adj1" fmla="val -23339"/>
              <a:gd name="adj2" fmla="val 25290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IN HB 1104 (2014)</a:t>
            </a:r>
            <a:endParaRPr lang="en-US" dirty="0">
              <a:solidFill>
                <a:srgbClr val="0F6FC6">
                  <a:lumMod val="50000"/>
                </a:srgbClr>
              </a:solidFill>
            </a:endParaRPr>
          </a:p>
        </p:txBody>
      </p:sp>
      <p:sp>
        <p:nvSpPr>
          <p:cNvPr id="104" name="Rectangular Callout 103"/>
          <p:cNvSpPr/>
          <p:nvPr/>
        </p:nvSpPr>
        <p:spPr>
          <a:xfrm>
            <a:off x="2819400" y="5181600"/>
            <a:ext cx="1066800" cy="533400"/>
          </a:xfrm>
          <a:prstGeom prst="wedgeRectCallout">
            <a:avLst>
              <a:gd name="adj1" fmla="val -51867"/>
              <a:gd name="adj2" fmla="val -17734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CA SJR 5 (2011)</a:t>
            </a:r>
            <a:endParaRPr lang="en-US" dirty="0">
              <a:solidFill>
                <a:srgbClr val="0F6FC6">
                  <a:lumMod val="50000"/>
                </a:srgbClr>
              </a:solidFill>
            </a:endParaRPr>
          </a:p>
        </p:txBody>
      </p:sp>
      <p:sp>
        <p:nvSpPr>
          <p:cNvPr id="105" name="Rectangular Callout 104"/>
          <p:cNvSpPr/>
          <p:nvPr/>
        </p:nvSpPr>
        <p:spPr>
          <a:xfrm>
            <a:off x="4191000" y="2209800"/>
            <a:ext cx="1219200" cy="533400"/>
          </a:xfrm>
          <a:prstGeom prst="wedgeRectCallout">
            <a:avLst>
              <a:gd name="adj1" fmla="val -47088"/>
              <a:gd name="adj2" fmla="val 3073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F6FC6">
                    <a:lumMod val="50000"/>
                  </a:srgbClr>
                </a:solidFill>
              </a:rPr>
              <a:t>CO SJR 37 (2011)</a:t>
            </a:r>
            <a:endParaRPr lang="en-US" dirty="0">
              <a:solidFill>
                <a:srgbClr val="0F6FC6">
                  <a:lumMod val="50000"/>
                </a:srgbClr>
              </a:solidFill>
            </a:endParaRPr>
          </a:p>
        </p:txBody>
      </p:sp>
      <p:sp>
        <p:nvSpPr>
          <p:cNvPr id="17"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19</a:t>
            </a:fld>
            <a:endParaRPr lang="en-US" dirty="0">
              <a:solidFill>
                <a:schemeClr val="accent1">
                  <a:lumMod val="90000"/>
                </a:schemeClr>
              </a:solidFill>
            </a:endParaRPr>
          </a:p>
        </p:txBody>
      </p:sp>
      <p:graphicFrame>
        <p:nvGraphicFramePr>
          <p:cNvPr id="14" name="Table 13"/>
          <p:cNvGraphicFramePr>
            <a:graphicFrameLocks noGrp="1"/>
          </p:cNvGraphicFramePr>
          <p:nvPr/>
        </p:nvGraphicFramePr>
        <p:xfrm>
          <a:off x="7315200" y="4724400"/>
          <a:ext cx="1600200" cy="1127760"/>
        </p:xfrm>
        <a:graphic>
          <a:graphicData uri="http://schemas.openxmlformats.org/drawingml/2006/table">
            <a:tbl>
              <a:tblPr firstRow="1" bandRow="1">
                <a:tableStyleId>{5940675A-B579-460E-94D1-54222C63F5DA}</a:tableStyleId>
              </a:tblPr>
              <a:tblGrid>
                <a:gridCol w="349250"/>
                <a:gridCol w="1250950"/>
              </a:tblGrid>
              <a:tr h="266700">
                <a:tc>
                  <a:txBody>
                    <a:bodyPr/>
                    <a:lstStyle/>
                    <a:p>
                      <a:endParaRPr lang="en-US" sz="1200" kern="1200" dirty="0" smtClean="0">
                        <a:solidFill>
                          <a:srgbClr val="0F6FC6">
                            <a:lumMod val="50000"/>
                          </a:srgbClr>
                        </a:solidFill>
                        <a:latin typeface="+mn-lt"/>
                        <a:ea typeface="+mn-ea"/>
                        <a:cs typeface="+mn-cs"/>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0070C0"/>
                    </a:solidFill>
                  </a:tcPr>
                </a:tc>
                <a:tc>
                  <a:txBody>
                    <a:bodyPr/>
                    <a:lstStyle/>
                    <a:p>
                      <a:r>
                        <a:rPr lang="en-US" sz="1200" kern="1200" dirty="0" smtClean="0">
                          <a:solidFill>
                            <a:srgbClr val="0F6FC6">
                              <a:lumMod val="50000"/>
                            </a:srgbClr>
                          </a:solidFill>
                          <a:latin typeface="+mn-lt"/>
                          <a:ea typeface="+mn-ea"/>
                          <a:cs typeface="+mn-cs"/>
                        </a:rPr>
                        <a:t>Considered</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0">
                <a:tc>
                  <a:txBody>
                    <a:bodyPr/>
                    <a:lstStyle/>
                    <a:p>
                      <a:endParaRPr lang="en-US" sz="400" kern="1200" dirty="0" smtClean="0">
                        <a:solidFill>
                          <a:srgbClr val="0F6FC6">
                            <a:lumMod val="50000"/>
                          </a:srgbClr>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400" kern="1200" dirty="0" smtClean="0">
                        <a:solidFill>
                          <a:srgbClr val="0F6FC6">
                            <a:lumMod val="50000"/>
                          </a:srgbClr>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r>
              <a:tr h="266700">
                <a:tc>
                  <a:txBody>
                    <a:bodyPr/>
                    <a:lstStyle/>
                    <a:p>
                      <a:endParaRPr lang="en-US" sz="1200" kern="1200" dirty="0" smtClean="0">
                        <a:solidFill>
                          <a:srgbClr val="0F6FC6">
                            <a:lumMod val="50000"/>
                          </a:srgbClr>
                        </a:solidFill>
                        <a:latin typeface="+mn-lt"/>
                        <a:ea typeface="+mn-ea"/>
                        <a:cs typeface="+mn-cs"/>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92D050"/>
                    </a:solidFill>
                  </a:tcPr>
                </a:tc>
                <a:tc>
                  <a:txBody>
                    <a:bodyPr/>
                    <a:lstStyle/>
                    <a:p>
                      <a:r>
                        <a:rPr lang="en-US" sz="1200" kern="1200" dirty="0" smtClean="0">
                          <a:solidFill>
                            <a:srgbClr val="0F6FC6">
                              <a:lumMod val="50000"/>
                            </a:srgbClr>
                          </a:solidFill>
                          <a:latin typeface="+mn-lt"/>
                          <a:ea typeface="+mn-ea"/>
                          <a:cs typeface="+mn-cs"/>
                        </a:rPr>
                        <a:t>Enacted</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137160">
                <a:tc>
                  <a:txBody>
                    <a:bodyPr/>
                    <a:lstStyle/>
                    <a:p>
                      <a:pPr marL="0" algn="l" defTabSz="914400" rtl="0" eaLnBrk="1" latinLnBrk="0" hangingPunct="1"/>
                      <a:endParaRPr lang="en-US" sz="400" kern="1200" dirty="0" smtClean="0">
                        <a:solidFill>
                          <a:srgbClr val="0F6FC6">
                            <a:lumMod val="50000"/>
                          </a:srgb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400" kern="1200" dirty="0" smtClean="0">
                        <a:solidFill>
                          <a:srgbClr val="0F6FC6">
                            <a:lumMod val="50000"/>
                          </a:srgb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266700">
                <a:tc>
                  <a:txBody>
                    <a:bodyPr/>
                    <a:lstStyle/>
                    <a:p>
                      <a:endParaRPr lang="en-US" sz="1200" kern="1200" dirty="0" smtClean="0">
                        <a:solidFill>
                          <a:srgbClr val="0F6FC6">
                            <a:lumMod val="50000"/>
                          </a:srgbClr>
                        </a:solidFill>
                        <a:latin typeface="+mn-lt"/>
                        <a:ea typeface="+mn-ea"/>
                        <a:cs typeface="+mn-cs"/>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00B050"/>
                    </a:solidFill>
                  </a:tcPr>
                </a:tc>
                <a:tc>
                  <a:txBody>
                    <a:bodyPr/>
                    <a:lstStyle/>
                    <a:p>
                      <a:r>
                        <a:rPr lang="en-US" sz="1200" kern="1200" dirty="0" smtClean="0">
                          <a:solidFill>
                            <a:srgbClr val="0F6FC6">
                              <a:lumMod val="50000"/>
                            </a:srgbClr>
                          </a:solidFill>
                          <a:latin typeface="+mn-lt"/>
                          <a:ea typeface="+mn-ea"/>
                          <a:cs typeface="+mn-cs"/>
                        </a:rPr>
                        <a:t>Enacted in 2014</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981200"/>
            <a:ext cx="8229600" cy="762000"/>
          </a:xfrm>
        </p:spPr>
        <p:txBody>
          <a:bodyPr rtlCol="0">
            <a:normAutofit/>
          </a:bodyPr>
          <a:lstStyle/>
          <a:p>
            <a:pPr fontAlgn="auto">
              <a:spcAft>
                <a:spcPts val="0"/>
              </a:spcAft>
              <a:defRPr/>
            </a:pPr>
            <a:r>
              <a:rPr lang="en-US" b="1" dirty="0" smtClean="0"/>
              <a:t>Transportation Funding Crisis</a:t>
            </a:r>
          </a:p>
        </p:txBody>
      </p:sp>
      <p:sp>
        <p:nvSpPr>
          <p:cNvPr id="6" name="Content Placeholder 5"/>
          <p:cNvSpPr>
            <a:spLocks noGrp="1"/>
          </p:cNvSpPr>
          <p:nvPr>
            <p:ph sz="half" idx="2"/>
          </p:nvPr>
        </p:nvSpPr>
        <p:spPr>
          <a:xfrm>
            <a:off x="3581400" y="2590800"/>
            <a:ext cx="5105400" cy="3886200"/>
          </a:xfrm>
        </p:spPr>
        <p:txBody>
          <a:bodyPr>
            <a:normAutofit fontScale="92500" lnSpcReduction="10000"/>
          </a:bodyPr>
          <a:lstStyle/>
          <a:p>
            <a:pPr>
              <a:spcBef>
                <a:spcPct val="0"/>
              </a:spcBef>
            </a:pPr>
            <a:r>
              <a:rPr lang="en-US" dirty="0" smtClean="0"/>
              <a:t>Chronic funding gaps</a:t>
            </a:r>
          </a:p>
          <a:p>
            <a:pPr>
              <a:spcBef>
                <a:spcPct val="0"/>
              </a:spcBef>
            </a:pPr>
            <a:r>
              <a:rPr lang="en-US" dirty="0" smtClean="0"/>
              <a:t>Years of underinvestment</a:t>
            </a:r>
          </a:p>
          <a:p>
            <a:pPr>
              <a:spcBef>
                <a:spcPct val="0"/>
              </a:spcBef>
            </a:pPr>
            <a:r>
              <a:rPr lang="en-US" dirty="0" smtClean="0"/>
              <a:t>Aging infrastructure</a:t>
            </a:r>
          </a:p>
          <a:p>
            <a:pPr>
              <a:spcBef>
                <a:spcPct val="0"/>
              </a:spcBef>
            </a:pPr>
            <a:r>
              <a:rPr lang="en-US" dirty="0" smtClean="0"/>
              <a:t>Growing transportation demand</a:t>
            </a:r>
          </a:p>
          <a:p>
            <a:pPr>
              <a:spcBef>
                <a:spcPct val="0"/>
              </a:spcBef>
            </a:pPr>
            <a:r>
              <a:rPr lang="en-US" dirty="0" smtClean="0"/>
              <a:t>Declining gas tax revenues</a:t>
            </a:r>
          </a:p>
          <a:p>
            <a:pPr>
              <a:spcBef>
                <a:spcPct val="0"/>
              </a:spcBef>
            </a:pPr>
            <a:r>
              <a:rPr lang="en-US" dirty="0" smtClean="0"/>
              <a:t>Political reluctance to raise gas tax</a:t>
            </a:r>
          </a:p>
          <a:p>
            <a:pPr>
              <a:spcBef>
                <a:spcPct val="0"/>
              </a:spcBef>
            </a:pPr>
            <a:r>
              <a:rPr lang="en-US" dirty="0" smtClean="0"/>
              <a:t>National recession</a:t>
            </a:r>
          </a:p>
          <a:p>
            <a:pPr>
              <a:spcBef>
                <a:spcPct val="0"/>
              </a:spcBef>
            </a:pPr>
            <a:r>
              <a:rPr lang="en-US" dirty="0" smtClean="0"/>
              <a:t>State budget shortfalls</a:t>
            </a:r>
          </a:p>
          <a:p>
            <a:pPr>
              <a:spcBef>
                <a:spcPct val="0"/>
              </a:spcBef>
            </a:pPr>
            <a:r>
              <a:rPr lang="en-US" dirty="0" smtClean="0"/>
              <a:t>Uncertainty of federal program</a:t>
            </a:r>
          </a:p>
          <a:p>
            <a:endParaRPr lang="en-US" dirty="0"/>
          </a:p>
        </p:txBody>
      </p:sp>
      <p:sp>
        <p:nvSpPr>
          <p:cNvPr id="7" name="Slide Number Placeholder 8"/>
          <p:cNvSpPr txBox="1">
            <a:spLocks/>
          </p:cNvSpPr>
          <p:nvPr/>
        </p:nvSpPr>
        <p:spPr bwMode="auto">
          <a:xfrm>
            <a:off x="152400" y="6400800"/>
            <a:ext cx="366713"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2</a:t>
            </a:fld>
            <a:endParaRPr lang="en-US" dirty="0">
              <a:solidFill>
                <a:schemeClr val="accent1">
                  <a:lumMod val="90000"/>
                </a:schemeClr>
              </a:solidFill>
            </a:endParaRPr>
          </a:p>
        </p:txBody>
      </p:sp>
      <p:pic>
        <p:nvPicPr>
          <p:cNvPr id="8" name="Picture 11" descr="dome"/>
          <p:cNvPicPr>
            <a:picLocks noGrp="1" noChangeAspect="1" noChangeArrowheads="1"/>
          </p:cNvPicPr>
          <p:nvPr>
            <p:ph sz="half" idx="1"/>
          </p:nvPr>
        </p:nvPicPr>
        <p:blipFill>
          <a:blip r:embed="rId3" cstate="print"/>
          <a:srcRect/>
          <a:stretch>
            <a:fillRect/>
          </a:stretch>
        </p:blipFill>
        <p:spPr>
          <a:xfrm>
            <a:off x="914400" y="2819400"/>
            <a:ext cx="2461260" cy="3276600"/>
          </a:xfr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0" name="Picture 6" descr="http://sanjacintomasons.org/wp-content/uploads/2013/04/digital-handshake.png"/>
          <p:cNvPicPr>
            <a:picLocks noChangeAspect="1" noChangeArrowheads="1"/>
          </p:cNvPicPr>
          <p:nvPr/>
        </p:nvPicPr>
        <p:blipFill>
          <a:blip r:embed="rId3" cstate="print"/>
          <a:srcRect/>
          <a:stretch>
            <a:fillRect/>
          </a:stretch>
        </p:blipFill>
        <p:spPr bwMode="auto">
          <a:xfrm>
            <a:off x="3962400" y="2743200"/>
            <a:ext cx="2743199" cy="1824311"/>
          </a:xfrm>
          <a:prstGeom prst="rect">
            <a:avLst/>
          </a:prstGeom>
          <a:noFill/>
        </p:spPr>
      </p:pic>
      <p:pic>
        <p:nvPicPr>
          <p:cNvPr id="98306" name="Picture 2" descr="http://www.preferredmerchants.com/Shared/images/products/financial_services/Lock-Box-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2971800"/>
            <a:ext cx="2895600" cy="2454021"/>
          </a:xfrm>
          <a:prstGeom prst="rect">
            <a:avLst/>
          </a:prstGeom>
          <a:noFill/>
        </p:spPr>
      </p:pic>
      <p:sp>
        <p:nvSpPr>
          <p:cNvPr id="20483" name="Title 1"/>
          <p:cNvSpPr>
            <a:spLocks noGrp="1"/>
          </p:cNvSpPr>
          <p:nvPr>
            <p:ph type="title"/>
          </p:nvPr>
        </p:nvSpPr>
        <p:spPr>
          <a:xfrm>
            <a:off x="0" y="1752600"/>
            <a:ext cx="9144000" cy="1295400"/>
          </a:xfrm>
        </p:spPr>
        <p:txBody>
          <a:bodyPr rtlCol="0">
            <a:normAutofit/>
          </a:bodyPr>
          <a:lstStyle/>
          <a:p>
            <a:pPr fontAlgn="auto">
              <a:spcAft>
                <a:spcPts val="0"/>
              </a:spcAft>
              <a:defRPr/>
            </a:pPr>
            <a:r>
              <a:rPr lang="en-US" b="1" dirty="0" smtClean="0"/>
              <a:t>What Else Are States Considering?</a:t>
            </a:r>
          </a:p>
        </p:txBody>
      </p:sp>
      <p:sp>
        <p:nvSpPr>
          <p:cNvPr id="35843" name="Content Placeholder 2"/>
          <p:cNvSpPr>
            <a:spLocks noGrp="1"/>
          </p:cNvSpPr>
          <p:nvPr>
            <p:ph idx="1"/>
          </p:nvPr>
        </p:nvSpPr>
        <p:spPr>
          <a:xfrm>
            <a:off x="381000" y="2667000"/>
            <a:ext cx="3276600" cy="3733800"/>
          </a:xfrm>
        </p:spPr>
        <p:txBody>
          <a:bodyPr>
            <a:normAutofit lnSpcReduction="10000"/>
          </a:bodyPr>
          <a:lstStyle/>
          <a:p>
            <a:pPr>
              <a:buFont typeface="Wingdings" pitchFamily="2" charset="2"/>
              <a:buNone/>
            </a:pPr>
            <a:endParaRPr lang="en-US" sz="1200" dirty="0" smtClean="0"/>
          </a:p>
          <a:p>
            <a:r>
              <a:rPr lang="en-US" sz="3600" dirty="0" smtClean="0"/>
              <a:t>Agency Consolidation</a:t>
            </a:r>
          </a:p>
          <a:p>
            <a:r>
              <a:rPr lang="en-US" sz="3600" dirty="0" smtClean="0"/>
              <a:t>Revenue protection</a:t>
            </a:r>
            <a:endParaRPr lang="en-US" sz="3600" dirty="0" smtClean="0"/>
          </a:p>
          <a:p>
            <a:r>
              <a:rPr lang="en-US" sz="3600" dirty="0" smtClean="0"/>
              <a:t>Financing</a:t>
            </a:r>
          </a:p>
          <a:p>
            <a:r>
              <a:rPr lang="en-US" sz="3600" dirty="0" smtClean="0"/>
              <a:t>Local </a:t>
            </a:r>
            <a:r>
              <a:rPr lang="en-US" sz="3600" dirty="0" smtClean="0"/>
              <a:t>flexibility</a:t>
            </a:r>
          </a:p>
        </p:txBody>
      </p:sp>
      <p:sp>
        <p:nvSpPr>
          <p:cNvPr id="9"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20</a:t>
            </a:fld>
            <a:endParaRPr lang="en-US" dirty="0">
              <a:solidFill>
                <a:schemeClr val="accent1">
                  <a:lumMod val="90000"/>
                </a:schemeClr>
              </a:solidFill>
            </a:endParaRPr>
          </a:p>
        </p:txBody>
      </p:sp>
      <p:pic>
        <p:nvPicPr>
          <p:cNvPr id="13" name="Picture 2" descr="http://www.usa-county-map.com/wp-content/uploads/2012/11/usacounties.gif"/>
          <p:cNvPicPr>
            <a:picLocks noChangeAspect="1" noChangeArrowheads="1"/>
          </p:cNvPicPr>
          <p:nvPr/>
        </p:nvPicPr>
        <p:blipFill>
          <a:blip r:embed="rId5" cstate="print"/>
          <a:srcRect/>
          <a:stretch>
            <a:fillRect/>
          </a:stretch>
        </p:blipFill>
        <p:spPr bwMode="auto">
          <a:xfrm>
            <a:off x="3505200" y="4653643"/>
            <a:ext cx="3429000" cy="2204357"/>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MassDot</a:t>
            </a:r>
            <a:r>
              <a:rPr lang="en-US" dirty="0" smtClean="0"/>
              <a:t> Creation 2009</a:t>
            </a:r>
            <a:endParaRPr lang="en-US" dirty="0"/>
          </a:p>
        </p:txBody>
      </p:sp>
      <p:pic>
        <p:nvPicPr>
          <p:cNvPr id="4" name="Content Placeholder 3" descr="This graph illustrates the organizational structure of MassDOT.   The department is comprised of five divisions overseen by the Secretary of Transportation and a five-member board appointed by the Governor.&#10;&#10;The five divisions are Highway, MassTransit, Aeronautics and Motor Vehicles. &#10;"/>
          <p:cNvPicPr>
            <a:picLocks noGrp="1"/>
          </p:cNvPicPr>
          <p:nvPr>
            <p:ph idx="1"/>
          </p:nvPr>
        </p:nvPicPr>
        <p:blipFill>
          <a:blip r:embed="rId3" cstate="print"/>
          <a:srcRect/>
          <a:stretch>
            <a:fillRect/>
          </a:stretch>
        </p:blipFill>
        <p:spPr bwMode="auto">
          <a:xfrm>
            <a:off x="1585247" y="3246438"/>
            <a:ext cx="5973506" cy="3306762"/>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Impact of Mass. Reorganization</a:t>
            </a:r>
            <a:endParaRPr lang="en-US"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en-US" dirty="0" smtClean="0"/>
              <a:t>Improved Management: Development and use of performance metrics in project planning and delivery</a:t>
            </a:r>
          </a:p>
          <a:p>
            <a:r>
              <a:rPr lang="en-US" dirty="0" smtClean="0"/>
              <a:t>Culture of Innovation</a:t>
            </a:r>
          </a:p>
          <a:p>
            <a:r>
              <a:rPr lang="en-US" dirty="0" smtClean="0"/>
              <a:t>Better internal and external communication</a:t>
            </a:r>
          </a:p>
          <a:p>
            <a:r>
              <a:rPr lang="en-US" dirty="0" smtClean="0"/>
              <a:t>Sufficient revenue still lacking</a:t>
            </a:r>
          </a:p>
          <a:p>
            <a:r>
              <a:rPr lang="en-US" dirty="0" smtClean="0"/>
              <a:t>Much work remains</a:t>
            </a:r>
          </a:p>
          <a:p>
            <a:r>
              <a:rPr lang="en-US" sz="2100" dirty="0" smtClean="0"/>
              <a:t>Source: 2013 Report by Mass. Taxpayers </a:t>
            </a:r>
            <a:r>
              <a:rPr lang="en-US" sz="2100" dirty="0" err="1" smtClean="0"/>
              <a:t>Fdn</a:t>
            </a:r>
            <a:r>
              <a:rPr lang="en-US" sz="2100" dirty="0" smtClean="0"/>
              <a:t> and Mass. Business Roundtable</a:t>
            </a:r>
          </a:p>
          <a:p>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Protection</a:t>
            </a:r>
            <a:endParaRPr lang="en-US" dirty="0"/>
          </a:p>
        </p:txBody>
      </p:sp>
      <p:sp>
        <p:nvSpPr>
          <p:cNvPr id="3" name="Content Placeholder 2"/>
          <p:cNvSpPr>
            <a:spLocks noGrp="1"/>
          </p:cNvSpPr>
          <p:nvPr>
            <p:ph idx="1"/>
          </p:nvPr>
        </p:nvSpPr>
        <p:spPr/>
        <p:txBody>
          <a:bodyPr/>
          <a:lstStyle/>
          <a:p>
            <a:r>
              <a:rPr lang="en-US" dirty="0" smtClean="0"/>
              <a:t>35 states protect transportation revenues through the constitution or statute</a:t>
            </a:r>
          </a:p>
          <a:p>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p:cNvSpPr>
            <a:spLocks noGrp="1"/>
          </p:cNvSpPr>
          <p:nvPr>
            <p:ph type="title"/>
          </p:nvPr>
        </p:nvSpPr>
        <p:spPr/>
        <p:txBody>
          <a:bodyPr rtlCol="0">
            <a:normAutofit/>
          </a:bodyPr>
          <a:lstStyle/>
          <a:p>
            <a:pPr fontAlgn="auto">
              <a:spcAft>
                <a:spcPts val="0"/>
              </a:spcAft>
              <a:defRPr/>
            </a:pPr>
            <a:r>
              <a:rPr lang="en-US" sz="2800" b="1" dirty="0" smtClean="0"/>
              <a:t>How Have States Financed Surface Transportation?</a:t>
            </a:r>
          </a:p>
        </p:txBody>
      </p:sp>
      <p:sp>
        <p:nvSpPr>
          <p:cNvPr id="9" name="Content Placeholder 8"/>
          <p:cNvSpPr>
            <a:spLocks noGrp="1"/>
          </p:cNvSpPr>
          <p:nvPr>
            <p:ph idx="1"/>
          </p:nvPr>
        </p:nvSpPr>
        <p:spPr>
          <a:xfrm>
            <a:off x="457200" y="2971800"/>
            <a:ext cx="8229600" cy="3886199"/>
          </a:xfrm>
        </p:spPr>
        <p:txBody>
          <a:bodyPr>
            <a:normAutofit/>
          </a:bodyPr>
          <a:lstStyle/>
          <a:p>
            <a:pPr marL="236538" indent="-236538" fontAlgn="auto">
              <a:lnSpc>
                <a:spcPct val="90000"/>
              </a:lnSpc>
              <a:spcAft>
                <a:spcPts val="0"/>
              </a:spcAft>
              <a:defRPr/>
            </a:pPr>
            <a:r>
              <a:rPr lang="en-US" sz="2400" b="1" dirty="0" smtClean="0"/>
              <a:t>General obligation or revenue bonds </a:t>
            </a:r>
            <a:r>
              <a:rPr lang="en-US" sz="2400" dirty="0" smtClean="0"/>
              <a:t>(44 states + DC + PR)</a:t>
            </a:r>
          </a:p>
          <a:p>
            <a:pPr marL="236538" indent="-236538" fontAlgn="auto">
              <a:lnSpc>
                <a:spcPct val="90000"/>
              </a:lnSpc>
              <a:spcAft>
                <a:spcPts val="0"/>
              </a:spcAft>
              <a:defRPr/>
            </a:pPr>
            <a:r>
              <a:rPr lang="en-US" sz="2400" b="1" dirty="0" smtClean="0"/>
              <a:t>Design-build </a:t>
            </a:r>
            <a:r>
              <a:rPr lang="en-US" sz="2400" dirty="0" smtClean="0"/>
              <a:t>(authorized in 38 states + PR)</a:t>
            </a:r>
          </a:p>
          <a:p>
            <a:pPr marL="236538" indent="-236538" fontAlgn="auto">
              <a:lnSpc>
                <a:spcPct val="90000"/>
              </a:lnSpc>
              <a:spcAft>
                <a:spcPts val="0"/>
              </a:spcAft>
              <a:defRPr/>
            </a:pPr>
            <a:r>
              <a:rPr lang="en-US" sz="2400" b="1" dirty="0" smtClean="0"/>
              <a:t>State infrastructure banks (SIBs) </a:t>
            </a:r>
            <a:r>
              <a:rPr lang="en-US" sz="2400" dirty="0" smtClean="0"/>
              <a:t>(34 states + PR)</a:t>
            </a:r>
          </a:p>
          <a:p>
            <a:pPr marL="236538" indent="-236538" fontAlgn="auto">
              <a:lnSpc>
                <a:spcPct val="90000"/>
              </a:lnSpc>
              <a:spcAft>
                <a:spcPts val="0"/>
              </a:spcAft>
              <a:defRPr/>
            </a:pPr>
            <a:r>
              <a:rPr lang="en-US" sz="2400" b="1" dirty="0" smtClean="0"/>
              <a:t>Public-private </a:t>
            </a:r>
            <a:r>
              <a:rPr lang="en-US" sz="2400" b="1" dirty="0" smtClean="0"/>
              <a:t>partnerships (PPPs or P3s) </a:t>
            </a:r>
            <a:r>
              <a:rPr lang="en-US" sz="2400" dirty="0" smtClean="0"/>
              <a:t>(authorized in 33 states + PR)</a:t>
            </a:r>
          </a:p>
          <a:p>
            <a:pPr marL="236538" indent="-236538" fontAlgn="auto">
              <a:lnSpc>
                <a:spcPct val="90000"/>
              </a:lnSpc>
              <a:spcAft>
                <a:spcPts val="0"/>
              </a:spcAft>
              <a:defRPr/>
            </a:pPr>
            <a:r>
              <a:rPr lang="en-US" sz="2400" b="1" dirty="0" smtClean="0"/>
              <a:t>TIFIA federal credit assistance </a:t>
            </a:r>
            <a:r>
              <a:rPr lang="en-US" sz="2400" dirty="0" smtClean="0"/>
              <a:t>(12 states + PR)</a:t>
            </a:r>
          </a:p>
          <a:p>
            <a:pPr marL="236538" indent="-236538">
              <a:lnSpc>
                <a:spcPct val="90000"/>
              </a:lnSpc>
              <a:defRPr/>
            </a:pPr>
            <a:r>
              <a:rPr lang="en-US" sz="2400" b="1" dirty="0" smtClean="0"/>
              <a:t>GARVEE bonds </a:t>
            </a:r>
            <a:r>
              <a:rPr lang="en-US" sz="2400" dirty="0" smtClean="0"/>
              <a:t>(33 states + DC + PR)</a:t>
            </a:r>
          </a:p>
          <a:p>
            <a:pPr marL="236538" indent="-236538" fontAlgn="auto">
              <a:lnSpc>
                <a:spcPct val="90000"/>
              </a:lnSpc>
              <a:spcAft>
                <a:spcPts val="0"/>
              </a:spcAft>
              <a:defRPr/>
            </a:pPr>
            <a:r>
              <a:rPr lang="en-US" sz="2400" b="1" dirty="0" smtClean="0"/>
              <a:t>Private </a:t>
            </a:r>
            <a:r>
              <a:rPr lang="en-US" sz="2400" b="1" dirty="0" smtClean="0"/>
              <a:t>Activity Bonds (PABs) </a:t>
            </a:r>
            <a:r>
              <a:rPr lang="en-US" sz="2400" dirty="0" smtClean="0"/>
              <a:t>(6 states)</a:t>
            </a:r>
            <a:endParaRPr lang="en-US" sz="2400" dirty="0"/>
          </a:p>
        </p:txBody>
      </p:sp>
      <p:sp>
        <p:nvSpPr>
          <p:cNvPr id="8" name="TextBox 7"/>
          <p:cNvSpPr txBox="1"/>
          <p:nvPr/>
        </p:nvSpPr>
        <p:spPr>
          <a:xfrm>
            <a:off x="0" y="6059487"/>
            <a:ext cx="9144000" cy="646331"/>
          </a:xfrm>
          <a:prstGeom prst="rect">
            <a:avLst/>
          </a:prstGeom>
          <a:noFill/>
        </p:spPr>
        <p:txBody>
          <a:bodyPr>
            <a:spAutoFit/>
          </a:bodyPr>
          <a:lstStyle/>
          <a:p>
            <a:pPr algn="ctr" fontAlgn="auto">
              <a:spcBef>
                <a:spcPts val="0"/>
              </a:spcBef>
              <a:spcAft>
                <a:spcPts val="0"/>
              </a:spcAft>
              <a:defRPr/>
            </a:pPr>
            <a:r>
              <a:rPr lang="en-US" dirty="0" smtClean="0">
                <a:solidFill>
                  <a:schemeClr val="tx1">
                    <a:lumMod val="65000"/>
                    <a:lumOff val="35000"/>
                  </a:schemeClr>
                </a:solidFill>
                <a:latin typeface="+mn-lt"/>
                <a:cs typeface="+mn-cs"/>
              </a:rPr>
              <a:t>These tools leverage or borrow against transportation revenues. None of them—</a:t>
            </a:r>
          </a:p>
          <a:p>
            <a:pPr algn="ctr" fontAlgn="auto">
              <a:spcBef>
                <a:spcPts val="0"/>
              </a:spcBef>
              <a:spcAft>
                <a:spcPts val="0"/>
              </a:spcAft>
              <a:defRPr/>
            </a:pPr>
            <a:r>
              <a:rPr lang="en-US" dirty="0" smtClean="0">
                <a:solidFill>
                  <a:schemeClr val="tx1">
                    <a:lumMod val="65000"/>
                    <a:lumOff val="35000"/>
                  </a:schemeClr>
                </a:solidFill>
                <a:latin typeface="+mn-lt"/>
                <a:cs typeface="+mn-cs"/>
              </a:rPr>
              <a:t>including public-private partnerships (</a:t>
            </a:r>
            <a:r>
              <a:rPr lang="en-US" dirty="0" smtClean="0">
                <a:solidFill>
                  <a:schemeClr val="tx1">
                    <a:lumMod val="65000"/>
                    <a:lumOff val="35000"/>
                  </a:schemeClr>
                </a:solidFill>
              </a:rPr>
              <a:t>PPPs or P3s) —generate </a:t>
            </a:r>
            <a:r>
              <a:rPr lang="en-US" dirty="0" smtClean="0">
                <a:solidFill>
                  <a:schemeClr val="tx1">
                    <a:lumMod val="65000"/>
                    <a:lumOff val="35000"/>
                  </a:schemeClr>
                </a:solidFill>
                <a:latin typeface="+mn-lt"/>
                <a:cs typeface="+mn-cs"/>
              </a:rPr>
              <a:t>new revenues for states. </a:t>
            </a:r>
            <a:endParaRPr lang="en-US" dirty="0">
              <a:solidFill>
                <a:schemeClr val="tx1">
                  <a:lumMod val="65000"/>
                  <a:lumOff val="35000"/>
                </a:schemeClr>
              </a:solidFill>
              <a:latin typeface="+mn-lt"/>
              <a:cs typeface="+mn-cs"/>
            </a:endParaRPr>
          </a:p>
        </p:txBody>
      </p:sp>
      <p:sp>
        <p:nvSpPr>
          <p:cNvPr id="7" name="Slide Number Placeholder 8"/>
          <p:cNvSpPr txBox="1">
            <a:spLocks/>
          </p:cNvSpPr>
          <p:nvPr/>
        </p:nvSpPr>
        <p:spPr bwMode="auto">
          <a:xfrm>
            <a:off x="76200" y="6400800"/>
            <a:ext cx="533400" cy="365125"/>
          </a:xfrm>
          <a:prstGeom prst="rect">
            <a:avLst/>
          </a:prstGeom>
          <a:ln>
            <a:miter lim="800000"/>
            <a:headEnd/>
            <a:tailEnd/>
          </a:ln>
        </p:spPr>
        <p:txBody>
          <a:bodyPr/>
          <a:lstStyle/>
          <a:p>
            <a:pPr>
              <a:defRPr/>
            </a:pPr>
            <a:fld id="{E51787AF-BEE1-45BB-B70F-8A7211B6E9D4}" type="slidenum">
              <a:rPr lang="en-US">
                <a:solidFill>
                  <a:schemeClr val="accent1">
                    <a:lumMod val="90000"/>
                  </a:schemeClr>
                </a:solidFill>
              </a:rPr>
              <a:pPr>
                <a:defRPr/>
              </a:pPr>
              <a:t>24</a:t>
            </a:fld>
            <a:endParaRPr lang="en-US" dirty="0">
              <a:solidFill>
                <a:schemeClr val="accent1">
                  <a:lumMod val="90000"/>
                </a:schemeClr>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52400" y="2057400"/>
            <a:ext cx="8839200" cy="990600"/>
          </a:xfrm>
        </p:spPr>
        <p:txBody>
          <a:bodyPr>
            <a:noAutofit/>
          </a:bodyPr>
          <a:lstStyle/>
          <a:p>
            <a:r>
              <a:rPr lang="en-US" b="1" dirty="0" smtClean="0">
                <a:effectLst/>
              </a:rPr>
              <a:t>Local </a:t>
            </a:r>
            <a:endParaRPr lang="en-US" b="1" dirty="0" smtClean="0">
              <a:effectLst/>
            </a:endParaRPr>
          </a:p>
        </p:txBody>
      </p:sp>
      <p:sp>
        <p:nvSpPr>
          <p:cNvPr id="25604" name="Content Placeholder 2"/>
          <p:cNvSpPr>
            <a:spLocks noGrp="1"/>
          </p:cNvSpPr>
          <p:nvPr>
            <p:ph idx="1"/>
          </p:nvPr>
        </p:nvSpPr>
        <p:spPr>
          <a:xfrm>
            <a:off x="76200" y="2362200"/>
            <a:ext cx="8991600" cy="2971800"/>
          </a:xfrm>
        </p:spPr>
        <p:txBody>
          <a:bodyPr>
            <a:normAutofit/>
          </a:bodyPr>
          <a:lstStyle/>
          <a:p>
            <a:pPr marL="1371600" lvl="2" indent="-457200">
              <a:buClr>
                <a:srgbClr val="000000"/>
              </a:buClr>
              <a:buSzPct val="150000"/>
              <a:buFont typeface="Wingdings" pitchFamily="2" charset="2"/>
              <a:buChar char="§"/>
            </a:pPr>
            <a:endParaRPr lang="en-US" sz="2000" dirty="0" smtClean="0"/>
          </a:p>
          <a:p>
            <a:pPr marL="1371600" lvl="2" indent="-457200">
              <a:buClr>
                <a:srgbClr val="000000"/>
              </a:buClr>
              <a:buSzPct val="150000"/>
              <a:buFont typeface="Wingdings" pitchFamily="2" charset="2"/>
              <a:buChar char="§"/>
            </a:pPr>
            <a:endParaRPr lang="en-US" sz="2000" dirty="0" smtClean="0"/>
          </a:p>
          <a:p>
            <a:pPr marL="1371600" lvl="2" indent="-457200">
              <a:buClr>
                <a:srgbClr val="000000"/>
              </a:buClr>
              <a:buSzPct val="150000"/>
              <a:buFont typeface="Wingdings" pitchFamily="2" charset="2"/>
              <a:buChar char="§"/>
            </a:pPr>
            <a:r>
              <a:rPr lang="en-US" sz="2800" dirty="0" smtClean="0"/>
              <a:t>Local sales </a:t>
            </a:r>
            <a:r>
              <a:rPr lang="en-US" sz="2800" dirty="0" smtClean="0"/>
              <a:t>tax </a:t>
            </a:r>
            <a:r>
              <a:rPr lang="en-US" sz="2800" dirty="0" smtClean="0"/>
              <a:t>option for transportation</a:t>
            </a:r>
          </a:p>
          <a:p>
            <a:pPr marL="1371600" lvl="2" indent="-457200">
              <a:buClr>
                <a:srgbClr val="000000"/>
              </a:buClr>
              <a:buSzPct val="150000"/>
              <a:buFont typeface="Wingdings" pitchFamily="2" charset="2"/>
              <a:buChar char="§"/>
            </a:pPr>
            <a:r>
              <a:rPr lang="en-US" sz="2800" dirty="0" smtClean="0"/>
              <a:t>Impact fees</a:t>
            </a:r>
            <a:endParaRPr lang="en-US" sz="2800" dirty="0" smtClean="0"/>
          </a:p>
          <a:p>
            <a:pPr marL="1371600" lvl="2" indent="-457200">
              <a:buClr>
                <a:srgbClr val="000000"/>
              </a:buClr>
              <a:buSzPct val="150000"/>
              <a:buFont typeface="Wingdings" pitchFamily="2" charset="2"/>
              <a:buChar char="§"/>
            </a:pPr>
            <a:r>
              <a:rPr lang="en-US" sz="2800" dirty="0" smtClean="0"/>
              <a:t>Gas tax </a:t>
            </a:r>
            <a:r>
              <a:rPr lang="en-US" sz="2800" dirty="0" smtClean="0"/>
              <a:t>add-on</a:t>
            </a:r>
            <a:endParaRPr lang="en-US" sz="2800" dirty="0" smtClean="0"/>
          </a:p>
          <a:p>
            <a:pPr marL="1371600" lvl="2" indent="-457200">
              <a:buClr>
                <a:srgbClr val="000000"/>
              </a:buClr>
              <a:buSzPct val="150000"/>
              <a:buFont typeface="Wingdings" pitchFamily="2" charset="2"/>
              <a:buChar char="§"/>
            </a:pPr>
            <a:r>
              <a:rPr lang="en-US" sz="2800" dirty="0" smtClean="0">
                <a:sym typeface="Wingdings" pitchFamily="2" charset="2"/>
              </a:rPr>
              <a:t>Special Transportation </a:t>
            </a:r>
            <a:r>
              <a:rPr lang="en-US" sz="2800" dirty="0" smtClean="0">
                <a:sym typeface="Wingdings" pitchFamily="2" charset="2"/>
              </a:rPr>
              <a:t>Districts/Authorities</a:t>
            </a:r>
            <a:endParaRPr lang="en-US" sz="2800" dirty="0" smtClean="0">
              <a:effectLst/>
            </a:endParaRPr>
          </a:p>
        </p:txBody>
      </p:sp>
      <p:sp>
        <p:nvSpPr>
          <p:cNvPr id="6" name="Slide Number Placeholder 8"/>
          <p:cNvSpPr txBox="1">
            <a:spLocks/>
          </p:cNvSpPr>
          <p:nvPr/>
        </p:nvSpPr>
        <p:spPr bwMode="auto">
          <a:xfrm>
            <a:off x="76200" y="6400800"/>
            <a:ext cx="533400" cy="365125"/>
          </a:xfrm>
          <a:prstGeom prst="rect">
            <a:avLst/>
          </a:prstGeom>
          <a:ln>
            <a:miter lim="800000"/>
            <a:headEnd/>
            <a:tailEnd/>
          </a:ln>
        </p:spPr>
        <p:txBody>
          <a:bodyPr/>
          <a:lstStyle/>
          <a:p>
            <a:pPr fontAlgn="auto">
              <a:spcBef>
                <a:spcPts val="0"/>
              </a:spcBef>
              <a:spcAft>
                <a:spcPts val="0"/>
              </a:spcAft>
              <a:defRPr/>
            </a:pPr>
            <a:fld id="{E51787AF-BEE1-45BB-B70F-8A7211B6E9D4}" type="slidenum">
              <a:rPr lang="en-US">
                <a:solidFill>
                  <a:srgbClr val="0F6FC6">
                    <a:lumMod val="90000"/>
                  </a:srgbClr>
                </a:solidFill>
                <a:latin typeface="Calibri"/>
              </a:rPr>
              <a:pPr fontAlgn="auto">
                <a:spcBef>
                  <a:spcPts val="0"/>
                </a:spcBef>
                <a:spcAft>
                  <a:spcPts val="0"/>
                </a:spcAft>
                <a:defRPr/>
              </a:pPr>
              <a:t>25</a:t>
            </a:fld>
            <a:endParaRPr lang="en-US" dirty="0">
              <a:solidFill>
                <a:srgbClr val="0F6FC6">
                  <a:lumMod val="90000"/>
                </a:srgbClr>
              </a:solidFill>
              <a:latin typeface="Calibri"/>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a:xfrm>
            <a:off x="1905000" y="2590800"/>
            <a:ext cx="4038600" cy="2133600"/>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Jim</a:t>
            </a:r>
            <a:r>
              <a:rPr kumimoji="0" lang="en-US" sz="24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Reed</a:t>
            </a:r>
            <a:endParaRPr kumimoji="0" lang="en-US"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NCSL Environment, Energy and Transportation Program</a:t>
            </a:r>
          </a:p>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Direct line: 303-856-1510</a:t>
            </a:r>
          </a:p>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2400" b="0" i="0" u="sng" strike="noStrike" kern="1200" cap="none" spc="0" normalizeH="0" baseline="0" noProof="0" dirty="0" smtClean="0">
                <a:ln>
                  <a:noFill/>
                </a:ln>
                <a:solidFill>
                  <a:srgbClr val="0070C0"/>
                </a:solidFill>
                <a:effectLst/>
                <a:uLnTx/>
                <a:uFillTx/>
                <a:latin typeface="+mn-lt"/>
                <a:ea typeface="+mn-ea"/>
                <a:cs typeface="+mn-cs"/>
              </a:rPr>
              <a:t>Jim.reed@ncsl.org</a:t>
            </a:r>
            <a:endParaRPr lang="en-US" sz="2400" u="sng" dirty="0" smtClean="0">
              <a:solidFill>
                <a:srgbClr val="0070C0"/>
              </a:solidFill>
            </a:endParaRPr>
          </a:p>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2400" b="0" i="0" u="sng" strike="noStrike" kern="1200" cap="none" spc="0" normalizeH="0" baseline="0" noProof="0" dirty="0" smtClean="0">
              <a:ln>
                <a:noFill/>
              </a:ln>
              <a:solidFill>
                <a:srgbClr val="0070C0"/>
              </a:solidFill>
              <a:effectLst/>
              <a:uLnTx/>
              <a:uFillTx/>
              <a:latin typeface="+mn-lt"/>
              <a:ea typeface="+mn-ea"/>
              <a:cs typeface="+mn-cs"/>
              <a:hlinkClick r:id="rId3"/>
            </a:endParaRPr>
          </a:p>
          <a:p>
            <a:pPr marL="0" marR="0" lvl="0" indent="0"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2400" b="0" i="0" u="sng" strike="noStrike" kern="1200" cap="none" spc="0" normalizeH="0" baseline="0" noProof="0" dirty="0" smtClean="0">
              <a:ln>
                <a:noFill/>
              </a:ln>
              <a:solidFill>
                <a:srgbClr val="0070C0"/>
              </a:solidFill>
              <a:effectLst/>
              <a:uLnTx/>
              <a:uFillTx/>
              <a:latin typeface="+mn-lt"/>
              <a:ea typeface="+mn-ea"/>
              <a:cs typeface="+mn-cs"/>
              <a:hlinkClick r:id="rId3"/>
            </a:endParaRPr>
          </a:p>
          <a:p>
            <a:pPr marL="0" marR="0" lvl="0" indent="0" algn="ctr"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1600" b="0" i="0" u="sng" strike="noStrike" kern="1200" cap="none" spc="0" normalizeH="0" baseline="0" noProof="0" dirty="0" smtClean="0">
              <a:ln>
                <a:noFill/>
              </a:ln>
              <a:solidFill>
                <a:srgbClr val="0070C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6" name="Title 2"/>
          <p:cNvSpPr txBox="1">
            <a:spLocks/>
          </p:cNvSpPr>
          <p:nvPr/>
        </p:nvSpPr>
        <p:spPr>
          <a:xfrm>
            <a:off x="0" y="1600200"/>
            <a:ext cx="6172200" cy="8382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Contact Details and Resources</a:t>
            </a:r>
          </a:p>
        </p:txBody>
      </p:sp>
      <p:sp>
        <p:nvSpPr>
          <p:cNvPr id="17" name="TextBox 16"/>
          <p:cNvSpPr txBox="1"/>
          <p:nvPr/>
        </p:nvSpPr>
        <p:spPr>
          <a:xfrm>
            <a:off x="6019800" y="2226707"/>
            <a:ext cx="2895600" cy="4555093"/>
          </a:xfrm>
          <a:prstGeom prst="rect">
            <a:avLst/>
          </a:prstGeom>
          <a:solidFill>
            <a:srgbClr val="D3F0FD"/>
          </a:solidFill>
          <a:ln>
            <a:solidFill>
              <a:srgbClr val="004E9C"/>
            </a:solidFill>
          </a:ln>
        </p:spPr>
        <p:txBody>
          <a:bodyPr wrap="square">
            <a:spAutoFit/>
          </a:bodyPr>
          <a:lstStyle/>
          <a:p>
            <a:pPr algn="ctr">
              <a:defRPr/>
            </a:pPr>
            <a:endParaRPr lang="en-US" sz="600" dirty="0">
              <a:solidFill>
                <a:schemeClr val="accent1">
                  <a:lumMod val="25000"/>
                </a:schemeClr>
              </a:solidFill>
              <a:latin typeface="+mn-lt"/>
            </a:endParaRPr>
          </a:p>
          <a:p>
            <a:pPr algn="ctr">
              <a:defRPr/>
            </a:pPr>
            <a:r>
              <a:rPr lang="en-US" dirty="0">
                <a:solidFill>
                  <a:srgbClr val="002C58"/>
                </a:solidFill>
                <a:latin typeface="+mn-lt"/>
              </a:rPr>
              <a:t>NCSL is always seeking  </a:t>
            </a:r>
            <a:r>
              <a:rPr lang="en-US" b="1" dirty="0">
                <a:solidFill>
                  <a:srgbClr val="002C58"/>
                </a:solidFill>
                <a:latin typeface="+mn-lt"/>
              </a:rPr>
              <a:t>public and private funding partners </a:t>
            </a:r>
            <a:r>
              <a:rPr lang="en-US" dirty="0">
                <a:solidFill>
                  <a:srgbClr val="002C58"/>
                </a:solidFill>
                <a:latin typeface="+mn-lt"/>
              </a:rPr>
              <a:t>for collaborative research and outreach initiatives that serve the needs of state legislatures.</a:t>
            </a:r>
          </a:p>
          <a:p>
            <a:pPr algn="ctr">
              <a:defRPr/>
            </a:pPr>
            <a:endParaRPr lang="en-US" sz="1600" dirty="0">
              <a:solidFill>
                <a:srgbClr val="002C58"/>
              </a:solidFill>
              <a:latin typeface="+mn-lt"/>
            </a:endParaRPr>
          </a:p>
          <a:p>
            <a:pPr algn="ctr">
              <a:defRPr/>
            </a:pPr>
            <a:r>
              <a:rPr lang="en-US" dirty="0">
                <a:solidFill>
                  <a:srgbClr val="002C58"/>
                </a:solidFill>
                <a:latin typeface="+mn-lt"/>
              </a:rPr>
              <a:t>Besides </a:t>
            </a:r>
            <a:r>
              <a:rPr lang="en-US" b="1" dirty="0">
                <a:solidFill>
                  <a:srgbClr val="002C58"/>
                </a:solidFill>
                <a:latin typeface="+mn-lt"/>
              </a:rPr>
              <a:t>no-cost technical assistance to state legislative entities </a:t>
            </a:r>
            <a:r>
              <a:rPr lang="en-US" dirty="0">
                <a:solidFill>
                  <a:srgbClr val="002C58"/>
                </a:solidFill>
                <a:latin typeface="+mn-lt"/>
              </a:rPr>
              <a:t>upon invitation, we also provide responses to </a:t>
            </a:r>
            <a:r>
              <a:rPr lang="en-US" b="1" dirty="0">
                <a:solidFill>
                  <a:srgbClr val="002C58"/>
                </a:solidFill>
                <a:latin typeface="+mn-lt"/>
              </a:rPr>
              <a:t>individual requests for information</a:t>
            </a:r>
            <a:r>
              <a:rPr lang="en-US" dirty="0">
                <a:solidFill>
                  <a:srgbClr val="002C58"/>
                </a:solidFill>
                <a:latin typeface="+mn-lt"/>
              </a:rPr>
              <a:t>.  </a:t>
            </a:r>
          </a:p>
          <a:p>
            <a:pPr algn="ctr">
              <a:defRPr/>
            </a:pPr>
            <a:endParaRPr lang="en-US" sz="1600" dirty="0">
              <a:solidFill>
                <a:srgbClr val="002C58"/>
              </a:solidFill>
              <a:latin typeface="+mn-lt"/>
            </a:endParaRPr>
          </a:p>
          <a:p>
            <a:pPr algn="ctr">
              <a:defRPr/>
            </a:pPr>
            <a:r>
              <a:rPr lang="en-US" dirty="0">
                <a:solidFill>
                  <a:srgbClr val="002C58"/>
                </a:solidFill>
                <a:latin typeface="+mn-lt"/>
              </a:rPr>
              <a:t>Please contact us if you're interested.</a:t>
            </a:r>
          </a:p>
        </p:txBody>
      </p:sp>
      <p:sp>
        <p:nvSpPr>
          <p:cNvPr id="6" name="TextBox 5"/>
          <p:cNvSpPr txBox="1"/>
          <p:nvPr/>
        </p:nvSpPr>
        <p:spPr>
          <a:xfrm>
            <a:off x="228600" y="4812095"/>
            <a:ext cx="5638800" cy="1588705"/>
          </a:xfrm>
          <a:prstGeom prst="rect">
            <a:avLst/>
          </a:prstGeom>
          <a:noFill/>
        </p:spPr>
        <p:txBody>
          <a:bodyPr wrap="square" rtlCol="0">
            <a:spAutoFit/>
          </a:bodyPr>
          <a:lstStyle/>
          <a:p>
            <a:pPr>
              <a:lnSpc>
                <a:spcPct val="114000"/>
              </a:lnSpc>
              <a:spcBef>
                <a:spcPts val="24"/>
              </a:spcBef>
              <a:buFont typeface="Wingdings 3" pitchFamily="18" charset="2"/>
              <a:buNone/>
              <a:defRPr/>
            </a:pPr>
            <a:r>
              <a:rPr lang="en-US" sz="2200" dirty="0" smtClean="0">
                <a:solidFill>
                  <a:schemeClr val="tx1">
                    <a:lumMod val="75000"/>
                    <a:lumOff val="25000"/>
                  </a:schemeClr>
                </a:solidFill>
              </a:rPr>
              <a:t>For details about specific state bills, see NCSL's online, searchable Transportation Funding and Finance Legislation Database: </a:t>
            </a:r>
          </a:p>
          <a:p>
            <a:pPr>
              <a:spcBef>
                <a:spcPts val="24"/>
              </a:spcBef>
              <a:buFont typeface="Wingdings 3" pitchFamily="18" charset="2"/>
              <a:buNone/>
              <a:defRPr/>
            </a:pPr>
            <a:r>
              <a:rPr lang="en-US" sz="2200" u="sng" dirty="0" smtClean="0">
                <a:solidFill>
                  <a:srgbClr val="0070C0"/>
                </a:solidFill>
              </a:rPr>
              <a:t>http://www.ncsl.org/default.aspx?TabId=25720</a:t>
            </a:r>
            <a:endParaRPr lang="en-US" sz="2200" dirty="0"/>
          </a:p>
        </p:txBody>
      </p:sp>
      <p:sp>
        <p:nvSpPr>
          <p:cNvPr id="7"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26</a:t>
            </a:fld>
            <a:endParaRPr lang="en-US" dirty="0">
              <a:solidFill>
                <a:schemeClr val="accent1">
                  <a:lumMod val="90000"/>
                </a:schemeClr>
              </a:solidFill>
            </a:endParaRPr>
          </a:p>
        </p:txBody>
      </p:sp>
      <p:pic>
        <p:nvPicPr>
          <p:cNvPr id="8" name="Picture 3"/>
          <p:cNvPicPr>
            <a:picLocks noChangeAspect="1" noChangeArrowheads="1"/>
          </p:cNvPicPr>
          <p:nvPr/>
        </p:nvPicPr>
        <p:blipFill>
          <a:blip r:embed="rId4" cstate="print"/>
          <a:stretch>
            <a:fillRect/>
          </a:stretch>
        </p:blipFill>
        <p:spPr bwMode="auto">
          <a:xfrm>
            <a:off x="304800" y="2743200"/>
            <a:ext cx="1515473"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0200"/>
            <a:ext cx="5334000" cy="1143000"/>
          </a:xfrm>
        </p:spPr>
        <p:txBody>
          <a:bodyPr>
            <a:normAutofit/>
          </a:bodyPr>
          <a:lstStyle/>
          <a:p>
            <a:r>
              <a:rPr lang="en-US" sz="3200" b="1" dirty="0" smtClean="0"/>
              <a:t>Combined Gasoline Tax Rates</a:t>
            </a:r>
            <a:endParaRPr lang="en-US" sz="3200" dirty="0"/>
          </a:p>
        </p:txBody>
      </p:sp>
      <p:sp>
        <p:nvSpPr>
          <p:cNvPr id="6" name="Content Placeholder 5"/>
          <p:cNvSpPr>
            <a:spLocks noGrp="1"/>
          </p:cNvSpPr>
          <p:nvPr>
            <p:ph sz="half" idx="2"/>
          </p:nvPr>
        </p:nvSpPr>
        <p:spPr>
          <a:xfrm>
            <a:off x="6324600" y="2819400"/>
            <a:ext cx="2362200" cy="3657600"/>
          </a:xfrm>
        </p:spPr>
        <p:txBody>
          <a:bodyPr>
            <a:normAutofit fontScale="55000" lnSpcReduction="20000"/>
          </a:bodyPr>
          <a:lstStyle/>
          <a:p>
            <a:pPr marL="0" indent="0">
              <a:spcBef>
                <a:spcPct val="0"/>
              </a:spcBef>
              <a:buNone/>
              <a:defRPr/>
            </a:pPr>
            <a:r>
              <a:rPr lang="en-US" sz="3200" dirty="0" smtClean="0"/>
              <a:t>As of July 1, 2014, state gas tax rates ranged from $0.08 in Alaska* to about $0.51 in New York.</a:t>
            </a:r>
          </a:p>
          <a:p>
            <a:pPr marL="0" indent="0">
              <a:spcBef>
                <a:spcPct val="0"/>
              </a:spcBef>
              <a:buNone/>
              <a:defRPr/>
            </a:pPr>
            <a:endParaRPr lang="en-US" sz="3200" dirty="0" smtClean="0"/>
          </a:p>
          <a:p>
            <a:pPr marL="0" indent="0">
              <a:spcBef>
                <a:spcPct val="0"/>
              </a:spcBef>
              <a:buNone/>
              <a:defRPr/>
            </a:pPr>
            <a:r>
              <a:rPr lang="en-US" sz="3200" dirty="0" smtClean="0"/>
              <a:t>Nationwide, the average state gas tax is 31.22 cents per gallon. </a:t>
            </a:r>
          </a:p>
          <a:p>
            <a:pPr marL="0" indent="0">
              <a:spcBef>
                <a:spcPct val="0"/>
              </a:spcBef>
              <a:buNone/>
              <a:defRPr/>
            </a:pPr>
            <a:r>
              <a:rPr lang="en-US" sz="3200" dirty="0" smtClean="0"/>
              <a:t>SC = $0.16</a:t>
            </a:r>
          </a:p>
          <a:p>
            <a:pPr>
              <a:buNone/>
            </a:pPr>
            <a:endParaRPr lang="en-US" sz="1400" dirty="0" smtClean="0"/>
          </a:p>
          <a:p>
            <a:pPr>
              <a:buNone/>
            </a:pPr>
            <a:r>
              <a:rPr lang="en-US" sz="2000" dirty="0" smtClean="0"/>
              <a:t>* Plus local sales taxes for cities and boroughs</a:t>
            </a:r>
          </a:p>
          <a:p>
            <a:pPr>
              <a:buNone/>
            </a:pPr>
            <a:endParaRPr lang="en-US" sz="2000" dirty="0" smtClean="0"/>
          </a:p>
          <a:p>
            <a:pPr marL="115888" indent="-115888" fontAlgn="auto">
              <a:spcAft>
                <a:spcPts val="0"/>
              </a:spcAft>
              <a:buNone/>
              <a:defRPr/>
            </a:pPr>
            <a:r>
              <a:rPr lang="en-US" sz="2000" dirty="0" smtClean="0"/>
              <a:t>Source: American Petroleum Institute, 2014.</a:t>
            </a:r>
            <a:endParaRPr lang="en-US" sz="2000" dirty="0"/>
          </a:p>
        </p:txBody>
      </p:sp>
      <p:pic>
        <p:nvPicPr>
          <p:cNvPr id="8" name="Content Placeholder 7"/>
          <p:cNvPicPr>
            <a:picLocks noGrp="1" noChangeAspect="1"/>
          </p:cNvPicPr>
          <p:nvPr>
            <p:ph sz="half" idx="1"/>
          </p:nvPr>
        </p:nvPicPr>
        <p:blipFill>
          <a:blip r:embed="rId2" cstate="print"/>
          <a:srcRect l="17471" t="15510" r="17767" b="7143"/>
          <a:stretch>
            <a:fillRect/>
          </a:stretch>
        </p:blipFill>
        <p:spPr bwMode="auto">
          <a:xfrm>
            <a:off x="152400" y="2438400"/>
            <a:ext cx="6172200" cy="4191000"/>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l="43684" t="19658" r="19692" b="4562"/>
          <a:stretch>
            <a:fillRect/>
          </a:stretch>
        </p:blipFill>
        <p:spPr bwMode="auto">
          <a:xfrm rot="16200000">
            <a:off x="789372" y="2008566"/>
            <a:ext cx="4060060" cy="5334003"/>
          </a:xfrm>
          <a:prstGeom prst="rect">
            <a:avLst/>
          </a:prstGeom>
          <a:noFill/>
          <a:ln w="9525">
            <a:noFill/>
            <a:miter lim="800000"/>
            <a:headEnd/>
            <a:tailEnd/>
          </a:ln>
        </p:spPr>
      </p:pic>
      <p:graphicFrame>
        <p:nvGraphicFramePr>
          <p:cNvPr id="8" name="Table 7"/>
          <p:cNvGraphicFramePr>
            <a:graphicFrameLocks noGrp="1"/>
          </p:cNvGraphicFramePr>
          <p:nvPr/>
        </p:nvGraphicFramePr>
        <p:xfrm>
          <a:off x="9372600" y="4572000"/>
          <a:ext cx="882823" cy="1793204"/>
        </p:xfrm>
        <a:graphic>
          <a:graphicData uri="http://schemas.openxmlformats.org/drawingml/2006/table">
            <a:tbl>
              <a:tblPr firstCol="1" bandRow="1">
                <a:tableStyleId>{5C22544A-7EE6-4342-B048-85BDC9FD1C3A}</a:tableStyleId>
              </a:tblPr>
              <a:tblGrid>
                <a:gridCol w="674543"/>
                <a:gridCol w="208280"/>
              </a:tblGrid>
              <a:tr h="172756">
                <a:tc>
                  <a:txBody>
                    <a:bodyPr/>
                    <a:lstStyle/>
                    <a:p>
                      <a:pPr algn="ct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latin typeface="+mn-lt"/>
                      </a:endParaRPr>
                    </a:p>
                  </a:txBody>
                  <a:tcPr/>
                </a:tc>
              </a:tr>
              <a:tr h="341093">
                <a:tc>
                  <a:txBody>
                    <a:bodyPr/>
                    <a:lstStyle/>
                    <a:p>
                      <a:pPr algn="ctr"/>
                      <a:endParaRPr lang="en-US" sz="1200" b="1" kern="1200" dirty="0" smtClean="0">
                        <a:solidFill>
                          <a:schemeClr val="lt1"/>
                        </a:solidFill>
                        <a:latin typeface="+mn-lt"/>
                        <a:ea typeface="+mn-ea"/>
                        <a:cs typeface="+mn-cs"/>
                      </a:endParaRPr>
                    </a:p>
                  </a:txBody>
                  <a:tcPr/>
                </a:tc>
                <a:tc>
                  <a:txBody>
                    <a:bodyPr/>
                    <a:lstStyle/>
                    <a:p>
                      <a:pPr algn="ctr"/>
                      <a:endParaRPr lang="en-US" sz="1400" kern="1200" baseline="0" dirty="0" smtClean="0">
                        <a:solidFill>
                          <a:schemeClr val="accent6">
                            <a:lumMod val="75000"/>
                          </a:schemeClr>
                        </a:solidFill>
                        <a:latin typeface="+mn-lt"/>
                        <a:ea typeface="+mn-ea"/>
                        <a:cs typeface="+mn-cs"/>
                      </a:endParaRPr>
                    </a:p>
                  </a:txBody>
                  <a:tcPr/>
                </a:tc>
              </a:tr>
              <a:tr h="403109">
                <a:tc>
                  <a:txBody>
                    <a:bodyPr/>
                    <a:lstStyle/>
                    <a:p>
                      <a:pPr algn="ctr"/>
                      <a:endParaRPr lang="en-US" sz="1200" b="1" kern="1200" dirty="0" smtClean="0">
                        <a:solidFill>
                          <a:schemeClr val="lt1"/>
                        </a:solidFill>
                        <a:latin typeface="+mn-lt"/>
                        <a:ea typeface="+mn-ea"/>
                        <a:cs typeface="+mn-cs"/>
                      </a:endParaRPr>
                    </a:p>
                  </a:txBody>
                  <a:tcPr/>
                </a:tc>
                <a:tc>
                  <a:txBody>
                    <a:bodyPr/>
                    <a:lstStyle/>
                    <a:p>
                      <a:pPr algn="ctr"/>
                      <a:endParaRPr lang="en-US" sz="1400" kern="1200" baseline="0" dirty="0" smtClean="0">
                        <a:solidFill>
                          <a:schemeClr val="accent6">
                            <a:lumMod val="75000"/>
                          </a:schemeClr>
                        </a:solidFill>
                        <a:latin typeface="+mn-lt"/>
                        <a:ea typeface="+mn-ea"/>
                        <a:cs typeface="+mn-cs"/>
                      </a:endParaRPr>
                    </a:p>
                  </a:txBody>
                  <a:tcPr/>
                </a:tc>
              </a:tr>
              <a:tr h="4031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lt1"/>
                        </a:solidFill>
                        <a:latin typeface="+mn-lt"/>
                        <a:ea typeface="+mn-ea"/>
                        <a:cs typeface="+mn-cs"/>
                      </a:endParaRPr>
                    </a:p>
                  </a:txBody>
                  <a:tcPr/>
                </a:tc>
                <a:tc>
                  <a:txBody>
                    <a:bodyPr/>
                    <a:lstStyle/>
                    <a:p>
                      <a:pPr algn="ctr"/>
                      <a:endParaRPr lang="en-US" sz="1400" kern="1200" baseline="0" dirty="0" smtClean="0">
                        <a:solidFill>
                          <a:schemeClr val="accent6">
                            <a:lumMod val="75000"/>
                          </a:schemeClr>
                        </a:solidFill>
                        <a:latin typeface="+mn-lt"/>
                        <a:ea typeface="+mn-ea"/>
                        <a:cs typeface="+mn-cs"/>
                      </a:endParaRPr>
                    </a:p>
                  </a:txBody>
                  <a:tcPr/>
                </a:tc>
              </a:tr>
              <a:tr h="3410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1" kern="1200" dirty="0" smtClean="0">
                        <a:solidFill>
                          <a:schemeClr val="lt1"/>
                        </a:solidFill>
                        <a:latin typeface="+mn-lt"/>
                        <a:ea typeface="+mn-ea"/>
                        <a:cs typeface="+mn-cs"/>
                      </a:endParaRPr>
                    </a:p>
                  </a:txBody>
                  <a:tcPr/>
                </a:tc>
                <a:tc>
                  <a:txBody>
                    <a:bodyPr/>
                    <a:lstStyle/>
                    <a:p>
                      <a:pPr algn="ctr"/>
                      <a:endParaRPr lang="en-US" sz="1400" kern="1200" baseline="0" dirty="0" smtClean="0">
                        <a:solidFill>
                          <a:schemeClr val="accent6">
                            <a:lumMod val="75000"/>
                          </a:schemeClr>
                        </a:solidFill>
                        <a:latin typeface="+mn-lt"/>
                        <a:ea typeface="+mn-ea"/>
                        <a:cs typeface="+mn-cs"/>
                      </a:endParaRPr>
                    </a:p>
                  </a:txBody>
                  <a:tcPr/>
                </a:tc>
              </a:tr>
            </a:tbl>
          </a:graphicData>
        </a:graphic>
      </p:graphicFrame>
      <p:sp>
        <p:nvSpPr>
          <p:cNvPr id="12" name="Rectangle 11"/>
          <p:cNvSpPr/>
          <p:nvPr/>
        </p:nvSpPr>
        <p:spPr>
          <a:xfrm>
            <a:off x="533400" y="6581775"/>
            <a:ext cx="5029200" cy="253916"/>
          </a:xfrm>
          <a:prstGeom prst="rect">
            <a:avLst/>
          </a:prstGeom>
        </p:spPr>
        <p:txBody>
          <a:bodyPr wrap="square">
            <a:spAutoFit/>
          </a:bodyPr>
          <a:lstStyle/>
          <a:p>
            <a:pPr algn="ctr">
              <a:defRPr/>
            </a:pPr>
            <a:r>
              <a:rPr lang="en-US" sz="1050" dirty="0">
                <a:solidFill>
                  <a:schemeClr val="bg1">
                    <a:lumMod val="65000"/>
                  </a:schemeClr>
                </a:solidFill>
                <a:latin typeface="+mn-lt"/>
              </a:rPr>
              <a:t>Sources: CSG, 2011; </a:t>
            </a:r>
            <a:r>
              <a:rPr lang="en-US" sz="1050" dirty="0" smtClean="0">
                <a:solidFill>
                  <a:schemeClr val="bg1">
                    <a:lumMod val="65000"/>
                  </a:schemeClr>
                </a:solidFill>
                <a:latin typeface="+mn-lt"/>
              </a:rPr>
              <a:t>ITEP, 2011 and 2014; </a:t>
            </a:r>
            <a:r>
              <a:rPr lang="en-US" sz="1050" dirty="0">
                <a:solidFill>
                  <a:schemeClr val="bg1">
                    <a:lumMod val="65000"/>
                  </a:schemeClr>
                </a:solidFill>
                <a:latin typeface="+mn-lt"/>
              </a:rPr>
              <a:t>American Petroleum Institute, </a:t>
            </a:r>
            <a:r>
              <a:rPr lang="en-US" sz="1050" dirty="0" smtClean="0">
                <a:solidFill>
                  <a:schemeClr val="bg1">
                    <a:lumMod val="65000"/>
                  </a:schemeClr>
                </a:solidFill>
                <a:latin typeface="+mn-lt"/>
              </a:rPr>
              <a:t>2014.</a:t>
            </a:r>
            <a:endParaRPr lang="en-US" sz="1050" dirty="0">
              <a:solidFill>
                <a:schemeClr val="bg1">
                  <a:lumMod val="65000"/>
                </a:schemeClr>
              </a:solidFill>
              <a:latin typeface="+mn-lt"/>
            </a:endParaRPr>
          </a:p>
        </p:txBody>
      </p:sp>
      <p:sp>
        <p:nvSpPr>
          <p:cNvPr id="13" name="Down Arrow 12"/>
          <p:cNvSpPr/>
          <p:nvPr/>
        </p:nvSpPr>
        <p:spPr>
          <a:xfrm>
            <a:off x="609600" y="3581400"/>
            <a:ext cx="304800" cy="381000"/>
          </a:xfrm>
          <a:prstGeom prst="downArrow">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itle 2"/>
          <p:cNvSpPr txBox="1">
            <a:spLocks/>
          </p:cNvSpPr>
          <p:nvPr/>
        </p:nvSpPr>
        <p:spPr>
          <a:xfrm>
            <a:off x="0" y="2133600"/>
            <a:ext cx="9144000" cy="838200"/>
          </a:xfrm>
          <a:prstGeom prst="rect">
            <a:avLst/>
          </a:prstGeom>
        </p:spPr>
        <p:txBody>
          <a:bodyPr vert="horz" lIns="91440" tIns="45720" rIns="91440" bIns="45720" rtlCol="0" anchor="ctr">
            <a:normAutofit fontScale="97500"/>
          </a:bodyPr>
          <a:lstStyle/>
          <a:p>
            <a:pPr lvl="0" algn="ctr">
              <a:spcBef>
                <a:spcPct val="0"/>
              </a:spcBef>
              <a:defRPr/>
            </a:pPr>
            <a:endParaRPr lang="en-US" sz="2800" b="1" dirty="0" smtClean="0"/>
          </a:p>
        </p:txBody>
      </p:sp>
      <p:sp>
        <p:nvSpPr>
          <p:cNvPr id="16" name="Slide Number Placeholder 8"/>
          <p:cNvSpPr txBox="1">
            <a:spLocks/>
          </p:cNvSpPr>
          <p:nvPr/>
        </p:nvSpPr>
        <p:spPr bwMode="auto">
          <a:xfrm>
            <a:off x="152400" y="6400800"/>
            <a:ext cx="366713"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4</a:t>
            </a:fld>
            <a:endParaRPr lang="en-US" dirty="0">
              <a:solidFill>
                <a:schemeClr val="accent1">
                  <a:lumMod val="90000"/>
                </a:schemeClr>
              </a:solidFill>
            </a:endParaRPr>
          </a:p>
        </p:txBody>
      </p:sp>
      <p:sp>
        <p:nvSpPr>
          <p:cNvPr id="9" name="Title 8"/>
          <p:cNvSpPr>
            <a:spLocks noGrp="1"/>
          </p:cNvSpPr>
          <p:nvPr>
            <p:ph type="title"/>
          </p:nvPr>
        </p:nvSpPr>
        <p:spPr>
          <a:xfrm>
            <a:off x="457200" y="1905000"/>
            <a:ext cx="8229600" cy="762000"/>
          </a:xfrm>
        </p:spPr>
        <p:txBody>
          <a:bodyPr>
            <a:normAutofit/>
          </a:bodyPr>
          <a:lstStyle/>
          <a:p>
            <a:r>
              <a:rPr lang="en-US" sz="2800" dirty="0" smtClean="0"/>
              <a:t>The Value of the Gas Tax has Fallen, South Carolina too.</a:t>
            </a:r>
            <a:endParaRPr lang="en-US" sz="2800" dirty="0"/>
          </a:p>
        </p:txBody>
      </p:sp>
      <p:sp>
        <p:nvSpPr>
          <p:cNvPr id="14" name="Content Placeholder 13"/>
          <p:cNvSpPr>
            <a:spLocks noGrp="1"/>
          </p:cNvSpPr>
          <p:nvPr>
            <p:ph sz="half" idx="2"/>
          </p:nvPr>
        </p:nvSpPr>
        <p:spPr>
          <a:xfrm>
            <a:off x="5486400" y="2819400"/>
            <a:ext cx="3200400" cy="3306763"/>
          </a:xfrm>
        </p:spPr>
        <p:txBody>
          <a:bodyPr>
            <a:normAutofit fontScale="62500" lnSpcReduction="20000"/>
          </a:bodyPr>
          <a:lstStyle/>
          <a:p>
            <a:pPr marL="228600" indent="-228600"/>
            <a:r>
              <a:rPr lang="en-US" dirty="0" smtClean="0"/>
              <a:t>As of April 2014, 16 states had not raised their gas taxes in </a:t>
            </a:r>
            <a:r>
              <a:rPr lang="en-US" b="1" dirty="0" smtClean="0"/>
              <a:t>more than 20 years</a:t>
            </a:r>
          </a:p>
          <a:p>
            <a:pPr marL="228600" indent="-228600"/>
            <a:r>
              <a:rPr lang="en-US" dirty="0" smtClean="0"/>
              <a:t>No state legislature raised a gas tax in </a:t>
            </a:r>
            <a:r>
              <a:rPr lang="en-US" b="1" dirty="0" smtClean="0"/>
              <a:t>2010, 2011 or 2012</a:t>
            </a:r>
          </a:p>
          <a:p>
            <a:pPr marL="228600" indent="-228600"/>
            <a:r>
              <a:rPr lang="en-US" dirty="0" smtClean="0"/>
              <a:t>As of 2011, the value of the average state’s gas tax had fallen by </a:t>
            </a:r>
            <a:r>
              <a:rPr lang="en-US" b="1" dirty="0" smtClean="0"/>
              <a:t>20 percent </a:t>
            </a:r>
            <a:r>
              <a:rPr lang="en-US" dirty="0" smtClean="0"/>
              <a:t>since it was last increased (a nationwide loss of </a:t>
            </a:r>
            <a:r>
              <a:rPr lang="en-US" b="1" dirty="0" smtClean="0"/>
              <a:t>$10 billion each year</a:t>
            </a:r>
            <a:r>
              <a:rPr lang="en-US" dirty="0" smtClean="0"/>
              <a:t>)</a:t>
            </a:r>
          </a:p>
          <a:p>
            <a:pPr marL="228600" indent="-228600"/>
            <a:r>
              <a:rPr lang="en-US" dirty="0" smtClean="0"/>
              <a:t>Small increases </a:t>
            </a:r>
            <a:r>
              <a:rPr lang="en-US" b="1" dirty="0" smtClean="0"/>
              <a:t>lagged behind funding needs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0" y="2133600"/>
            <a:ext cx="9144000" cy="990600"/>
          </a:xfrm>
        </p:spPr>
        <p:txBody>
          <a:bodyPr rtlCol="0">
            <a:noAutofit/>
          </a:bodyPr>
          <a:lstStyle/>
          <a:p>
            <a:pPr fontAlgn="auto">
              <a:spcAft>
                <a:spcPts val="0"/>
              </a:spcAft>
              <a:defRPr/>
            </a:pPr>
            <a:r>
              <a:rPr lang="en-US" sz="4000" b="1" dirty="0" smtClean="0"/>
              <a:t>The Federal Gas Tax is Also Falling </a:t>
            </a:r>
            <a:br>
              <a:rPr lang="en-US" sz="4000" b="1" dirty="0" smtClean="0"/>
            </a:br>
            <a:r>
              <a:rPr lang="en-US" sz="2800" b="1" dirty="0" smtClean="0"/>
              <a:t>For the Same Reasons as (Most) State Gas Taxes</a:t>
            </a:r>
          </a:p>
        </p:txBody>
      </p:sp>
      <p:pic>
        <p:nvPicPr>
          <p:cNvPr id="30723" name="Picture 2"/>
          <p:cNvPicPr>
            <a:picLocks noChangeAspect="1" noChangeArrowheads="1"/>
          </p:cNvPicPr>
          <p:nvPr/>
        </p:nvPicPr>
        <p:blipFill>
          <a:blip r:embed="rId3" cstate="print"/>
          <a:srcRect l="14999" t="20313" r="11250" b="27344"/>
          <a:stretch>
            <a:fillRect/>
          </a:stretch>
        </p:blipFill>
        <p:spPr bwMode="auto">
          <a:xfrm>
            <a:off x="1447800" y="3165475"/>
            <a:ext cx="6248400" cy="3548705"/>
          </a:xfrm>
          <a:prstGeom prst="rect">
            <a:avLst/>
          </a:prstGeom>
          <a:noFill/>
          <a:ln w="9525">
            <a:noFill/>
            <a:miter lim="800000"/>
            <a:headEnd/>
            <a:tailEnd/>
          </a:ln>
        </p:spPr>
      </p:pic>
      <p:sp>
        <p:nvSpPr>
          <p:cNvPr id="6" name="Slide Number Placeholder 8"/>
          <p:cNvSpPr txBox="1">
            <a:spLocks/>
          </p:cNvSpPr>
          <p:nvPr/>
        </p:nvSpPr>
        <p:spPr bwMode="auto">
          <a:xfrm>
            <a:off x="152400" y="6400800"/>
            <a:ext cx="366713"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5</a:t>
            </a:fld>
            <a:endParaRPr lang="en-US" dirty="0">
              <a:solidFill>
                <a:schemeClr val="accent1">
                  <a:lumMod val="9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9"/>
          <p:cNvSpPr>
            <a:spLocks noGrp="1"/>
          </p:cNvSpPr>
          <p:nvPr>
            <p:ph type="title"/>
          </p:nvPr>
        </p:nvSpPr>
        <p:spPr>
          <a:xfrm>
            <a:off x="76200" y="1828800"/>
            <a:ext cx="4648200" cy="1066800"/>
          </a:xfrm>
        </p:spPr>
        <p:txBody>
          <a:bodyPr>
            <a:noAutofit/>
          </a:bodyPr>
          <a:lstStyle/>
          <a:p>
            <a:r>
              <a:rPr lang="en-US" sz="3800" b="1" dirty="0" smtClean="0">
                <a:solidFill>
                  <a:schemeClr val="tx1">
                    <a:lumMod val="65000"/>
                    <a:lumOff val="35000"/>
                  </a:schemeClr>
                </a:solidFill>
              </a:rPr>
              <a:t>Transportation Faces Its Own Fiscal Cliff</a:t>
            </a:r>
          </a:p>
        </p:txBody>
      </p:sp>
      <p:pic>
        <p:nvPicPr>
          <p:cNvPr id="8" name="Picture 2" descr="https://encrypted-tbn1.gstatic.com/images?q=tbn:ANd9GcS9FWxYSBTe4twFj-05N-tIOQmS3DHLtozzoHswg2_jLIVmQUpasw"/>
          <p:cNvPicPr>
            <a:picLocks noChangeAspect="1" noChangeArrowheads="1"/>
          </p:cNvPicPr>
          <p:nvPr/>
        </p:nvPicPr>
        <p:blipFill>
          <a:blip r:embed="rId3" cstate="print"/>
          <a:srcRect/>
          <a:stretch>
            <a:fillRect/>
          </a:stretch>
        </p:blipFill>
        <p:spPr bwMode="auto">
          <a:xfrm>
            <a:off x="228600" y="3124200"/>
            <a:ext cx="4114800" cy="3235464"/>
          </a:xfrm>
          <a:prstGeom prst="rect">
            <a:avLst/>
          </a:prstGeom>
          <a:noFill/>
          <a:ln w="9525">
            <a:noFill/>
            <a:miter lim="800000"/>
            <a:headEnd/>
            <a:tailEnd/>
          </a:ln>
        </p:spPr>
      </p:pic>
      <p:sp>
        <p:nvSpPr>
          <p:cNvPr id="9" name="Rectangle 3"/>
          <p:cNvSpPr txBox="1">
            <a:spLocks noChangeArrowheads="1"/>
          </p:cNvSpPr>
          <p:nvPr/>
        </p:nvSpPr>
        <p:spPr bwMode="auto">
          <a:xfrm>
            <a:off x="381000" y="6324600"/>
            <a:ext cx="3886200" cy="228600"/>
          </a:xfrm>
          <a:prstGeom prst="rect">
            <a:avLst/>
          </a:prstGeom>
          <a:noFill/>
          <a:ln w="9525">
            <a:noFill/>
            <a:miter lim="800000"/>
            <a:headEnd/>
            <a:tailEnd/>
          </a:ln>
          <a:effectLst/>
        </p:spPr>
        <p:txBody>
          <a:bodyPr/>
          <a:lstStyle/>
          <a:p>
            <a:pPr marL="342900" lvl="1" indent="-342900" algn="ctr" fontAlgn="auto">
              <a:lnSpc>
                <a:spcPct val="110000"/>
              </a:lnSpc>
              <a:spcBef>
                <a:spcPts val="0"/>
              </a:spcBef>
              <a:spcAft>
                <a:spcPts val="0"/>
              </a:spcAft>
              <a:buClr>
                <a:srgbClr val="004E9C"/>
              </a:buClr>
              <a:defRPr/>
            </a:pPr>
            <a:r>
              <a:rPr lang="en-US" sz="800" dirty="0">
                <a:solidFill>
                  <a:schemeClr val="bg1">
                    <a:lumMod val="65000"/>
                  </a:schemeClr>
                </a:solidFill>
                <a:latin typeface="AvantGarde Bk BT" pitchFamily="34" charset="0"/>
                <a:cs typeface="+mn-cs"/>
              </a:rPr>
              <a:t>Image from ridelust.com</a:t>
            </a:r>
          </a:p>
          <a:p>
            <a:pPr marL="342900" indent="-342900" algn="ctr" fontAlgn="auto">
              <a:lnSpc>
                <a:spcPct val="110000"/>
              </a:lnSpc>
              <a:spcBef>
                <a:spcPts val="0"/>
              </a:spcBef>
              <a:spcAft>
                <a:spcPts val="0"/>
              </a:spcAft>
              <a:buClr>
                <a:srgbClr val="004E9C"/>
              </a:buClr>
              <a:buFont typeface="Wingdings" pitchFamily="2" charset="2"/>
              <a:buChar char="§"/>
              <a:defRPr/>
            </a:pPr>
            <a:endParaRPr lang="en-US" sz="2800" kern="0" dirty="0">
              <a:solidFill>
                <a:srgbClr val="002C58"/>
              </a:solidFill>
              <a:latin typeface="+mn-lt"/>
              <a:cs typeface="+mn-cs"/>
            </a:endParaRPr>
          </a:p>
          <a:p>
            <a:pPr marL="342900" indent="-342900" algn="ctr" fontAlgn="auto">
              <a:lnSpc>
                <a:spcPct val="110000"/>
              </a:lnSpc>
              <a:spcBef>
                <a:spcPct val="20000"/>
              </a:spcBef>
              <a:spcAft>
                <a:spcPts val="0"/>
              </a:spcAft>
              <a:buClr>
                <a:srgbClr val="004E9C"/>
              </a:buClr>
              <a:buFont typeface="Wingdings" pitchFamily="2" charset="2"/>
              <a:buNone/>
              <a:defRPr/>
            </a:pPr>
            <a:endParaRPr lang="en-US" sz="2800" kern="0" dirty="0">
              <a:solidFill>
                <a:srgbClr val="002C58"/>
              </a:solidFill>
              <a:effectLst>
                <a:outerShdw blurRad="38100" dist="38100" dir="2700000" algn="tl">
                  <a:srgbClr val="C0C0C0"/>
                </a:outerShdw>
              </a:effectLst>
              <a:latin typeface="+mn-lt"/>
              <a:cs typeface="+mn-cs"/>
            </a:endParaRPr>
          </a:p>
          <a:p>
            <a:pPr marL="342900" indent="-342900" algn="ctr" fontAlgn="auto">
              <a:lnSpc>
                <a:spcPct val="110000"/>
              </a:lnSpc>
              <a:spcBef>
                <a:spcPct val="20000"/>
              </a:spcBef>
              <a:spcAft>
                <a:spcPts val="0"/>
              </a:spcAft>
              <a:buClr>
                <a:srgbClr val="004E9C"/>
              </a:buClr>
              <a:buFont typeface="Wingdings" pitchFamily="2" charset="2"/>
              <a:buChar char="§"/>
              <a:defRPr/>
            </a:pPr>
            <a:endParaRPr lang="en-US" sz="2800" kern="0" dirty="0">
              <a:solidFill>
                <a:srgbClr val="002C58"/>
              </a:solidFill>
              <a:effectLst>
                <a:outerShdw blurRad="38100" dist="38100" dir="2700000" algn="tl">
                  <a:srgbClr val="C0C0C0"/>
                </a:outerShdw>
              </a:effectLst>
              <a:latin typeface="+mn-lt"/>
              <a:cs typeface="+mn-cs"/>
            </a:endParaRPr>
          </a:p>
        </p:txBody>
      </p:sp>
      <p:sp>
        <p:nvSpPr>
          <p:cNvPr id="11" name="Rectangle 3"/>
          <p:cNvSpPr txBox="1">
            <a:spLocks noChangeArrowheads="1"/>
          </p:cNvSpPr>
          <p:nvPr/>
        </p:nvSpPr>
        <p:spPr>
          <a:xfrm>
            <a:off x="4419600" y="3048000"/>
            <a:ext cx="4724400" cy="44196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575"/>
              </a:spcBef>
              <a:spcAft>
                <a:spcPts val="0"/>
              </a:spcAft>
              <a:buClrTx/>
              <a:buSzTx/>
              <a:buFont typeface="Arial" pitchFamily="34" charset="0"/>
              <a:buChar char="•"/>
              <a:tabLst/>
              <a:defRPr/>
            </a:pPr>
            <a:r>
              <a:rPr lang="en-US" sz="2300" dirty="0" smtClean="0"/>
              <a:t>The current </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federal surface transportation law (MAP-21) </a:t>
            </a:r>
            <a:r>
              <a:rPr lang="en-US" sz="2300" dirty="0" smtClean="0"/>
              <a:t>is on a </a:t>
            </a:r>
            <a:r>
              <a:rPr lang="en-US" sz="2300" b="1" dirty="0" smtClean="0"/>
              <a:t>short-term</a:t>
            </a:r>
            <a:r>
              <a:rPr lang="en-US" sz="2300" dirty="0" smtClean="0"/>
              <a:t> extension through May</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575"/>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The federal Highway Trust Fund is still </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unstable</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 even if the immediate insolvency crisis was averted</a:t>
            </a:r>
          </a:p>
          <a:p>
            <a:pPr marL="228600" marR="0" lvl="0" indent="-228600" algn="l" defTabSz="914400" rtl="0" eaLnBrk="1" fontAlgn="auto" latinLnBrk="0" hangingPunct="1">
              <a:lnSpc>
                <a:spcPct val="100000"/>
              </a:lnSpc>
              <a:spcBef>
                <a:spcPts val="575"/>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Legislators express </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skepticism </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about future help from the federal government</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6</a:t>
            </a:fld>
            <a:endParaRPr lang="en-US" dirty="0">
              <a:solidFill>
                <a:schemeClr val="accent1">
                  <a:lumMod val="90000"/>
                </a:schemeClr>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9"/>
          <p:cNvSpPr>
            <a:spLocks noGrp="1"/>
          </p:cNvSpPr>
          <p:nvPr>
            <p:ph type="title"/>
          </p:nvPr>
        </p:nvSpPr>
        <p:spPr>
          <a:xfrm>
            <a:off x="152400" y="2133600"/>
            <a:ext cx="8915400" cy="1066800"/>
          </a:xfrm>
        </p:spPr>
        <p:txBody>
          <a:bodyPr rtlCol="0">
            <a:normAutofit/>
          </a:bodyPr>
          <a:lstStyle/>
          <a:p>
            <a:pPr fontAlgn="auto">
              <a:spcAft>
                <a:spcPts val="0"/>
              </a:spcAft>
              <a:defRPr/>
            </a:pPr>
            <a:r>
              <a:rPr lang="en-US" b="1" dirty="0" smtClean="0">
                <a:solidFill>
                  <a:schemeClr val="tx1">
                    <a:lumMod val="65000"/>
                    <a:lumOff val="35000"/>
                  </a:schemeClr>
                </a:solidFill>
              </a:rPr>
              <a:t>The Question States are Asking</a:t>
            </a:r>
          </a:p>
        </p:txBody>
      </p:sp>
      <p:sp>
        <p:nvSpPr>
          <p:cNvPr id="6" name="Content Placeholder 2"/>
          <p:cNvSpPr>
            <a:spLocks noGrp="1"/>
          </p:cNvSpPr>
          <p:nvPr>
            <p:ph idx="1"/>
          </p:nvPr>
        </p:nvSpPr>
        <p:spPr>
          <a:xfrm>
            <a:off x="457200" y="3200400"/>
            <a:ext cx="8229600" cy="3505200"/>
          </a:xfrm>
        </p:spPr>
        <p:txBody>
          <a:bodyPr rtlCol="0">
            <a:normAutofit fontScale="92500"/>
          </a:bodyPr>
          <a:lstStyle/>
          <a:p>
            <a:pPr fontAlgn="auto">
              <a:spcAft>
                <a:spcPts val="0"/>
              </a:spcAft>
              <a:defRPr/>
            </a:pPr>
            <a:r>
              <a:rPr lang="en-US" dirty="0" smtClean="0"/>
              <a:t>NCSL recognizes that the federal government plays a vital role and that the federal program should be continued and preserved …</a:t>
            </a:r>
          </a:p>
          <a:p>
            <a:pPr fontAlgn="auto">
              <a:spcAft>
                <a:spcPts val="0"/>
              </a:spcAft>
              <a:defRPr/>
            </a:pPr>
            <a:r>
              <a:rPr lang="en-US" dirty="0" smtClean="0"/>
              <a:t>… at the same time, the question continues to be: </a:t>
            </a:r>
            <a:r>
              <a:rPr lang="en-US" b="1" dirty="0" smtClean="0"/>
              <a:t>How can states provide needed transportation infrastructure in a time of uncertainty </a:t>
            </a:r>
            <a:r>
              <a:rPr lang="en-US" dirty="0" smtClean="0"/>
              <a:t>… with or without long-term, sustainable federal programs?</a:t>
            </a:r>
          </a:p>
        </p:txBody>
      </p:sp>
      <p:sp>
        <p:nvSpPr>
          <p:cNvPr id="5"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7</a:t>
            </a:fld>
            <a:endParaRPr lang="en-US" dirty="0">
              <a:solidFill>
                <a:schemeClr val="accent1">
                  <a:lumMod val="90000"/>
                </a:schemeClr>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9"/>
          <p:cNvSpPr>
            <a:spLocks noGrp="1"/>
          </p:cNvSpPr>
          <p:nvPr>
            <p:ph type="title"/>
          </p:nvPr>
        </p:nvSpPr>
        <p:spPr>
          <a:xfrm>
            <a:off x="609600" y="2133600"/>
            <a:ext cx="7924800" cy="1066800"/>
          </a:xfrm>
        </p:spPr>
        <p:txBody>
          <a:bodyPr rtlCol="0">
            <a:normAutofit fontScale="90000"/>
          </a:bodyPr>
          <a:lstStyle/>
          <a:p>
            <a:pPr fontAlgn="auto">
              <a:spcAft>
                <a:spcPts val="0"/>
              </a:spcAft>
              <a:defRPr/>
            </a:pPr>
            <a:r>
              <a:rPr lang="en-US" b="1" dirty="0" smtClean="0">
                <a:solidFill>
                  <a:schemeClr val="tx1">
                    <a:lumMod val="65000"/>
                    <a:lumOff val="35000"/>
                  </a:schemeClr>
                </a:solidFill>
              </a:rPr>
              <a:t>Transportation Infrastructure Investment is a Top State Issue</a:t>
            </a:r>
          </a:p>
        </p:txBody>
      </p:sp>
      <p:sp>
        <p:nvSpPr>
          <p:cNvPr id="6" name="Content Placeholder 2"/>
          <p:cNvSpPr>
            <a:spLocks noGrp="1"/>
          </p:cNvSpPr>
          <p:nvPr>
            <p:ph idx="1"/>
          </p:nvPr>
        </p:nvSpPr>
        <p:spPr>
          <a:xfrm>
            <a:off x="609600" y="3352800"/>
            <a:ext cx="7924800" cy="3505200"/>
          </a:xfrm>
        </p:spPr>
        <p:txBody>
          <a:bodyPr rtlCol="0">
            <a:normAutofit lnSpcReduction="10000"/>
          </a:bodyPr>
          <a:lstStyle/>
          <a:p>
            <a:pPr fontAlgn="auto">
              <a:spcAft>
                <a:spcPts val="0"/>
              </a:spcAft>
              <a:defRPr/>
            </a:pPr>
            <a:r>
              <a:rPr lang="en-US" dirty="0" smtClean="0"/>
              <a:t>In 2013 and 2014, at least 748 relevant bills considered in every state and D.C.</a:t>
            </a:r>
          </a:p>
          <a:p>
            <a:pPr>
              <a:defRPr/>
            </a:pPr>
            <a:r>
              <a:rPr lang="en-US" dirty="0" smtClean="0"/>
              <a:t>Mentioned in at least 22 governors’ “State of the State” addresses in 2014</a:t>
            </a:r>
          </a:p>
          <a:p>
            <a:pPr>
              <a:defRPr/>
            </a:pPr>
            <a:r>
              <a:rPr lang="en-US" dirty="0" smtClean="0"/>
              <a:t>Identified by state legislative fiscal officers </a:t>
            </a:r>
            <a:r>
              <a:rPr lang="en-US" dirty="0" smtClean="0"/>
              <a:t>and NCSL Executive Committee as </a:t>
            </a:r>
            <a:r>
              <a:rPr lang="en-US" dirty="0" smtClean="0"/>
              <a:t>one of their top issues</a:t>
            </a:r>
          </a:p>
          <a:p>
            <a:pPr fontAlgn="auto">
              <a:spcAft>
                <a:spcPts val="0"/>
              </a:spcAft>
              <a:defRPr/>
            </a:pPr>
            <a:endParaRPr lang="en-US" dirty="0" smtClean="0"/>
          </a:p>
        </p:txBody>
      </p:sp>
      <p:sp>
        <p:nvSpPr>
          <p:cNvPr id="4" name="Slide Number Placeholder 8"/>
          <p:cNvSpPr txBox="1">
            <a:spLocks/>
          </p:cNvSpPr>
          <p:nvPr/>
        </p:nvSpPr>
        <p:spPr bwMode="auto">
          <a:xfrm>
            <a:off x="152400" y="6400800"/>
            <a:ext cx="533400" cy="457200"/>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8</a:t>
            </a:fld>
            <a:endParaRPr lang="en-US" dirty="0">
              <a:solidFill>
                <a:schemeClr val="accent1">
                  <a:lumMod val="90000"/>
                </a:schemeClr>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0" y="2133600"/>
            <a:ext cx="9144000" cy="1295400"/>
          </a:xfrm>
        </p:spPr>
        <p:txBody>
          <a:bodyPr rtlCol="0">
            <a:normAutofit fontScale="90000"/>
          </a:bodyPr>
          <a:lstStyle/>
          <a:p>
            <a:pPr fontAlgn="auto">
              <a:spcAft>
                <a:spcPts val="0"/>
              </a:spcAft>
              <a:defRPr/>
            </a:pPr>
            <a:r>
              <a:rPr lang="en-US" b="1" dirty="0" smtClean="0"/>
              <a:t>Three Trends as States Seek </a:t>
            </a:r>
            <a:br>
              <a:rPr lang="en-US" b="1" dirty="0" smtClean="0"/>
            </a:br>
            <a:r>
              <a:rPr lang="en-US" b="1" dirty="0" smtClean="0"/>
              <a:t>Sustainable Transportation Funding</a:t>
            </a:r>
          </a:p>
        </p:txBody>
      </p:sp>
      <p:sp>
        <p:nvSpPr>
          <p:cNvPr id="6" name="Content Placeholder 5"/>
          <p:cNvSpPr>
            <a:spLocks noGrp="1"/>
          </p:cNvSpPr>
          <p:nvPr>
            <p:ph idx="1"/>
          </p:nvPr>
        </p:nvSpPr>
        <p:spPr>
          <a:xfrm>
            <a:off x="4648200" y="3551237"/>
            <a:ext cx="3886200" cy="2773363"/>
          </a:xfrm>
        </p:spPr>
        <p:txBody>
          <a:bodyPr/>
          <a:lstStyle/>
          <a:p>
            <a:r>
              <a:rPr lang="en-US" dirty="0" smtClean="0"/>
              <a:t>Putting every option on the table</a:t>
            </a:r>
          </a:p>
          <a:p>
            <a:r>
              <a:rPr lang="en-US" dirty="0" smtClean="0"/>
              <a:t>Tracking with the economy</a:t>
            </a:r>
          </a:p>
          <a:p>
            <a:r>
              <a:rPr lang="en-US" dirty="0" smtClean="0"/>
              <a:t>Capturing all users</a:t>
            </a:r>
          </a:p>
        </p:txBody>
      </p:sp>
      <p:pic>
        <p:nvPicPr>
          <p:cNvPr id="2052" name="Picture 4" descr="road and dollar"/>
          <p:cNvPicPr>
            <a:picLocks noChangeAspect="1" noChangeArrowheads="1"/>
          </p:cNvPicPr>
          <p:nvPr/>
        </p:nvPicPr>
        <p:blipFill>
          <a:blip r:embed="rId3" cstate="print"/>
          <a:srcRect l="12281" r="14035"/>
          <a:stretch>
            <a:fillRect/>
          </a:stretch>
        </p:blipFill>
        <p:spPr bwMode="auto">
          <a:xfrm>
            <a:off x="609600" y="3581400"/>
            <a:ext cx="3733800" cy="2720698"/>
          </a:xfrm>
          <a:prstGeom prst="rect">
            <a:avLst/>
          </a:prstGeom>
          <a:noFill/>
        </p:spPr>
      </p:pic>
      <p:sp>
        <p:nvSpPr>
          <p:cNvPr id="7" name="Slide Number Placeholder 8"/>
          <p:cNvSpPr txBox="1">
            <a:spLocks/>
          </p:cNvSpPr>
          <p:nvPr/>
        </p:nvSpPr>
        <p:spPr bwMode="auto">
          <a:xfrm>
            <a:off x="152400" y="6400800"/>
            <a:ext cx="533400" cy="365125"/>
          </a:xfrm>
          <a:prstGeom prst="rect">
            <a:avLst/>
          </a:prstGeom>
          <a:ln>
            <a:miter lim="800000"/>
            <a:headEnd/>
            <a:tailEnd/>
          </a:ln>
        </p:spPr>
        <p:txBody>
          <a:bodyPr/>
          <a:lstStyle/>
          <a:p>
            <a:pPr>
              <a:defRPr/>
            </a:pPr>
            <a:fld id="{9DEEB789-43A7-496A-BAE5-F884B6355227}" type="slidenum">
              <a:rPr lang="en-US">
                <a:solidFill>
                  <a:schemeClr val="accent1">
                    <a:lumMod val="90000"/>
                  </a:schemeClr>
                </a:solidFill>
              </a:rPr>
              <a:pPr>
                <a:defRPr/>
              </a:pPr>
              <a:t>9</a:t>
            </a:fld>
            <a:endParaRPr lang="en-US" dirty="0">
              <a:solidFill>
                <a:schemeClr val="accent1">
                  <a:lumMod val="90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4766</TotalTime>
  <Words>1219</Words>
  <Application>Microsoft Office PowerPoint</Application>
  <PresentationFormat>On-screen Show (4:3)</PresentationFormat>
  <Paragraphs>230</Paragraphs>
  <Slides>26</Slides>
  <Notes>21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Office Theme</vt:lpstr>
      <vt:lpstr>Getting There From Here:  State Options for Transportation Funding and Infrastructure Management</vt:lpstr>
      <vt:lpstr>Transportation Funding Crisis</vt:lpstr>
      <vt:lpstr>Combined Gasoline Tax Rates</vt:lpstr>
      <vt:lpstr>The Value of the Gas Tax has Fallen, South Carolina too.</vt:lpstr>
      <vt:lpstr>The Federal Gas Tax is Also Falling  For the Same Reasons as (Most) State Gas Taxes</vt:lpstr>
      <vt:lpstr>Transportation Faces Its Own Fiscal Cliff</vt:lpstr>
      <vt:lpstr>The Question States are Asking</vt:lpstr>
      <vt:lpstr>Transportation Infrastructure Investment is a Top State Issue</vt:lpstr>
      <vt:lpstr>Three Trends as States Seek  Sustainable Transportation Funding</vt:lpstr>
      <vt:lpstr>How Have States Funded Surface Transportation?</vt:lpstr>
      <vt:lpstr> South Carolina 2010 Snapshot</vt:lpstr>
      <vt:lpstr>Rank: State Controlled Miles</vt:lpstr>
      <vt:lpstr>Trend 1:  Putting Everything on the Table</vt:lpstr>
      <vt:lpstr>Menu of Funding Options</vt:lpstr>
      <vt:lpstr>Trend 2: Tracking with the Economy</vt:lpstr>
      <vt:lpstr>15 States and D.C. Now Have  Variable-Rate Gas Taxes</vt:lpstr>
      <vt:lpstr>Is Raising Gas Taxes Enough?</vt:lpstr>
      <vt:lpstr>Trend 3:  Capturing All Users</vt:lpstr>
      <vt:lpstr>VMT Fee Legislative Activity</vt:lpstr>
      <vt:lpstr>What Else Are States Considering?</vt:lpstr>
      <vt:lpstr>MassDot Creation 2009</vt:lpstr>
      <vt:lpstr>Impact of Mass. Reorganization</vt:lpstr>
      <vt:lpstr>Revenue Protection</vt:lpstr>
      <vt:lpstr>How Have States Financed Surface Transportation?</vt:lpstr>
      <vt:lpstr>Local </vt:lpstr>
      <vt:lpstr>Slide 26</vt:lpstr>
    </vt:vector>
  </TitlesOfParts>
  <Company>NCSL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Fatira Russell</dc:creator>
  <cp:lastModifiedBy>jim.reed</cp:lastModifiedBy>
  <cp:revision>386</cp:revision>
  <dcterms:created xsi:type="dcterms:W3CDTF">2013-11-20T18:05:45Z</dcterms:created>
  <dcterms:modified xsi:type="dcterms:W3CDTF">2014-10-29T03:44:39Z</dcterms:modified>
</cp:coreProperties>
</file>