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36" r:id="rId2"/>
    <p:sldMasterId id="2147483953" r:id="rId3"/>
  </p:sldMasterIdLst>
  <p:notesMasterIdLst>
    <p:notesMasterId r:id="rId16"/>
  </p:notesMasterIdLst>
  <p:sldIdLst>
    <p:sldId id="256" r:id="rId4"/>
    <p:sldId id="1353" r:id="rId5"/>
    <p:sldId id="1360" r:id="rId6"/>
    <p:sldId id="1358" r:id="rId7"/>
    <p:sldId id="1359" r:id="rId8"/>
    <p:sldId id="1355" r:id="rId9"/>
    <p:sldId id="1361" r:id="rId10"/>
    <p:sldId id="257" r:id="rId11"/>
    <p:sldId id="1362" r:id="rId12"/>
    <p:sldId id="1356" r:id="rId13"/>
    <p:sldId id="266" r:id="rId14"/>
    <p:sldId id="135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23D30-45C3-4F4F-8729-2A4685164F7B}" v="2" dt="2019-12-02T20:04:30.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62" d="100"/>
          <a:sy n="62" d="100"/>
        </p:scale>
        <p:origin x="1400" y="44"/>
      </p:cViewPr>
      <p:guideLst>
        <p:guide orient="horz" pos="528"/>
        <p:guide pos="2880"/>
      </p:guideLst>
    </p:cSldViewPr>
  </p:slideViewPr>
  <p:notesTextViewPr>
    <p:cViewPr>
      <p:scale>
        <a:sx n="1" d="1"/>
        <a:sy n="1" d="1"/>
      </p:scale>
      <p:origin x="0" y="0"/>
    </p:cViewPr>
  </p:notesTextViewPr>
  <p:notesViewPr>
    <p:cSldViewPr snapToGrid="0">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thewj\AppData\Local\Microsoft\Windows\INetCache\Content.Outlook\K4HAUKQO\SCF%20Report%20-%20Excel%20Tables%20for%20Ironligh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tthewj\AppData\Local\Microsoft\Windows\INetCache\Content.Outlook\K4HAUKQO\SCF%20Report%20-%20Excel%20Tables%20for%20Ironligh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tthewj\AppData\Local\Microsoft\Windows\INetCache\Content.Outlook\K4HAUKQO\SCF%20Report%20-%20Excel%20Tables%20for%20Ironligh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tthewj\AppData\Local\Microsoft\Windows\INetCache\Content.Outlook\K4HAUKQO\SCF%20Report%20-%20Excel%20Tables%20for%20Ironlight.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28007409298264E-2"/>
          <c:y val="5.1768736079304836E-2"/>
          <c:w val="0.86592837185674376"/>
          <c:h val="0.81925802302600614"/>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rgbClr val="00CC00"/>
              </a:solidFill>
              <a:ln>
                <a:solidFill>
                  <a:schemeClr val="tx1"/>
                </a:solidFill>
              </a:ln>
              <a:effectLst/>
            </c:spPr>
            <c:extLst>
              <c:ext xmlns:c16="http://schemas.microsoft.com/office/drawing/2014/chart" uri="{C3380CC4-5D6E-409C-BE32-E72D297353CC}">
                <c16:uniqueId val="{00000001-E8FD-4F4E-98EF-1DDE285FA77F}"/>
              </c:ext>
            </c:extLst>
          </c:dPt>
          <c:dLbls>
            <c:dLbl>
              <c:idx val="0"/>
              <c:layout>
                <c:manualLayout>
                  <c:x val="6.7768547257870071E-2"/>
                  <c:y val="-2.0493073824632939E-2"/>
                </c:manualLayout>
              </c:layout>
              <c:showLegendKey val="0"/>
              <c:showVal val="1"/>
              <c:showCatName val="0"/>
              <c:showSerName val="0"/>
              <c:showPercent val="0"/>
              <c:showBubbleSize val="0"/>
              <c:extLst>
                <c:ext xmlns:c15="http://schemas.microsoft.com/office/drawing/2012/chart" uri="{CE6537A1-D6FC-4f65-9D91-7224C49458BB}">
                  <c15:layout>
                    <c:manualLayout>
                      <c:w val="0.48697503509735701"/>
                      <c:h val="9.1783611615144298E-2"/>
                    </c:manualLayout>
                  </c15:layout>
                </c:ext>
                <c:ext xmlns:c16="http://schemas.microsoft.com/office/drawing/2014/chart" uri="{C3380CC4-5D6E-409C-BE32-E72D297353CC}">
                  <c16:uniqueId val="{00000001-E8FD-4F4E-98EF-1DDE285FA77F}"/>
                </c:ext>
              </c:extLst>
            </c:dLbl>
            <c:numFmt formatCode="&quot;$&quot;#,##0" sourceLinked="0"/>
            <c:spPr>
              <a:noFill/>
              <a:ln>
                <a:noFill/>
              </a:ln>
              <a:effectLst/>
            </c:spPr>
            <c:txPr>
              <a:bodyPr rot="0" spcFirstLastPara="1" vertOverflow="clip" horzOverflow="clip" vert="horz" wrap="non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[2]Charts!$A$6:$A$7</c:f>
              <c:strCache>
                <c:ptCount val="2"/>
                <c:pt idx="0">
                  <c:v>Total
Per Student</c:v>
                </c:pt>
                <c:pt idx="1">
                  <c:v>Student-
Centered</c:v>
                </c:pt>
              </c:strCache>
            </c:strRef>
          </c:cat>
          <c:val>
            <c:numRef>
              <c:f>[2]Charts!$B$6:$B$7</c:f>
              <c:numCache>
                <c:formatCode>General</c:formatCode>
                <c:ptCount val="2"/>
                <c:pt idx="0">
                  <c:v>11850.249294673133</c:v>
                </c:pt>
                <c:pt idx="1">
                  <c:v>4740.6536725517162</c:v>
                </c:pt>
              </c:numCache>
            </c:numRef>
          </c:val>
          <c:extLst>
            <c:ext xmlns:c16="http://schemas.microsoft.com/office/drawing/2014/chart" uri="{C3380CC4-5D6E-409C-BE32-E72D297353CC}">
              <c16:uniqueId val="{00000002-E8FD-4F4E-98EF-1DDE285FA77F}"/>
            </c:ext>
          </c:extLst>
        </c:ser>
        <c:dLbls>
          <c:showLegendKey val="0"/>
          <c:showVal val="0"/>
          <c:showCatName val="0"/>
          <c:showSerName val="0"/>
          <c:showPercent val="0"/>
          <c:showBubbleSize val="0"/>
        </c:dLbls>
        <c:gapWidth val="96"/>
        <c:overlap val="-27"/>
        <c:axId val="433035408"/>
        <c:axId val="433035736"/>
      </c:barChart>
      <c:catAx>
        <c:axId val="43303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3035736"/>
        <c:crosses val="autoZero"/>
        <c:auto val="1"/>
        <c:lblAlgn val="ctr"/>
        <c:lblOffset val="100"/>
        <c:noMultiLvlLbl val="0"/>
      </c:catAx>
      <c:valAx>
        <c:axId val="4330357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303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28007409298264E-2"/>
          <c:y val="7.7266744047432334E-2"/>
          <c:w val="0.86592837185674376"/>
          <c:h val="0.79376001505787874"/>
        </c:manualLayout>
      </c:layout>
      <c:barChart>
        <c:barDir val="col"/>
        <c:grouping val="clustered"/>
        <c:varyColors val="0"/>
        <c:ser>
          <c:idx val="0"/>
          <c:order val="0"/>
          <c:tx>
            <c:strRef>
              <c:f>'[Copy of SCF Report - Excel Tables for IronlightMHJ.xlsx]Charts A B C D E'!$A$6</c:f>
              <c:strCache>
                <c:ptCount val="1"/>
                <c:pt idx="0">
                  <c:v>Total
Per Student</c:v>
                </c:pt>
              </c:strCache>
            </c:strRef>
          </c:tx>
          <c:spPr>
            <a:solidFill>
              <a:schemeClr val="accent1"/>
            </a:solidFill>
            <a:ln>
              <a:solidFill>
                <a:schemeClr val="tx1"/>
              </a:solidFill>
            </a:ln>
            <a:effectLst/>
          </c:spPr>
          <c:invertIfNegative val="0"/>
          <c:dPt>
            <c:idx val="0"/>
            <c:invertIfNegative val="0"/>
            <c:bubble3D val="0"/>
            <c:spPr>
              <a:solidFill>
                <a:srgbClr val="00CC00"/>
              </a:solidFill>
              <a:ln>
                <a:solidFill>
                  <a:schemeClr val="tx1"/>
                </a:solidFill>
              </a:ln>
              <a:effectLst/>
            </c:spPr>
            <c:extLst>
              <c:ext xmlns:c16="http://schemas.microsoft.com/office/drawing/2014/chart" uri="{C3380CC4-5D6E-409C-BE32-E72D297353CC}">
                <c16:uniqueId val="{00000001-8430-406C-AC09-1E963E4A5A5E}"/>
              </c:ext>
            </c:extLst>
          </c:dPt>
          <c:dLbls>
            <c:dLbl>
              <c:idx val="0"/>
              <c:layout>
                <c:manualLayout>
                  <c:x val="5.7532808398950133E-3"/>
                  <c:y val="-2.0493020045801048E-2"/>
                </c:manualLayout>
              </c:layout>
              <c:showLegendKey val="0"/>
              <c:showVal val="1"/>
              <c:showCatName val="0"/>
              <c:showSerName val="0"/>
              <c:showPercent val="0"/>
              <c:showBubbleSize val="0"/>
              <c:extLst>
                <c:ext xmlns:c15="http://schemas.microsoft.com/office/drawing/2012/chart" uri="{CE6537A1-D6FC-4f65-9D91-7224C49458BB}">
                  <c15:layout>
                    <c:manualLayout>
                      <c:w val="0.48697503509735701"/>
                      <c:h val="9.1783611615144298E-2"/>
                    </c:manualLayout>
                  </c15:layout>
                </c:ext>
                <c:ext xmlns:c16="http://schemas.microsoft.com/office/drawing/2014/chart" uri="{C3380CC4-5D6E-409C-BE32-E72D297353CC}">
                  <c16:uniqueId val="{00000001-8430-406C-AC09-1E963E4A5A5E}"/>
                </c:ext>
              </c:extLst>
            </c:dLbl>
            <c:numFmt formatCode="&quot;$&quot;#,##0" sourceLinked="0"/>
            <c:spPr>
              <a:noFill/>
              <a:ln>
                <a:noFill/>
              </a:ln>
              <a:effectLst/>
            </c:spPr>
            <c:txPr>
              <a:bodyPr rot="0" spcFirstLastPara="1" vertOverflow="clip" horzOverflow="clip" vert="horz" wrap="non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'C:\Users\Elizabeth\AppData\Local\Microsoft\Windows\INetCache\Content.Outlook\K9A5AYV0\[SouthCarolinaSCFMar14.xlsx]Charts'!$A$6:$A$7</c:f>
              <c:strCache>
                <c:ptCount val="2"/>
                <c:pt idx="0">
                  <c:v>Total
Per Student</c:v>
                </c:pt>
                <c:pt idx="1">
                  <c:v>Student-
Centered</c:v>
                </c:pt>
              </c:strCache>
            </c:strRef>
          </c:cat>
          <c:val>
            <c:numRef>
              <c:f>'[Copy of SCF Report - Excel Tables for IronlightMHJ.xlsx]Charts A B C D E'!$B$6</c:f>
              <c:numCache>
                <c:formatCode>"$"#,##0</c:formatCode>
                <c:ptCount val="1"/>
                <c:pt idx="0">
                  <c:v>11850.249294673133</c:v>
                </c:pt>
              </c:numCache>
            </c:numRef>
          </c:val>
          <c:extLst>
            <c:ext xmlns:c16="http://schemas.microsoft.com/office/drawing/2014/chart" uri="{C3380CC4-5D6E-409C-BE32-E72D297353CC}">
              <c16:uniqueId val="{00000002-8430-406C-AC09-1E963E4A5A5E}"/>
            </c:ext>
          </c:extLst>
        </c:ser>
        <c:dLbls>
          <c:showLegendKey val="0"/>
          <c:showVal val="0"/>
          <c:showCatName val="0"/>
          <c:showSerName val="0"/>
          <c:showPercent val="0"/>
          <c:showBubbleSize val="0"/>
        </c:dLbls>
        <c:gapWidth val="96"/>
        <c:overlap val="-27"/>
        <c:axId val="433035408"/>
        <c:axId val="433035736"/>
      </c:barChart>
      <c:catAx>
        <c:axId val="43303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3035736"/>
        <c:crosses val="autoZero"/>
        <c:auto val="1"/>
        <c:lblAlgn val="ctr"/>
        <c:lblOffset val="100"/>
        <c:noMultiLvlLbl val="0"/>
      </c:catAx>
      <c:valAx>
        <c:axId val="433035736"/>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43303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28007409298264E-2"/>
          <c:y val="5.1768736079304836E-2"/>
          <c:w val="0.86592837185674376"/>
          <c:h val="0.81925802302600614"/>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rgbClr val="00CC00"/>
              </a:solidFill>
              <a:ln>
                <a:solidFill>
                  <a:schemeClr val="tx1"/>
                </a:solidFill>
              </a:ln>
              <a:effectLst/>
            </c:spPr>
            <c:extLst>
              <c:ext xmlns:c16="http://schemas.microsoft.com/office/drawing/2014/chart" uri="{C3380CC4-5D6E-409C-BE32-E72D297353CC}">
                <c16:uniqueId val="{00000001-8319-4917-BA26-63A3611D49F8}"/>
              </c:ext>
            </c:extLst>
          </c:dPt>
          <c:dLbls>
            <c:dLbl>
              <c:idx val="0"/>
              <c:layout>
                <c:manualLayout>
                  <c:x val="6.7768547257870071E-2"/>
                  <c:y val="-2.0493073824632939E-2"/>
                </c:manualLayout>
              </c:layout>
              <c:showLegendKey val="0"/>
              <c:showVal val="1"/>
              <c:showCatName val="0"/>
              <c:showSerName val="0"/>
              <c:showPercent val="0"/>
              <c:showBubbleSize val="0"/>
              <c:extLst>
                <c:ext xmlns:c15="http://schemas.microsoft.com/office/drawing/2012/chart" uri="{CE6537A1-D6FC-4f65-9D91-7224C49458BB}">
                  <c15:layout>
                    <c:manualLayout>
                      <c:w val="0.48697503509735701"/>
                      <c:h val="9.1783611615144298E-2"/>
                    </c:manualLayout>
                  </c15:layout>
                </c:ext>
                <c:ext xmlns:c16="http://schemas.microsoft.com/office/drawing/2014/chart" uri="{C3380CC4-5D6E-409C-BE32-E72D297353CC}">
                  <c16:uniqueId val="{00000001-8319-4917-BA26-63A3611D49F8}"/>
                </c:ext>
              </c:extLst>
            </c:dLbl>
            <c:numFmt formatCode="&quot;$&quot;#,##0" sourceLinked="0"/>
            <c:spPr>
              <a:noFill/>
              <a:ln>
                <a:noFill/>
              </a:ln>
              <a:effectLst/>
            </c:spPr>
            <c:txPr>
              <a:bodyPr rot="0" spcFirstLastPara="1" vertOverflow="clip" horzOverflow="clip" vert="horz" wrap="non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[2]Charts!$A$6:$A$7</c:f>
              <c:strCache>
                <c:ptCount val="2"/>
                <c:pt idx="0">
                  <c:v>Total
Per Student</c:v>
                </c:pt>
                <c:pt idx="1">
                  <c:v>Student-
Centered</c:v>
                </c:pt>
              </c:strCache>
            </c:strRef>
          </c:cat>
          <c:val>
            <c:numRef>
              <c:f>[2]Charts!$B$6:$B$7</c:f>
              <c:numCache>
                <c:formatCode>General</c:formatCode>
                <c:ptCount val="2"/>
                <c:pt idx="0">
                  <c:v>11850.249294673133</c:v>
                </c:pt>
                <c:pt idx="1">
                  <c:v>4740.6536725517162</c:v>
                </c:pt>
              </c:numCache>
            </c:numRef>
          </c:val>
          <c:extLst>
            <c:ext xmlns:c16="http://schemas.microsoft.com/office/drawing/2014/chart" uri="{C3380CC4-5D6E-409C-BE32-E72D297353CC}">
              <c16:uniqueId val="{00000002-8319-4917-BA26-63A3611D49F8}"/>
            </c:ext>
          </c:extLst>
        </c:ser>
        <c:dLbls>
          <c:showLegendKey val="0"/>
          <c:showVal val="0"/>
          <c:showCatName val="0"/>
          <c:showSerName val="0"/>
          <c:showPercent val="0"/>
          <c:showBubbleSize val="0"/>
        </c:dLbls>
        <c:gapWidth val="96"/>
        <c:overlap val="-27"/>
        <c:axId val="433035408"/>
        <c:axId val="433035736"/>
      </c:barChart>
      <c:catAx>
        <c:axId val="43303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3035736"/>
        <c:crosses val="autoZero"/>
        <c:auto val="1"/>
        <c:lblAlgn val="ctr"/>
        <c:lblOffset val="100"/>
        <c:noMultiLvlLbl val="0"/>
      </c:catAx>
      <c:valAx>
        <c:axId val="4330357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303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28007409298264E-2"/>
          <c:y val="4.1649518251113175E-2"/>
          <c:w val="0.86592837185674376"/>
          <c:h val="0.82937712258811114"/>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rgbClr val="00CC00"/>
              </a:solidFill>
              <a:ln>
                <a:solidFill>
                  <a:schemeClr val="tx1"/>
                </a:solidFill>
              </a:ln>
              <a:effectLst/>
            </c:spPr>
            <c:extLst>
              <c:ext xmlns:c16="http://schemas.microsoft.com/office/drawing/2014/chart" uri="{C3380CC4-5D6E-409C-BE32-E72D297353CC}">
                <c16:uniqueId val="{00000001-A112-41D2-874B-91984A91C3DE}"/>
              </c:ext>
            </c:extLst>
          </c:dPt>
          <c:dLbls>
            <c:dLbl>
              <c:idx val="0"/>
              <c:numFmt formatCode="&quot;$&quot;#,##0" sourceLinked="0"/>
              <c:spPr>
                <a:noFill/>
                <a:ln>
                  <a:noFill/>
                </a:ln>
                <a:effectLst/>
              </c:spPr>
              <c:txPr>
                <a:bodyPr rot="0" spcFirstLastPara="1" vertOverflow="clip" horzOverflow="clip" vert="horz" wrap="non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A112-41D2-874B-91984A91C3DE}"/>
                </c:ext>
              </c:extLst>
            </c:dLbl>
            <c:dLbl>
              <c:idx val="1"/>
              <c:numFmt formatCode="&quot;$&quot;#,##0" sourceLinked="0"/>
              <c:spPr>
                <a:noFill/>
                <a:ln>
                  <a:noFill/>
                </a:ln>
                <a:effectLst/>
              </c:spPr>
              <c:txPr>
                <a:bodyPr rot="0" spcFirstLastPara="1" vertOverflow="clip" horzOverflow="clip" vert="horz" wrap="non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A112-41D2-874B-91984A91C3DE}"/>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[2]Charts!$A$14:$A$15</c:f>
              <c:strCache>
                <c:ptCount val="2"/>
                <c:pt idx="0">
                  <c:v>Traditional
District</c:v>
                </c:pt>
                <c:pt idx="1">
                  <c:v>Public
Charter</c:v>
                </c:pt>
              </c:strCache>
            </c:strRef>
          </c:cat>
          <c:val>
            <c:numRef>
              <c:f>[2]Charts!$B$14:$B$15</c:f>
              <c:numCache>
                <c:formatCode>General</c:formatCode>
                <c:ptCount val="2"/>
                <c:pt idx="0">
                  <c:v>11850.158074978075</c:v>
                </c:pt>
                <c:pt idx="1">
                  <c:v>8299.8383617246782</c:v>
                </c:pt>
              </c:numCache>
            </c:numRef>
          </c:val>
          <c:extLst>
            <c:ext xmlns:c16="http://schemas.microsoft.com/office/drawing/2014/chart" uri="{C3380CC4-5D6E-409C-BE32-E72D297353CC}">
              <c16:uniqueId val="{00000003-A112-41D2-874B-91984A91C3DE}"/>
            </c:ext>
          </c:extLst>
        </c:ser>
        <c:dLbls>
          <c:showLegendKey val="0"/>
          <c:showVal val="0"/>
          <c:showCatName val="0"/>
          <c:showSerName val="0"/>
          <c:showPercent val="0"/>
          <c:showBubbleSize val="0"/>
        </c:dLbls>
        <c:gapWidth val="96"/>
        <c:overlap val="-27"/>
        <c:axId val="433035408"/>
        <c:axId val="433035736"/>
      </c:barChart>
      <c:catAx>
        <c:axId val="43303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3035736"/>
        <c:crosses val="autoZero"/>
        <c:auto val="1"/>
        <c:lblAlgn val="ctr"/>
        <c:lblOffset val="100"/>
        <c:noMultiLvlLbl val="0"/>
      </c:catAx>
      <c:valAx>
        <c:axId val="4330357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303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28007409298264E-2"/>
          <c:y val="4.4844406430026913E-2"/>
          <c:w val="0.86592837185674376"/>
          <c:h val="0.82618223440919736"/>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rgbClr val="00CC00"/>
              </a:solidFill>
              <a:ln>
                <a:solidFill>
                  <a:schemeClr val="tx1"/>
                </a:solidFill>
              </a:ln>
              <a:effectLst/>
            </c:spPr>
            <c:extLst>
              <c:ext xmlns:c16="http://schemas.microsoft.com/office/drawing/2014/chart" uri="{C3380CC4-5D6E-409C-BE32-E72D297353CC}">
                <c16:uniqueId val="{00000001-FD3D-43BF-A9F7-906E7F1FAE18}"/>
              </c:ext>
            </c:extLst>
          </c:dPt>
          <c:dLbls>
            <c:dLbl>
              <c:idx val="0"/>
              <c:numFmt formatCode="&quot;$&quot;#,##0" sourceLinked="0"/>
              <c:spPr>
                <a:noFill/>
                <a:ln>
                  <a:noFill/>
                </a:ln>
                <a:effectLst/>
              </c:spPr>
              <c:txPr>
                <a:bodyPr rot="0" spcFirstLastPara="1" vertOverflow="clip" horzOverflow="clip" vert="horz" wrap="non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FD3D-43BF-A9F7-906E7F1FAE18}"/>
                </c:ext>
              </c:extLst>
            </c:dLbl>
            <c:dLbl>
              <c:idx val="1"/>
              <c:numFmt formatCode="&quot;$&quot;#,##0" sourceLinked="0"/>
              <c:spPr>
                <a:noFill/>
                <a:ln>
                  <a:noFill/>
                </a:ln>
                <a:effectLst/>
              </c:spPr>
              <c:txPr>
                <a:bodyPr rot="0" spcFirstLastPara="1" vertOverflow="clip" horzOverflow="clip" vert="horz" wrap="non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FD3D-43BF-A9F7-906E7F1FAE18}"/>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[2]Charts!$A$14:$A$15</c:f>
              <c:strCache>
                <c:ptCount val="2"/>
                <c:pt idx="0">
                  <c:v>Traditional
District</c:v>
                </c:pt>
                <c:pt idx="1">
                  <c:v>Public
Charter</c:v>
                </c:pt>
              </c:strCache>
            </c:strRef>
          </c:cat>
          <c:val>
            <c:numRef>
              <c:f>[2]Charts!$C$14:$C$15</c:f>
              <c:numCache>
                <c:formatCode>General</c:formatCode>
                <c:ptCount val="2"/>
                <c:pt idx="0">
                  <c:v>11850.158074978075</c:v>
                </c:pt>
                <c:pt idx="1">
                  <c:v>6599.8383617246782</c:v>
                </c:pt>
              </c:numCache>
            </c:numRef>
          </c:val>
          <c:extLst>
            <c:ext xmlns:c16="http://schemas.microsoft.com/office/drawing/2014/chart" uri="{C3380CC4-5D6E-409C-BE32-E72D297353CC}">
              <c16:uniqueId val="{00000003-FD3D-43BF-A9F7-906E7F1FAE18}"/>
            </c:ext>
          </c:extLst>
        </c:ser>
        <c:dLbls>
          <c:showLegendKey val="0"/>
          <c:showVal val="0"/>
          <c:showCatName val="0"/>
          <c:showSerName val="0"/>
          <c:showPercent val="0"/>
          <c:showBubbleSize val="0"/>
        </c:dLbls>
        <c:gapWidth val="96"/>
        <c:overlap val="-27"/>
        <c:axId val="433035408"/>
        <c:axId val="433035736"/>
      </c:barChart>
      <c:catAx>
        <c:axId val="43303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3035736"/>
        <c:crosses val="autoZero"/>
        <c:auto val="1"/>
        <c:lblAlgn val="ctr"/>
        <c:lblOffset val="100"/>
        <c:noMultiLvlLbl val="0"/>
      </c:catAx>
      <c:valAx>
        <c:axId val="4330357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303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0.41693</cdr:x>
      <cdr:y>0.73419</cdr:y>
    </cdr:from>
    <cdr:to>
      <cdr:x>0.57903</cdr:x>
      <cdr:y>0.83025</cdr:y>
    </cdr:to>
    <cdr:sp macro="" textlink="">
      <cdr:nvSpPr>
        <cdr:cNvPr id="2" name="Arrow: Right 1">
          <a:extLst xmlns:a="http://schemas.openxmlformats.org/drawingml/2006/main">
            <a:ext uri="{FF2B5EF4-FFF2-40B4-BE49-F238E27FC236}">
              <a16:creationId xmlns:a16="http://schemas.microsoft.com/office/drawing/2014/main" id="{B5709190-4033-475E-A6B2-91D5F5434061}"/>
            </a:ext>
          </a:extLst>
        </cdr:cNvPr>
        <cdr:cNvSpPr/>
      </cdr:nvSpPr>
      <cdr:spPr>
        <a:xfrm xmlns:a="http://schemas.openxmlformats.org/drawingml/2006/main">
          <a:off x="1107988" y="2734307"/>
          <a:ext cx="430763" cy="357760"/>
        </a:xfrm>
        <a:prstGeom xmlns:a="http://schemas.openxmlformats.org/drawingml/2006/main" prst="right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0.41693</cdr:x>
      <cdr:y>0.73419</cdr:y>
    </cdr:from>
    <cdr:to>
      <cdr:x>0.57903</cdr:x>
      <cdr:y>0.83025</cdr:y>
    </cdr:to>
    <cdr:sp macro="" textlink="">
      <cdr:nvSpPr>
        <cdr:cNvPr id="2" name="Arrow: Right 1">
          <a:extLst xmlns:a="http://schemas.openxmlformats.org/drawingml/2006/main">
            <a:ext uri="{FF2B5EF4-FFF2-40B4-BE49-F238E27FC236}">
              <a16:creationId xmlns:a16="http://schemas.microsoft.com/office/drawing/2014/main" id="{B5709190-4033-475E-A6B2-91D5F5434061}"/>
            </a:ext>
          </a:extLst>
        </cdr:cNvPr>
        <cdr:cNvSpPr/>
      </cdr:nvSpPr>
      <cdr:spPr>
        <a:xfrm xmlns:a="http://schemas.openxmlformats.org/drawingml/2006/main">
          <a:off x="1107988" y="2734307"/>
          <a:ext cx="430763" cy="357760"/>
        </a:xfrm>
        <a:prstGeom xmlns:a="http://schemas.openxmlformats.org/drawingml/2006/main" prst="right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0.41693</cdr:x>
      <cdr:y>0.73419</cdr:y>
    </cdr:from>
    <cdr:to>
      <cdr:x>0.57903</cdr:x>
      <cdr:y>0.83025</cdr:y>
    </cdr:to>
    <cdr:sp macro="" textlink="">
      <cdr:nvSpPr>
        <cdr:cNvPr id="2" name="Arrow: Right 1">
          <a:extLst xmlns:a="http://schemas.openxmlformats.org/drawingml/2006/main">
            <a:ext uri="{FF2B5EF4-FFF2-40B4-BE49-F238E27FC236}">
              <a16:creationId xmlns:a16="http://schemas.microsoft.com/office/drawing/2014/main" id="{B5709190-4033-475E-A6B2-91D5F5434061}"/>
            </a:ext>
          </a:extLst>
        </cdr:cNvPr>
        <cdr:cNvSpPr/>
      </cdr:nvSpPr>
      <cdr:spPr>
        <a:xfrm xmlns:a="http://schemas.openxmlformats.org/drawingml/2006/main">
          <a:off x="1107988" y="2734307"/>
          <a:ext cx="430763" cy="357760"/>
        </a:xfrm>
        <a:prstGeom xmlns:a="http://schemas.openxmlformats.org/drawingml/2006/main" prst="right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0.41693</cdr:x>
      <cdr:y>0.73419</cdr:y>
    </cdr:from>
    <cdr:to>
      <cdr:x>0.57903</cdr:x>
      <cdr:y>0.83025</cdr:y>
    </cdr:to>
    <cdr:sp macro="" textlink="">
      <cdr:nvSpPr>
        <cdr:cNvPr id="2" name="Arrow: Right 1">
          <a:extLst xmlns:a="http://schemas.openxmlformats.org/drawingml/2006/main">
            <a:ext uri="{FF2B5EF4-FFF2-40B4-BE49-F238E27FC236}">
              <a16:creationId xmlns:a16="http://schemas.microsoft.com/office/drawing/2014/main" id="{B5709190-4033-475E-A6B2-91D5F5434061}"/>
            </a:ext>
          </a:extLst>
        </cdr:cNvPr>
        <cdr:cNvSpPr/>
      </cdr:nvSpPr>
      <cdr:spPr>
        <a:xfrm xmlns:a="http://schemas.openxmlformats.org/drawingml/2006/main">
          <a:off x="1107988" y="2734307"/>
          <a:ext cx="430763" cy="357760"/>
        </a:xfrm>
        <a:prstGeom xmlns:a="http://schemas.openxmlformats.org/drawingml/2006/main" prst="right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A7DD2B2-B424-413A-9294-E2380F5EC7F1}" type="datetimeFigureOut">
              <a:rPr lang="en-US" smtClean="0"/>
              <a:t>12/2/2019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D17BFDF-70A2-4253-8207-E0B1C685ED10}" type="slidenum">
              <a:rPr lang="en-US" smtClean="0"/>
              <a:t>‹#›</a:t>
            </a:fld>
            <a:endParaRPr lang="en-US" dirty="0"/>
          </a:p>
        </p:txBody>
      </p:sp>
    </p:spTree>
    <p:extLst>
      <p:ext uri="{BB962C8B-B14F-4D97-AF65-F5344CB8AC3E}">
        <p14:creationId xmlns:p14="http://schemas.microsoft.com/office/powerpoint/2010/main" val="270620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916113" y="228600"/>
            <a:ext cx="3251200" cy="2438400"/>
          </a:xfrm>
          <a:ln/>
        </p:spPr>
      </p:sp>
      <p:sp>
        <p:nvSpPr>
          <p:cNvPr id="3" name="Notes Placeholder 2"/>
          <p:cNvSpPr>
            <a:spLocks noGrp="1"/>
          </p:cNvSpPr>
          <p:nvPr>
            <p:ph type="body" idx="1"/>
          </p:nvPr>
        </p:nvSpPr>
        <p:spPr>
          <a:xfrm>
            <a:off x="304802" y="2743200"/>
            <a:ext cx="6553200" cy="4183063"/>
          </a:xfrm>
        </p:spPr>
        <p:txBody>
          <a:bodyPr/>
          <a:lstStyle/>
          <a:p>
            <a:pPr marL="0" indent="0">
              <a:buFont typeface="+mj-lt"/>
              <a:buNone/>
              <a:defRPr/>
            </a:pPr>
            <a:endParaRPr lang="en-US" sz="1400" u="sng"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53813" indent="-288829" eaLnBrk="0" hangingPunct="0">
              <a:spcBef>
                <a:spcPct val="30000"/>
              </a:spcBef>
              <a:defRPr sz="1200">
                <a:solidFill>
                  <a:schemeClr val="tx1"/>
                </a:solidFill>
                <a:latin typeface="Arial" charset="0"/>
                <a:ea typeface="MS PGothic" pitchFamily="34" charset="-128"/>
              </a:defRPr>
            </a:lvl2pPr>
            <a:lvl3pPr marL="1160077" indent="-231697" eaLnBrk="0" hangingPunct="0">
              <a:spcBef>
                <a:spcPct val="30000"/>
              </a:spcBef>
              <a:defRPr sz="1200">
                <a:solidFill>
                  <a:schemeClr val="tx1"/>
                </a:solidFill>
                <a:latin typeface="Arial" charset="0"/>
                <a:ea typeface="MS PGothic" pitchFamily="34" charset="-128"/>
              </a:defRPr>
            </a:lvl3pPr>
            <a:lvl4pPr marL="1623472" indent="-231697" eaLnBrk="0" hangingPunct="0">
              <a:spcBef>
                <a:spcPct val="30000"/>
              </a:spcBef>
              <a:defRPr sz="1200">
                <a:solidFill>
                  <a:schemeClr val="tx1"/>
                </a:solidFill>
                <a:latin typeface="Arial" charset="0"/>
                <a:ea typeface="MS PGothic" pitchFamily="34" charset="-128"/>
              </a:defRPr>
            </a:lvl4pPr>
            <a:lvl5pPr marL="2088454" indent="-231697" eaLnBrk="0" hangingPunct="0">
              <a:spcBef>
                <a:spcPct val="30000"/>
              </a:spcBef>
              <a:defRPr sz="1200">
                <a:solidFill>
                  <a:schemeClr val="tx1"/>
                </a:solidFill>
                <a:latin typeface="Arial" charset="0"/>
                <a:ea typeface="MS PGothic" pitchFamily="34" charset="-128"/>
              </a:defRPr>
            </a:lvl5pPr>
            <a:lvl6pPr marL="2545502" indent="-231697" eaLnBrk="0" fontAlgn="base" hangingPunct="0">
              <a:spcBef>
                <a:spcPct val="30000"/>
              </a:spcBef>
              <a:spcAft>
                <a:spcPct val="0"/>
              </a:spcAft>
              <a:defRPr sz="1200">
                <a:solidFill>
                  <a:schemeClr val="tx1"/>
                </a:solidFill>
                <a:latin typeface="Arial" charset="0"/>
                <a:ea typeface="MS PGothic" pitchFamily="34" charset="-128"/>
              </a:defRPr>
            </a:lvl6pPr>
            <a:lvl7pPr marL="3002551" indent="-231697" eaLnBrk="0" fontAlgn="base" hangingPunct="0">
              <a:spcBef>
                <a:spcPct val="30000"/>
              </a:spcBef>
              <a:spcAft>
                <a:spcPct val="0"/>
              </a:spcAft>
              <a:defRPr sz="1200">
                <a:solidFill>
                  <a:schemeClr val="tx1"/>
                </a:solidFill>
                <a:latin typeface="Arial" charset="0"/>
                <a:ea typeface="MS PGothic" pitchFamily="34" charset="-128"/>
              </a:defRPr>
            </a:lvl7pPr>
            <a:lvl8pPr marL="3459598" indent="-231697" eaLnBrk="0" fontAlgn="base" hangingPunct="0">
              <a:spcBef>
                <a:spcPct val="30000"/>
              </a:spcBef>
              <a:spcAft>
                <a:spcPct val="0"/>
              </a:spcAft>
              <a:defRPr sz="1200">
                <a:solidFill>
                  <a:schemeClr val="tx1"/>
                </a:solidFill>
                <a:latin typeface="Arial" charset="0"/>
                <a:ea typeface="MS PGothic" pitchFamily="34" charset="-128"/>
              </a:defRPr>
            </a:lvl8pPr>
            <a:lvl9pPr marL="3916646" indent="-23169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C55B6D4-1FC5-4D01-A8D8-E5D2120E119B}" type="slidenum">
              <a:rPr lang="en-US" altLang="en-US" smtClean="0"/>
              <a:pPr eaLnBrk="1" hangingPunct="1">
                <a:spcBef>
                  <a:spcPct val="0"/>
                </a:spcBef>
              </a:pPr>
              <a:t>2</a:t>
            </a:fld>
            <a:endParaRPr lang="en-US" altLang="en-US" dirty="0"/>
          </a:p>
        </p:txBody>
      </p:sp>
    </p:spTree>
    <p:extLst>
      <p:ext uri="{BB962C8B-B14F-4D97-AF65-F5344CB8AC3E}">
        <p14:creationId xmlns:p14="http://schemas.microsoft.com/office/powerpoint/2010/main" val="297591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916113" y="228600"/>
            <a:ext cx="3251200" cy="2438400"/>
          </a:xfrm>
          <a:ln/>
        </p:spPr>
      </p:sp>
      <p:sp>
        <p:nvSpPr>
          <p:cNvPr id="3" name="Notes Placeholder 2"/>
          <p:cNvSpPr>
            <a:spLocks noGrp="1"/>
          </p:cNvSpPr>
          <p:nvPr>
            <p:ph type="body" idx="1"/>
          </p:nvPr>
        </p:nvSpPr>
        <p:spPr>
          <a:xfrm>
            <a:off x="304802" y="2743200"/>
            <a:ext cx="6553200" cy="4183063"/>
          </a:xfrm>
        </p:spPr>
        <p:txBody>
          <a:bodyPr/>
          <a:lstStyle/>
          <a:p>
            <a:pPr marL="0" indent="0">
              <a:buFont typeface="+mj-lt"/>
              <a:buNone/>
              <a:defRPr/>
            </a:pPr>
            <a:endParaRPr lang="en-US" sz="1400" u="sng"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53813" indent="-288829" eaLnBrk="0" hangingPunct="0">
              <a:spcBef>
                <a:spcPct val="30000"/>
              </a:spcBef>
              <a:defRPr sz="1200">
                <a:solidFill>
                  <a:schemeClr val="tx1"/>
                </a:solidFill>
                <a:latin typeface="Arial" charset="0"/>
                <a:ea typeface="MS PGothic" pitchFamily="34" charset="-128"/>
              </a:defRPr>
            </a:lvl2pPr>
            <a:lvl3pPr marL="1160077" indent="-231697" eaLnBrk="0" hangingPunct="0">
              <a:spcBef>
                <a:spcPct val="30000"/>
              </a:spcBef>
              <a:defRPr sz="1200">
                <a:solidFill>
                  <a:schemeClr val="tx1"/>
                </a:solidFill>
                <a:latin typeface="Arial" charset="0"/>
                <a:ea typeface="MS PGothic" pitchFamily="34" charset="-128"/>
              </a:defRPr>
            </a:lvl3pPr>
            <a:lvl4pPr marL="1623472" indent="-231697" eaLnBrk="0" hangingPunct="0">
              <a:spcBef>
                <a:spcPct val="30000"/>
              </a:spcBef>
              <a:defRPr sz="1200">
                <a:solidFill>
                  <a:schemeClr val="tx1"/>
                </a:solidFill>
                <a:latin typeface="Arial" charset="0"/>
                <a:ea typeface="MS PGothic" pitchFamily="34" charset="-128"/>
              </a:defRPr>
            </a:lvl4pPr>
            <a:lvl5pPr marL="2088454" indent="-231697" eaLnBrk="0" hangingPunct="0">
              <a:spcBef>
                <a:spcPct val="30000"/>
              </a:spcBef>
              <a:defRPr sz="1200">
                <a:solidFill>
                  <a:schemeClr val="tx1"/>
                </a:solidFill>
                <a:latin typeface="Arial" charset="0"/>
                <a:ea typeface="MS PGothic" pitchFamily="34" charset="-128"/>
              </a:defRPr>
            </a:lvl5pPr>
            <a:lvl6pPr marL="2545502" indent="-231697" eaLnBrk="0" fontAlgn="base" hangingPunct="0">
              <a:spcBef>
                <a:spcPct val="30000"/>
              </a:spcBef>
              <a:spcAft>
                <a:spcPct val="0"/>
              </a:spcAft>
              <a:defRPr sz="1200">
                <a:solidFill>
                  <a:schemeClr val="tx1"/>
                </a:solidFill>
                <a:latin typeface="Arial" charset="0"/>
                <a:ea typeface="MS PGothic" pitchFamily="34" charset="-128"/>
              </a:defRPr>
            </a:lvl6pPr>
            <a:lvl7pPr marL="3002551" indent="-231697" eaLnBrk="0" fontAlgn="base" hangingPunct="0">
              <a:spcBef>
                <a:spcPct val="30000"/>
              </a:spcBef>
              <a:spcAft>
                <a:spcPct val="0"/>
              </a:spcAft>
              <a:defRPr sz="1200">
                <a:solidFill>
                  <a:schemeClr val="tx1"/>
                </a:solidFill>
                <a:latin typeface="Arial" charset="0"/>
                <a:ea typeface="MS PGothic" pitchFamily="34" charset="-128"/>
              </a:defRPr>
            </a:lvl7pPr>
            <a:lvl8pPr marL="3459598" indent="-231697" eaLnBrk="0" fontAlgn="base" hangingPunct="0">
              <a:spcBef>
                <a:spcPct val="30000"/>
              </a:spcBef>
              <a:spcAft>
                <a:spcPct val="0"/>
              </a:spcAft>
              <a:defRPr sz="1200">
                <a:solidFill>
                  <a:schemeClr val="tx1"/>
                </a:solidFill>
                <a:latin typeface="Arial" charset="0"/>
                <a:ea typeface="MS PGothic" pitchFamily="34" charset="-128"/>
              </a:defRPr>
            </a:lvl8pPr>
            <a:lvl9pPr marL="3916646" indent="-23169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C55B6D4-1FC5-4D01-A8D8-E5D2120E119B}" type="slidenum">
              <a:rPr lang="en-US" altLang="en-US" smtClean="0"/>
              <a:pPr eaLnBrk="1" hangingPunct="1">
                <a:spcBef>
                  <a:spcPct val="0"/>
                </a:spcBef>
              </a:pPr>
              <a:t>12</a:t>
            </a:fld>
            <a:endParaRPr lang="en-US" altLang="en-US" dirty="0"/>
          </a:p>
        </p:txBody>
      </p:sp>
    </p:spTree>
    <p:extLst>
      <p:ext uri="{BB962C8B-B14F-4D97-AF65-F5344CB8AC3E}">
        <p14:creationId xmlns:p14="http://schemas.microsoft.com/office/powerpoint/2010/main" val="337070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916113" y="228600"/>
            <a:ext cx="3251200" cy="2438400"/>
          </a:xfrm>
          <a:ln/>
        </p:spPr>
      </p:sp>
      <p:sp>
        <p:nvSpPr>
          <p:cNvPr id="3" name="Notes Placeholder 2"/>
          <p:cNvSpPr>
            <a:spLocks noGrp="1"/>
          </p:cNvSpPr>
          <p:nvPr>
            <p:ph type="body" idx="1"/>
          </p:nvPr>
        </p:nvSpPr>
        <p:spPr>
          <a:xfrm>
            <a:off x="304802" y="2743200"/>
            <a:ext cx="6553200" cy="4183063"/>
          </a:xfrm>
        </p:spPr>
        <p:txBody>
          <a:bodyPr/>
          <a:lstStyle/>
          <a:p>
            <a:pPr marL="0" indent="0">
              <a:buFont typeface="+mj-lt"/>
              <a:buNone/>
              <a:defRPr/>
            </a:pPr>
            <a:endParaRPr lang="en-US" sz="1400" u="sng"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53813" indent="-288829" eaLnBrk="0" hangingPunct="0">
              <a:spcBef>
                <a:spcPct val="30000"/>
              </a:spcBef>
              <a:defRPr sz="1200">
                <a:solidFill>
                  <a:schemeClr val="tx1"/>
                </a:solidFill>
                <a:latin typeface="Arial" charset="0"/>
                <a:ea typeface="MS PGothic" pitchFamily="34" charset="-128"/>
              </a:defRPr>
            </a:lvl2pPr>
            <a:lvl3pPr marL="1160077" indent="-231697" eaLnBrk="0" hangingPunct="0">
              <a:spcBef>
                <a:spcPct val="30000"/>
              </a:spcBef>
              <a:defRPr sz="1200">
                <a:solidFill>
                  <a:schemeClr val="tx1"/>
                </a:solidFill>
                <a:latin typeface="Arial" charset="0"/>
                <a:ea typeface="MS PGothic" pitchFamily="34" charset="-128"/>
              </a:defRPr>
            </a:lvl3pPr>
            <a:lvl4pPr marL="1623472" indent="-231697" eaLnBrk="0" hangingPunct="0">
              <a:spcBef>
                <a:spcPct val="30000"/>
              </a:spcBef>
              <a:defRPr sz="1200">
                <a:solidFill>
                  <a:schemeClr val="tx1"/>
                </a:solidFill>
                <a:latin typeface="Arial" charset="0"/>
                <a:ea typeface="MS PGothic" pitchFamily="34" charset="-128"/>
              </a:defRPr>
            </a:lvl4pPr>
            <a:lvl5pPr marL="2088454" indent="-231697" eaLnBrk="0" hangingPunct="0">
              <a:spcBef>
                <a:spcPct val="30000"/>
              </a:spcBef>
              <a:defRPr sz="1200">
                <a:solidFill>
                  <a:schemeClr val="tx1"/>
                </a:solidFill>
                <a:latin typeface="Arial" charset="0"/>
                <a:ea typeface="MS PGothic" pitchFamily="34" charset="-128"/>
              </a:defRPr>
            </a:lvl5pPr>
            <a:lvl6pPr marL="2545502" indent="-231697" eaLnBrk="0" fontAlgn="base" hangingPunct="0">
              <a:spcBef>
                <a:spcPct val="30000"/>
              </a:spcBef>
              <a:spcAft>
                <a:spcPct val="0"/>
              </a:spcAft>
              <a:defRPr sz="1200">
                <a:solidFill>
                  <a:schemeClr val="tx1"/>
                </a:solidFill>
                <a:latin typeface="Arial" charset="0"/>
                <a:ea typeface="MS PGothic" pitchFamily="34" charset="-128"/>
              </a:defRPr>
            </a:lvl6pPr>
            <a:lvl7pPr marL="3002551" indent="-231697" eaLnBrk="0" fontAlgn="base" hangingPunct="0">
              <a:spcBef>
                <a:spcPct val="30000"/>
              </a:spcBef>
              <a:spcAft>
                <a:spcPct val="0"/>
              </a:spcAft>
              <a:defRPr sz="1200">
                <a:solidFill>
                  <a:schemeClr val="tx1"/>
                </a:solidFill>
                <a:latin typeface="Arial" charset="0"/>
                <a:ea typeface="MS PGothic" pitchFamily="34" charset="-128"/>
              </a:defRPr>
            </a:lvl7pPr>
            <a:lvl8pPr marL="3459598" indent="-231697" eaLnBrk="0" fontAlgn="base" hangingPunct="0">
              <a:spcBef>
                <a:spcPct val="30000"/>
              </a:spcBef>
              <a:spcAft>
                <a:spcPct val="0"/>
              </a:spcAft>
              <a:defRPr sz="1200">
                <a:solidFill>
                  <a:schemeClr val="tx1"/>
                </a:solidFill>
                <a:latin typeface="Arial" charset="0"/>
                <a:ea typeface="MS PGothic" pitchFamily="34" charset="-128"/>
              </a:defRPr>
            </a:lvl8pPr>
            <a:lvl9pPr marL="3916646" indent="-23169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C55B6D4-1FC5-4D01-A8D8-E5D2120E119B}" type="slidenum">
              <a:rPr lang="en-US" altLang="en-US" smtClean="0"/>
              <a:pPr eaLnBrk="1" hangingPunct="1">
                <a:spcBef>
                  <a:spcPct val="0"/>
                </a:spcBef>
              </a:pPr>
              <a:t>3</a:t>
            </a:fld>
            <a:endParaRPr lang="en-US" altLang="en-US" dirty="0"/>
          </a:p>
        </p:txBody>
      </p:sp>
    </p:spTree>
    <p:extLst>
      <p:ext uri="{BB962C8B-B14F-4D97-AF65-F5344CB8AC3E}">
        <p14:creationId xmlns:p14="http://schemas.microsoft.com/office/powerpoint/2010/main" val="341215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916113" y="228600"/>
            <a:ext cx="3251200" cy="2438400"/>
          </a:xfrm>
          <a:ln/>
        </p:spPr>
      </p:sp>
      <p:sp>
        <p:nvSpPr>
          <p:cNvPr id="3" name="Notes Placeholder 2"/>
          <p:cNvSpPr>
            <a:spLocks noGrp="1"/>
          </p:cNvSpPr>
          <p:nvPr>
            <p:ph type="body" idx="1"/>
          </p:nvPr>
        </p:nvSpPr>
        <p:spPr>
          <a:xfrm>
            <a:off x="304802" y="2743200"/>
            <a:ext cx="6553200" cy="4183063"/>
          </a:xfrm>
        </p:spPr>
        <p:txBody>
          <a:bodyPr/>
          <a:lstStyle/>
          <a:p>
            <a:pPr marL="0" indent="0">
              <a:buFont typeface="+mj-lt"/>
              <a:buNone/>
              <a:defRPr/>
            </a:pPr>
            <a:endParaRPr lang="en-US" sz="1400" u="sng"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53813" indent="-288829" eaLnBrk="0" hangingPunct="0">
              <a:spcBef>
                <a:spcPct val="30000"/>
              </a:spcBef>
              <a:defRPr sz="1200">
                <a:solidFill>
                  <a:schemeClr val="tx1"/>
                </a:solidFill>
                <a:latin typeface="Arial" charset="0"/>
                <a:ea typeface="MS PGothic" pitchFamily="34" charset="-128"/>
              </a:defRPr>
            </a:lvl2pPr>
            <a:lvl3pPr marL="1160077" indent="-231697" eaLnBrk="0" hangingPunct="0">
              <a:spcBef>
                <a:spcPct val="30000"/>
              </a:spcBef>
              <a:defRPr sz="1200">
                <a:solidFill>
                  <a:schemeClr val="tx1"/>
                </a:solidFill>
                <a:latin typeface="Arial" charset="0"/>
                <a:ea typeface="MS PGothic" pitchFamily="34" charset="-128"/>
              </a:defRPr>
            </a:lvl3pPr>
            <a:lvl4pPr marL="1623472" indent="-231697" eaLnBrk="0" hangingPunct="0">
              <a:spcBef>
                <a:spcPct val="30000"/>
              </a:spcBef>
              <a:defRPr sz="1200">
                <a:solidFill>
                  <a:schemeClr val="tx1"/>
                </a:solidFill>
                <a:latin typeface="Arial" charset="0"/>
                <a:ea typeface="MS PGothic" pitchFamily="34" charset="-128"/>
              </a:defRPr>
            </a:lvl4pPr>
            <a:lvl5pPr marL="2088454" indent="-231697" eaLnBrk="0" hangingPunct="0">
              <a:spcBef>
                <a:spcPct val="30000"/>
              </a:spcBef>
              <a:defRPr sz="1200">
                <a:solidFill>
                  <a:schemeClr val="tx1"/>
                </a:solidFill>
                <a:latin typeface="Arial" charset="0"/>
                <a:ea typeface="MS PGothic" pitchFamily="34" charset="-128"/>
              </a:defRPr>
            </a:lvl5pPr>
            <a:lvl6pPr marL="2545502" indent="-231697" eaLnBrk="0" fontAlgn="base" hangingPunct="0">
              <a:spcBef>
                <a:spcPct val="30000"/>
              </a:spcBef>
              <a:spcAft>
                <a:spcPct val="0"/>
              </a:spcAft>
              <a:defRPr sz="1200">
                <a:solidFill>
                  <a:schemeClr val="tx1"/>
                </a:solidFill>
                <a:latin typeface="Arial" charset="0"/>
                <a:ea typeface="MS PGothic" pitchFamily="34" charset="-128"/>
              </a:defRPr>
            </a:lvl6pPr>
            <a:lvl7pPr marL="3002551" indent="-231697" eaLnBrk="0" fontAlgn="base" hangingPunct="0">
              <a:spcBef>
                <a:spcPct val="30000"/>
              </a:spcBef>
              <a:spcAft>
                <a:spcPct val="0"/>
              </a:spcAft>
              <a:defRPr sz="1200">
                <a:solidFill>
                  <a:schemeClr val="tx1"/>
                </a:solidFill>
                <a:latin typeface="Arial" charset="0"/>
                <a:ea typeface="MS PGothic" pitchFamily="34" charset="-128"/>
              </a:defRPr>
            </a:lvl7pPr>
            <a:lvl8pPr marL="3459598" indent="-231697" eaLnBrk="0" fontAlgn="base" hangingPunct="0">
              <a:spcBef>
                <a:spcPct val="30000"/>
              </a:spcBef>
              <a:spcAft>
                <a:spcPct val="0"/>
              </a:spcAft>
              <a:defRPr sz="1200">
                <a:solidFill>
                  <a:schemeClr val="tx1"/>
                </a:solidFill>
                <a:latin typeface="Arial" charset="0"/>
                <a:ea typeface="MS PGothic" pitchFamily="34" charset="-128"/>
              </a:defRPr>
            </a:lvl8pPr>
            <a:lvl9pPr marL="3916646" indent="-23169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C55B6D4-1FC5-4D01-A8D8-E5D2120E119B}" type="slidenum">
              <a:rPr lang="en-US" altLang="en-US" smtClean="0"/>
              <a:pPr eaLnBrk="1" hangingPunct="1">
                <a:spcBef>
                  <a:spcPct val="0"/>
                </a:spcBef>
              </a:pPr>
              <a:t>4</a:t>
            </a:fld>
            <a:endParaRPr lang="en-US" altLang="en-US" dirty="0"/>
          </a:p>
        </p:txBody>
      </p:sp>
    </p:spTree>
    <p:extLst>
      <p:ext uri="{BB962C8B-B14F-4D97-AF65-F5344CB8AC3E}">
        <p14:creationId xmlns:p14="http://schemas.microsoft.com/office/powerpoint/2010/main" val="16082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916113" y="228600"/>
            <a:ext cx="3251200" cy="2438400"/>
          </a:xfrm>
          <a:ln/>
        </p:spPr>
      </p:sp>
      <p:sp>
        <p:nvSpPr>
          <p:cNvPr id="3" name="Notes Placeholder 2"/>
          <p:cNvSpPr>
            <a:spLocks noGrp="1"/>
          </p:cNvSpPr>
          <p:nvPr>
            <p:ph type="body" idx="1"/>
          </p:nvPr>
        </p:nvSpPr>
        <p:spPr>
          <a:xfrm>
            <a:off x="304802" y="2743200"/>
            <a:ext cx="6553200" cy="4183063"/>
          </a:xfrm>
        </p:spPr>
        <p:txBody>
          <a:bodyPr/>
          <a:lstStyle/>
          <a:p>
            <a:pPr marL="0" indent="0">
              <a:buFont typeface="+mj-lt"/>
              <a:buNone/>
              <a:defRPr/>
            </a:pPr>
            <a:endParaRPr lang="en-US" sz="1400" u="sng"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53813" indent="-288829" eaLnBrk="0" hangingPunct="0">
              <a:spcBef>
                <a:spcPct val="30000"/>
              </a:spcBef>
              <a:defRPr sz="1200">
                <a:solidFill>
                  <a:schemeClr val="tx1"/>
                </a:solidFill>
                <a:latin typeface="Arial" charset="0"/>
                <a:ea typeface="MS PGothic" pitchFamily="34" charset="-128"/>
              </a:defRPr>
            </a:lvl2pPr>
            <a:lvl3pPr marL="1160077" indent="-231697" eaLnBrk="0" hangingPunct="0">
              <a:spcBef>
                <a:spcPct val="30000"/>
              </a:spcBef>
              <a:defRPr sz="1200">
                <a:solidFill>
                  <a:schemeClr val="tx1"/>
                </a:solidFill>
                <a:latin typeface="Arial" charset="0"/>
                <a:ea typeface="MS PGothic" pitchFamily="34" charset="-128"/>
              </a:defRPr>
            </a:lvl3pPr>
            <a:lvl4pPr marL="1623472" indent="-231697" eaLnBrk="0" hangingPunct="0">
              <a:spcBef>
                <a:spcPct val="30000"/>
              </a:spcBef>
              <a:defRPr sz="1200">
                <a:solidFill>
                  <a:schemeClr val="tx1"/>
                </a:solidFill>
                <a:latin typeface="Arial" charset="0"/>
                <a:ea typeface="MS PGothic" pitchFamily="34" charset="-128"/>
              </a:defRPr>
            </a:lvl4pPr>
            <a:lvl5pPr marL="2088454" indent="-231697" eaLnBrk="0" hangingPunct="0">
              <a:spcBef>
                <a:spcPct val="30000"/>
              </a:spcBef>
              <a:defRPr sz="1200">
                <a:solidFill>
                  <a:schemeClr val="tx1"/>
                </a:solidFill>
                <a:latin typeface="Arial" charset="0"/>
                <a:ea typeface="MS PGothic" pitchFamily="34" charset="-128"/>
              </a:defRPr>
            </a:lvl5pPr>
            <a:lvl6pPr marL="2545502" indent="-231697" eaLnBrk="0" fontAlgn="base" hangingPunct="0">
              <a:spcBef>
                <a:spcPct val="30000"/>
              </a:spcBef>
              <a:spcAft>
                <a:spcPct val="0"/>
              </a:spcAft>
              <a:defRPr sz="1200">
                <a:solidFill>
                  <a:schemeClr val="tx1"/>
                </a:solidFill>
                <a:latin typeface="Arial" charset="0"/>
                <a:ea typeface="MS PGothic" pitchFamily="34" charset="-128"/>
              </a:defRPr>
            </a:lvl6pPr>
            <a:lvl7pPr marL="3002551" indent="-231697" eaLnBrk="0" fontAlgn="base" hangingPunct="0">
              <a:spcBef>
                <a:spcPct val="30000"/>
              </a:spcBef>
              <a:spcAft>
                <a:spcPct val="0"/>
              </a:spcAft>
              <a:defRPr sz="1200">
                <a:solidFill>
                  <a:schemeClr val="tx1"/>
                </a:solidFill>
                <a:latin typeface="Arial" charset="0"/>
                <a:ea typeface="MS PGothic" pitchFamily="34" charset="-128"/>
              </a:defRPr>
            </a:lvl7pPr>
            <a:lvl8pPr marL="3459598" indent="-231697" eaLnBrk="0" fontAlgn="base" hangingPunct="0">
              <a:spcBef>
                <a:spcPct val="30000"/>
              </a:spcBef>
              <a:spcAft>
                <a:spcPct val="0"/>
              </a:spcAft>
              <a:defRPr sz="1200">
                <a:solidFill>
                  <a:schemeClr val="tx1"/>
                </a:solidFill>
                <a:latin typeface="Arial" charset="0"/>
                <a:ea typeface="MS PGothic" pitchFamily="34" charset="-128"/>
              </a:defRPr>
            </a:lvl8pPr>
            <a:lvl9pPr marL="3916646" indent="-23169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C55B6D4-1FC5-4D01-A8D8-E5D2120E119B}" type="slidenum">
              <a:rPr lang="en-US" altLang="en-US" smtClean="0"/>
              <a:pPr eaLnBrk="1" hangingPunct="1">
                <a:spcBef>
                  <a:spcPct val="0"/>
                </a:spcBef>
              </a:pPr>
              <a:t>5</a:t>
            </a:fld>
            <a:endParaRPr lang="en-US" altLang="en-US" dirty="0"/>
          </a:p>
        </p:txBody>
      </p:sp>
    </p:spTree>
    <p:extLst>
      <p:ext uri="{BB962C8B-B14F-4D97-AF65-F5344CB8AC3E}">
        <p14:creationId xmlns:p14="http://schemas.microsoft.com/office/powerpoint/2010/main" val="315808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916113" y="228600"/>
            <a:ext cx="3251200" cy="2438400"/>
          </a:xfrm>
          <a:ln/>
        </p:spPr>
      </p:sp>
      <p:sp>
        <p:nvSpPr>
          <p:cNvPr id="3" name="Notes Placeholder 2"/>
          <p:cNvSpPr>
            <a:spLocks noGrp="1"/>
          </p:cNvSpPr>
          <p:nvPr>
            <p:ph type="body" idx="1"/>
          </p:nvPr>
        </p:nvSpPr>
        <p:spPr>
          <a:xfrm>
            <a:off x="304802" y="2743200"/>
            <a:ext cx="6553200" cy="4183063"/>
          </a:xfrm>
        </p:spPr>
        <p:txBody>
          <a:bodyPr/>
          <a:lstStyle/>
          <a:p>
            <a:pPr marL="0" indent="0">
              <a:buFont typeface="+mj-lt"/>
              <a:buNone/>
              <a:defRPr/>
            </a:pPr>
            <a:endParaRPr lang="en-US" sz="1400" u="sng"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53813" indent="-288829" eaLnBrk="0" hangingPunct="0">
              <a:spcBef>
                <a:spcPct val="30000"/>
              </a:spcBef>
              <a:defRPr sz="1200">
                <a:solidFill>
                  <a:schemeClr val="tx1"/>
                </a:solidFill>
                <a:latin typeface="Arial" charset="0"/>
                <a:ea typeface="MS PGothic" pitchFamily="34" charset="-128"/>
              </a:defRPr>
            </a:lvl2pPr>
            <a:lvl3pPr marL="1160077" indent="-231697" eaLnBrk="0" hangingPunct="0">
              <a:spcBef>
                <a:spcPct val="30000"/>
              </a:spcBef>
              <a:defRPr sz="1200">
                <a:solidFill>
                  <a:schemeClr val="tx1"/>
                </a:solidFill>
                <a:latin typeface="Arial" charset="0"/>
                <a:ea typeface="MS PGothic" pitchFamily="34" charset="-128"/>
              </a:defRPr>
            </a:lvl3pPr>
            <a:lvl4pPr marL="1623472" indent="-231697" eaLnBrk="0" hangingPunct="0">
              <a:spcBef>
                <a:spcPct val="30000"/>
              </a:spcBef>
              <a:defRPr sz="1200">
                <a:solidFill>
                  <a:schemeClr val="tx1"/>
                </a:solidFill>
                <a:latin typeface="Arial" charset="0"/>
                <a:ea typeface="MS PGothic" pitchFamily="34" charset="-128"/>
              </a:defRPr>
            </a:lvl4pPr>
            <a:lvl5pPr marL="2088454" indent="-231697" eaLnBrk="0" hangingPunct="0">
              <a:spcBef>
                <a:spcPct val="30000"/>
              </a:spcBef>
              <a:defRPr sz="1200">
                <a:solidFill>
                  <a:schemeClr val="tx1"/>
                </a:solidFill>
                <a:latin typeface="Arial" charset="0"/>
                <a:ea typeface="MS PGothic" pitchFamily="34" charset="-128"/>
              </a:defRPr>
            </a:lvl5pPr>
            <a:lvl6pPr marL="2545502" indent="-231697" eaLnBrk="0" fontAlgn="base" hangingPunct="0">
              <a:spcBef>
                <a:spcPct val="30000"/>
              </a:spcBef>
              <a:spcAft>
                <a:spcPct val="0"/>
              </a:spcAft>
              <a:defRPr sz="1200">
                <a:solidFill>
                  <a:schemeClr val="tx1"/>
                </a:solidFill>
                <a:latin typeface="Arial" charset="0"/>
                <a:ea typeface="MS PGothic" pitchFamily="34" charset="-128"/>
              </a:defRPr>
            </a:lvl6pPr>
            <a:lvl7pPr marL="3002551" indent="-231697" eaLnBrk="0" fontAlgn="base" hangingPunct="0">
              <a:spcBef>
                <a:spcPct val="30000"/>
              </a:spcBef>
              <a:spcAft>
                <a:spcPct val="0"/>
              </a:spcAft>
              <a:defRPr sz="1200">
                <a:solidFill>
                  <a:schemeClr val="tx1"/>
                </a:solidFill>
                <a:latin typeface="Arial" charset="0"/>
                <a:ea typeface="MS PGothic" pitchFamily="34" charset="-128"/>
              </a:defRPr>
            </a:lvl7pPr>
            <a:lvl8pPr marL="3459598" indent="-231697" eaLnBrk="0" fontAlgn="base" hangingPunct="0">
              <a:spcBef>
                <a:spcPct val="30000"/>
              </a:spcBef>
              <a:spcAft>
                <a:spcPct val="0"/>
              </a:spcAft>
              <a:defRPr sz="1200">
                <a:solidFill>
                  <a:schemeClr val="tx1"/>
                </a:solidFill>
                <a:latin typeface="Arial" charset="0"/>
                <a:ea typeface="MS PGothic" pitchFamily="34" charset="-128"/>
              </a:defRPr>
            </a:lvl8pPr>
            <a:lvl9pPr marL="3916646" indent="-23169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C55B6D4-1FC5-4D01-A8D8-E5D2120E119B}" type="slidenum">
              <a:rPr lang="en-US" altLang="en-US" smtClean="0"/>
              <a:pPr eaLnBrk="1" hangingPunct="1">
                <a:spcBef>
                  <a:spcPct val="0"/>
                </a:spcBef>
              </a:pPr>
              <a:t>6</a:t>
            </a:fld>
            <a:endParaRPr lang="en-US" altLang="en-US" dirty="0"/>
          </a:p>
        </p:txBody>
      </p:sp>
    </p:spTree>
    <p:extLst>
      <p:ext uri="{BB962C8B-B14F-4D97-AF65-F5344CB8AC3E}">
        <p14:creationId xmlns:p14="http://schemas.microsoft.com/office/powerpoint/2010/main" val="260855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7BFDF-70A2-4253-8207-E0B1C685ED10}" type="slidenum">
              <a:rPr lang="en-US" smtClean="0"/>
              <a:t>7</a:t>
            </a:fld>
            <a:endParaRPr lang="en-US" dirty="0"/>
          </a:p>
        </p:txBody>
      </p:sp>
    </p:spTree>
    <p:extLst>
      <p:ext uri="{BB962C8B-B14F-4D97-AF65-F5344CB8AC3E}">
        <p14:creationId xmlns:p14="http://schemas.microsoft.com/office/powerpoint/2010/main" val="111351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7BFDF-70A2-4253-8207-E0B1C685ED10}" type="slidenum">
              <a:rPr lang="en-US" smtClean="0"/>
              <a:t>8</a:t>
            </a:fld>
            <a:endParaRPr lang="en-US" dirty="0"/>
          </a:p>
        </p:txBody>
      </p:sp>
    </p:spTree>
    <p:extLst>
      <p:ext uri="{BB962C8B-B14F-4D97-AF65-F5344CB8AC3E}">
        <p14:creationId xmlns:p14="http://schemas.microsoft.com/office/powerpoint/2010/main" val="417574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916113" y="228600"/>
            <a:ext cx="3251200" cy="2438400"/>
          </a:xfrm>
          <a:ln/>
        </p:spPr>
      </p:sp>
      <p:sp>
        <p:nvSpPr>
          <p:cNvPr id="3" name="Notes Placeholder 2"/>
          <p:cNvSpPr>
            <a:spLocks noGrp="1"/>
          </p:cNvSpPr>
          <p:nvPr>
            <p:ph type="body" idx="1"/>
          </p:nvPr>
        </p:nvSpPr>
        <p:spPr>
          <a:xfrm>
            <a:off x="304802" y="2743200"/>
            <a:ext cx="6553200" cy="4183063"/>
          </a:xfrm>
        </p:spPr>
        <p:txBody>
          <a:bodyPr/>
          <a:lstStyle/>
          <a:p>
            <a:pPr marL="0" indent="0">
              <a:buFont typeface="+mj-lt"/>
              <a:buNone/>
              <a:defRPr/>
            </a:pPr>
            <a:endParaRPr lang="en-US" sz="1400" u="sng"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53813" indent="-288829" eaLnBrk="0" hangingPunct="0">
              <a:spcBef>
                <a:spcPct val="30000"/>
              </a:spcBef>
              <a:defRPr sz="1200">
                <a:solidFill>
                  <a:schemeClr val="tx1"/>
                </a:solidFill>
                <a:latin typeface="Arial" charset="0"/>
                <a:ea typeface="MS PGothic" pitchFamily="34" charset="-128"/>
              </a:defRPr>
            </a:lvl2pPr>
            <a:lvl3pPr marL="1160077" indent="-231697" eaLnBrk="0" hangingPunct="0">
              <a:spcBef>
                <a:spcPct val="30000"/>
              </a:spcBef>
              <a:defRPr sz="1200">
                <a:solidFill>
                  <a:schemeClr val="tx1"/>
                </a:solidFill>
                <a:latin typeface="Arial" charset="0"/>
                <a:ea typeface="MS PGothic" pitchFamily="34" charset="-128"/>
              </a:defRPr>
            </a:lvl3pPr>
            <a:lvl4pPr marL="1623472" indent="-231697" eaLnBrk="0" hangingPunct="0">
              <a:spcBef>
                <a:spcPct val="30000"/>
              </a:spcBef>
              <a:defRPr sz="1200">
                <a:solidFill>
                  <a:schemeClr val="tx1"/>
                </a:solidFill>
                <a:latin typeface="Arial" charset="0"/>
                <a:ea typeface="MS PGothic" pitchFamily="34" charset="-128"/>
              </a:defRPr>
            </a:lvl4pPr>
            <a:lvl5pPr marL="2088454" indent="-231697" eaLnBrk="0" hangingPunct="0">
              <a:spcBef>
                <a:spcPct val="30000"/>
              </a:spcBef>
              <a:defRPr sz="1200">
                <a:solidFill>
                  <a:schemeClr val="tx1"/>
                </a:solidFill>
                <a:latin typeface="Arial" charset="0"/>
                <a:ea typeface="MS PGothic" pitchFamily="34" charset="-128"/>
              </a:defRPr>
            </a:lvl5pPr>
            <a:lvl6pPr marL="2545502" indent="-231697" eaLnBrk="0" fontAlgn="base" hangingPunct="0">
              <a:spcBef>
                <a:spcPct val="30000"/>
              </a:spcBef>
              <a:spcAft>
                <a:spcPct val="0"/>
              </a:spcAft>
              <a:defRPr sz="1200">
                <a:solidFill>
                  <a:schemeClr val="tx1"/>
                </a:solidFill>
                <a:latin typeface="Arial" charset="0"/>
                <a:ea typeface="MS PGothic" pitchFamily="34" charset="-128"/>
              </a:defRPr>
            </a:lvl6pPr>
            <a:lvl7pPr marL="3002551" indent="-231697" eaLnBrk="0" fontAlgn="base" hangingPunct="0">
              <a:spcBef>
                <a:spcPct val="30000"/>
              </a:spcBef>
              <a:spcAft>
                <a:spcPct val="0"/>
              </a:spcAft>
              <a:defRPr sz="1200">
                <a:solidFill>
                  <a:schemeClr val="tx1"/>
                </a:solidFill>
                <a:latin typeface="Arial" charset="0"/>
                <a:ea typeface="MS PGothic" pitchFamily="34" charset="-128"/>
              </a:defRPr>
            </a:lvl7pPr>
            <a:lvl8pPr marL="3459598" indent="-231697" eaLnBrk="0" fontAlgn="base" hangingPunct="0">
              <a:spcBef>
                <a:spcPct val="30000"/>
              </a:spcBef>
              <a:spcAft>
                <a:spcPct val="0"/>
              </a:spcAft>
              <a:defRPr sz="1200">
                <a:solidFill>
                  <a:schemeClr val="tx1"/>
                </a:solidFill>
                <a:latin typeface="Arial" charset="0"/>
                <a:ea typeface="MS PGothic" pitchFamily="34" charset="-128"/>
              </a:defRPr>
            </a:lvl8pPr>
            <a:lvl9pPr marL="3916646" indent="-23169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C55B6D4-1FC5-4D01-A8D8-E5D2120E119B}" type="slidenum">
              <a:rPr lang="en-US" altLang="en-US" smtClean="0"/>
              <a:pPr eaLnBrk="1" hangingPunct="1">
                <a:spcBef>
                  <a:spcPct val="0"/>
                </a:spcBef>
              </a:pPr>
              <a:t>9</a:t>
            </a:fld>
            <a:endParaRPr lang="en-US" altLang="en-US" dirty="0"/>
          </a:p>
        </p:txBody>
      </p:sp>
    </p:spTree>
    <p:extLst>
      <p:ext uri="{BB962C8B-B14F-4D97-AF65-F5344CB8AC3E}">
        <p14:creationId xmlns:p14="http://schemas.microsoft.com/office/powerpoint/2010/main" val="421510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916113" y="228600"/>
            <a:ext cx="3251200" cy="2438400"/>
          </a:xfrm>
          <a:ln/>
        </p:spPr>
      </p:sp>
      <p:sp>
        <p:nvSpPr>
          <p:cNvPr id="3" name="Notes Placeholder 2"/>
          <p:cNvSpPr>
            <a:spLocks noGrp="1"/>
          </p:cNvSpPr>
          <p:nvPr>
            <p:ph type="body" idx="1"/>
          </p:nvPr>
        </p:nvSpPr>
        <p:spPr>
          <a:xfrm>
            <a:off x="304802" y="2743200"/>
            <a:ext cx="6553200" cy="4183063"/>
          </a:xfrm>
        </p:spPr>
        <p:txBody>
          <a:bodyPr/>
          <a:lstStyle/>
          <a:p>
            <a:pPr marL="0" indent="0">
              <a:buFont typeface="+mj-lt"/>
              <a:buNone/>
              <a:defRPr/>
            </a:pPr>
            <a:endParaRPr lang="en-US" sz="1400" u="sng"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53813" indent="-288829" eaLnBrk="0" hangingPunct="0">
              <a:spcBef>
                <a:spcPct val="30000"/>
              </a:spcBef>
              <a:defRPr sz="1200">
                <a:solidFill>
                  <a:schemeClr val="tx1"/>
                </a:solidFill>
                <a:latin typeface="Arial" charset="0"/>
                <a:ea typeface="MS PGothic" pitchFamily="34" charset="-128"/>
              </a:defRPr>
            </a:lvl2pPr>
            <a:lvl3pPr marL="1160077" indent="-231697" eaLnBrk="0" hangingPunct="0">
              <a:spcBef>
                <a:spcPct val="30000"/>
              </a:spcBef>
              <a:defRPr sz="1200">
                <a:solidFill>
                  <a:schemeClr val="tx1"/>
                </a:solidFill>
                <a:latin typeface="Arial" charset="0"/>
                <a:ea typeface="MS PGothic" pitchFamily="34" charset="-128"/>
              </a:defRPr>
            </a:lvl3pPr>
            <a:lvl4pPr marL="1623472" indent="-231697" eaLnBrk="0" hangingPunct="0">
              <a:spcBef>
                <a:spcPct val="30000"/>
              </a:spcBef>
              <a:defRPr sz="1200">
                <a:solidFill>
                  <a:schemeClr val="tx1"/>
                </a:solidFill>
                <a:latin typeface="Arial" charset="0"/>
                <a:ea typeface="MS PGothic" pitchFamily="34" charset="-128"/>
              </a:defRPr>
            </a:lvl4pPr>
            <a:lvl5pPr marL="2088454" indent="-231697" eaLnBrk="0" hangingPunct="0">
              <a:spcBef>
                <a:spcPct val="30000"/>
              </a:spcBef>
              <a:defRPr sz="1200">
                <a:solidFill>
                  <a:schemeClr val="tx1"/>
                </a:solidFill>
                <a:latin typeface="Arial" charset="0"/>
                <a:ea typeface="MS PGothic" pitchFamily="34" charset="-128"/>
              </a:defRPr>
            </a:lvl5pPr>
            <a:lvl6pPr marL="2545502" indent="-231697" eaLnBrk="0" fontAlgn="base" hangingPunct="0">
              <a:spcBef>
                <a:spcPct val="30000"/>
              </a:spcBef>
              <a:spcAft>
                <a:spcPct val="0"/>
              </a:spcAft>
              <a:defRPr sz="1200">
                <a:solidFill>
                  <a:schemeClr val="tx1"/>
                </a:solidFill>
                <a:latin typeface="Arial" charset="0"/>
                <a:ea typeface="MS PGothic" pitchFamily="34" charset="-128"/>
              </a:defRPr>
            </a:lvl6pPr>
            <a:lvl7pPr marL="3002551" indent="-231697" eaLnBrk="0" fontAlgn="base" hangingPunct="0">
              <a:spcBef>
                <a:spcPct val="30000"/>
              </a:spcBef>
              <a:spcAft>
                <a:spcPct val="0"/>
              </a:spcAft>
              <a:defRPr sz="1200">
                <a:solidFill>
                  <a:schemeClr val="tx1"/>
                </a:solidFill>
                <a:latin typeface="Arial" charset="0"/>
                <a:ea typeface="MS PGothic" pitchFamily="34" charset="-128"/>
              </a:defRPr>
            </a:lvl7pPr>
            <a:lvl8pPr marL="3459598" indent="-231697" eaLnBrk="0" fontAlgn="base" hangingPunct="0">
              <a:spcBef>
                <a:spcPct val="30000"/>
              </a:spcBef>
              <a:spcAft>
                <a:spcPct val="0"/>
              </a:spcAft>
              <a:defRPr sz="1200">
                <a:solidFill>
                  <a:schemeClr val="tx1"/>
                </a:solidFill>
                <a:latin typeface="Arial" charset="0"/>
                <a:ea typeface="MS PGothic" pitchFamily="34" charset="-128"/>
              </a:defRPr>
            </a:lvl8pPr>
            <a:lvl9pPr marL="3916646" indent="-23169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C55B6D4-1FC5-4D01-A8D8-E5D2120E119B}" type="slidenum">
              <a:rPr lang="en-US" altLang="en-US" smtClean="0"/>
              <a:pPr eaLnBrk="1" hangingPunct="1">
                <a:spcBef>
                  <a:spcPct val="0"/>
                </a:spcBef>
              </a:pPr>
              <a:t>10</a:t>
            </a:fld>
            <a:endParaRPr lang="en-US" altLang="en-US" dirty="0"/>
          </a:p>
        </p:txBody>
      </p:sp>
    </p:spTree>
    <p:extLst>
      <p:ext uri="{BB962C8B-B14F-4D97-AF65-F5344CB8AC3E}">
        <p14:creationId xmlns:p14="http://schemas.microsoft.com/office/powerpoint/2010/main" val="228374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Info@ExcelinEd.org" TargetMode="External"/><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www.excelined.org/"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excelinedinaction.org/" TargetMode="External"/><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excelinedinaction.org/" TargetMode="External"/><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hyperlink" Target="http://www.excelined.org/" TargetMode="External"/><Relationship Id="rId5" Type="http://schemas.openxmlformats.org/officeDocument/2006/relationships/hyperlink" Target="mailto:Info@ExcelinEd.org" TargetMode="External"/><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3 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Click to edit subtitle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905000"/>
            <a:ext cx="5943600" cy="151376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Month Year</a:t>
            </a:r>
          </a:p>
        </p:txBody>
      </p:sp>
    </p:spTree>
    <p:extLst>
      <p:ext uri="{BB962C8B-B14F-4D97-AF65-F5344CB8AC3E}">
        <p14:creationId xmlns:p14="http://schemas.microsoft.com/office/powerpoint/2010/main" val="39914679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3 Circle Layout">
    <p:spTree>
      <p:nvGrpSpPr>
        <p:cNvPr id="1" name=""/>
        <p:cNvGrpSpPr/>
        <p:nvPr/>
      </p:nvGrpSpPr>
      <p:grpSpPr>
        <a:xfrm>
          <a:off x="0" y="0"/>
          <a:ext cx="0" cy="0"/>
          <a:chOff x="0" y="0"/>
          <a:chExt cx="0" cy="0"/>
        </a:xfrm>
      </p:grpSpPr>
      <p:sp>
        <p:nvSpPr>
          <p:cNvPr id="28" name="Oval 27"/>
          <p:cNvSpPr/>
          <p:nvPr/>
        </p:nvSpPr>
        <p:spPr bwMode="auto">
          <a:xfrm>
            <a:off x="480485" y="2350910"/>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13" name="Oval 12"/>
          <p:cNvSpPr/>
          <p:nvPr/>
        </p:nvSpPr>
        <p:spPr bwMode="auto">
          <a:xfrm>
            <a:off x="3486219" y="2358189"/>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pic>
        <p:nvPicPr>
          <p:cNvPr id="18" name="Picture 17"/>
          <p:cNvPicPr>
            <a:picLocks noChangeAspect="1"/>
          </p:cNvPicPr>
          <p:nvPr/>
        </p:nvPicPr>
        <p:blipFill>
          <a:blip r:embed="rId2">
            <a:alphaModFix amt="5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18323" y="2790681"/>
            <a:ext cx="2349788" cy="2349788"/>
          </a:xfrm>
          <a:prstGeom prst="rect">
            <a:avLst/>
          </a:prstGeom>
        </p:spPr>
      </p:pic>
      <p:sp>
        <p:nvSpPr>
          <p:cNvPr id="20" name="Text Placeholder 19"/>
          <p:cNvSpPr>
            <a:spLocks noGrp="1"/>
          </p:cNvSpPr>
          <p:nvPr>
            <p:ph type="body" sz="quarter" idx="11" hasCustomPrompt="1"/>
          </p:nvPr>
        </p:nvSpPr>
        <p:spPr>
          <a:xfrm>
            <a:off x="396875"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1" name="Text Placeholder 19"/>
          <p:cNvSpPr>
            <a:spLocks noGrp="1"/>
          </p:cNvSpPr>
          <p:nvPr>
            <p:ph type="body" sz="quarter" idx="12" hasCustomPrompt="1"/>
          </p:nvPr>
        </p:nvSpPr>
        <p:spPr>
          <a:xfrm>
            <a:off x="6279936"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7" name="Oval 26"/>
          <p:cNvSpPr/>
          <p:nvPr/>
        </p:nvSpPr>
        <p:spPr bwMode="auto">
          <a:xfrm>
            <a:off x="6372011" y="2352658"/>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37" name="Text Placeholder 19"/>
          <p:cNvSpPr>
            <a:spLocks noGrp="1"/>
          </p:cNvSpPr>
          <p:nvPr>
            <p:ph type="body" sz="quarter" idx="19" hasCustomPrompt="1"/>
          </p:nvPr>
        </p:nvSpPr>
        <p:spPr>
          <a:xfrm>
            <a:off x="3450124" y="1518602"/>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4" name="Text Placeholder 3"/>
          <p:cNvSpPr>
            <a:spLocks noGrp="1"/>
          </p:cNvSpPr>
          <p:nvPr>
            <p:ph type="body" sz="quarter" idx="20" hasCustomPrompt="1"/>
          </p:nvPr>
        </p:nvSpPr>
        <p:spPr>
          <a:xfrm>
            <a:off x="536465"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8" name="Text Placeholder 3"/>
          <p:cNvSpPr>
            <a:spLocks noGrp="1"/>
          </p:cNvSpPr>
          <p:nvPr>
            <p:ph type="body" sz="quarter" idx="21" hasCustomPrompt="1"/>
          </p:nvPr>
        </p:nvSpPr>
        <p:spPr>
          <a:xfrm>
            <a:off x="3542199"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9" name="Text Placeholder 3"/>
          <p:cNvSpPr>
            <a:spLocks noGrp="1"/>
          </p:cNvSpPr>
          <p:nvPr>
            <p:ph type="body" sz="quarter" idx="22" hasCustomPrompt="1"/>
          </p:nvPr>
        </p:nvSpPr>
        <p:spPr>
          <a:xfrm>
            <a:off x="6427991" y="5029200"/>
            <a:ext cx="2330450" cy="1270692"/>
          </a:xfrm>
          <a:prstGeom prst="rect">
            <a:avLst/>
          </a:prstGeom>
        </p:spPr>
        <p:txBody>
          <a:bodyPr/>
          <a:lstStyle>
            <a:lvl1pPr marL="0" indent="0">
              <a:buNone/>
              <a:defRPr baseline="0">
                <a:latin typeface="+mj-lt"/>
              </a:defRPr>
            </a:lvl1pPr>
          </a:lstStyle>
          <a:p>
            <a:pPr lvl="0"/>
            <a:r>
              <a:rPr lang="en-US" dirty="0"/>
              <a:t>Insert text</a:t>
            </a:r>
          </a:p>
        </p:txBody>
      </p:sp>
    </p:spTree>
    <p:extLst>
      <p:ext uri="{BB962C8B-B14F-4D97-AF65-F5344CB8AC3E}">
        <p14:creationId xmlns:p14="http://schemas.microsoft.com/office/powerpoint/2010/main" val="10180293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3 Closing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81"/>
            <a:ext cx="8356790" cy="1546577"/>
          </a:xfrm>
          <a:prstGeom prst="rect">
            <a:avLst/>
          </a:prstGeom>
          <a:noFill/>
        </p:spPr>
        <p:txBody>
          <a:bodyPr wrap="square" rtlCol="0">
            <a:spAutoFit/>
          </a:bodyPr>
          <a:lstStyle/>
          <a:p>
            <a:pPr algn="ctr">
              <a:lnSpc>
                <a:spcPct val="150000"/>
              </a:lnSpc>
              <a:spcBef>
                <a:spcPts val="0"/>
              </a:spcBef>
            </a:pPr>
            <a:r>
              <a:rPr lang="en-US" sz="1050" dirty="0">
                <a:solidFill>
                  <a:schemeClr val="tx2"/>
                </a:solidFill>
              </a:rPr>
              <a:t>Foundation for Excellence in Education</a:t>
            </a:r>
            <a:br>
              <a:rPr lang="en-US" sz="1050" dirty="0">
                <a:solidFill>
                  <a:schemeClr val="tx2"/>
                </a:solidFill>
              </a:rPr>
            </a:br>
            <a:r>
              <a:rPr lang="en-US" sz="1050" dirty="0">
                <a:solidFill>
                  <a:schemeClr val="tx2"/>
                </a:solidFill>
              </a:rPr>
              <a:t>P.O. Box 10691</a:t>
            </a:r>
            <a:br>
              <a:rPr lang="en-US" sz="1050" dirty="0">
                <a:solidFill>
                  <a:schemeClr val="tx2"/>
                </a:solidFill>
              </a:rPr>
            </a:br>
            <a:r>
              <a:rPr lang="en-US" sz="1050" dirty="0">
                <a:solidFill>
                  <a:schemeClr val="tx2"/>
                </a:solidFill>
              </a:rPr>
              <a:t>Tallahassee, FL 32302</a:t>
            </a:r>
          </a:p>
          <a:p>
            <a:pPr algn="ctr">
              <a:lnSpc>
                <a:spcPct val="150000"/>
              </a:lnSpc>
              <a:spcBef>
                <a:spcPts val="0"/>
              </a:spcBef>
            </a:pPr>
            <a:r>
              <a:rPr lang="en-US" sz="1050" dirty="0">
                <a:solidFill>
                  <a:schemeClr val="tx2"/>
                </a:solidFill>
              </a:rPr>
              <a:t>850.391.4090</a:t>
            </a:r>
            <a:br>
              <a:rPr lang="en-US" sz="1050" dirty="0">
                <a:solidFill>
                  <a:schemeClr val="tx2"/>
                </a:solidFill>
              </a:rPr>
            </a:br>
            <a:r>
              <a:rPr lang="en-US" sz="1050" dirty="0">
                <a:solidFill>
                  <a:schemeClr val="tx2"/>
                </a:solidFill>
                <a:hlinkClick r:id="rId3"/>
              </a:rPr>
              <a:t>Info@ExcelinEd.org</a:t>
            </a:r>
            <a:r>
              <a:rPr lang="en-US" sz="1050" dirty="0">
                <a:solidFill>
                  <a:schemeClr val="tx2"/>
                </a:solidFill>
              </a:rPr>
              <a:t> </a:t>
            </a:r>
          </a:p>
          <a:p>
            <a:pPr algn="ctr">
              <a:lnSpc>
                <a:spcPct val="150000"/>
              </a:lnSpc>
              <a:spcBef>
                <a:spcPts val="0"/>
              </a:spcBef>
            </a:pPr>
            <a:r>
              <a:rPr lang="en-US" sz="1050" dirty="0">
                <a:solidFill>
                  <a:schemeClr val="tx2"/>
                </a:solidFill>
                <a:hlinkClick r:id="rId4"/>
              </a:rPr>
              <a:t>www.ExcelinEd.org</a:t>
            </a:r>
            <a:r>
              <a:rPr lang="en-US" sz="1050" dirty="0">
                <a:solidFill>
                  <a:schemeClr val="tx2"/>
                </a:solidFill>
              </a:rPr>
              <a:t> </a:t>
            </a:r>
          </a:p>
        </p:txBody>
      </p:sp>
      <p:sp>
        <p:nvSpPr>
          <p:cNvPr id="36" name="TextBox 35"/>
          <p:cNvSpPr txBox="1"/>
          <p:nvPr/>
        </p:nvSpPr>
        <p:spPr>
          <a:xfrm>
            <a:off x="3323240" y="1600202"/>
            <a:ext cx="2513119" cy="461665"/>
          </a:xfrm>
          <a:prstGeom prst="rect">
            <a:avLst/>
          </a:prstGeom>
          <a:noFill/>
        </p:spPr>
        <p:txBody>
          <a:bodyPr wrap="square" rtlCol="0">
            <a:spAutoFit/>
          </a:bodyPr>
          <a:lstStyle/>
          <a:p>
            <a:pPr algn="ctr"/>
            <a:r>
              <a:rPr lang="en-US" sz="2400" dirty="0">
                <a:solidFill>
                  <a:schemeClr val="tx2"/>
                </a:solidFill>
              </a:rPr>
              <a:t>Thank</a:t>
            </a:r>
            <a:r>
              <a:rPr lang="en-US" sz="2400" baseline="0" dirty="0">
                <a:solidFill>
                  <a:schemeClr val="tx2"/>
                </a:solidFill>
              </a:rPr>
              <a:t> You!</a:t>
            </a:r>
            <a:endParaRPr lang="en-US" sz="2400" dirty="0">
              <a:solidFill>
                <a:schemeClr val="tx2"/>
              </a:solidFill>
            </a:endParaRPr>
          </a:p>
        </p:txBody>
      </p:sp>
      <p:sp>
        <p:nvSpPr>
          <p:cNvPr id="3" name="Text Placeholder 2"/>
          <p:cNvSpPr>
            <a:spLocks noGrp="1"/>
          </p:cNvSpPr>
          <p:nvPr>
            <p:ph type="body" sz="quarter" idx="10" hasCustomPrompt="1"/>
          </p:nvPr>
        </p:nvSpPr>
        <p:spPr>
          <a:xfrm>
            <a:off x="1263655" y="2252450"/>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a:t>Presenter Specific Information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228600"/>
            <a:ext cx="5943600" cy="1513760"/>
          </a:xfrm>
          <a:prstGeom prst="rect">
            <a:avLst/>
          </a:prstGeom>
        </p:spPr>
      </p:pic>
    </p:spTree>
    <p:extLst>
      <p:ext uri="{BB962C8B-B14F-4D97-AF65-F5344CB8AC3E}">
        <p14:creationId xmlns:p14="http://schemas.microsoft.com/office/powerpoint/2010/main" val="11099900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Bullet">
    <p:spTree>
      <p:nvGrpSpPr>
        <p:cNvPr id="1" name=""/>
        <p:cNvGrpSpPr/>
        <p:nvPr/>
      </p:nvGrpSpPr>
      <p:grpSpPr>
        <a:xfrm>
          <a:off x="0" y="0"/>
          <a:ext cx="0" cy="0"/>
          <a:chOff x="0" y="0"/>
          <a:chExt cx="0" cy="0"/>
        </a:xfrm>
      </p:grpSpPr>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4"/>
          <p:cNvSpPr txBox="1">
            <a:spLocks/>
          </p:cNvSpPr>
          <p:nvPr userDrawn="1"/>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9" name="Straight Connector 8"/>
          <p:cNvCxnSpPr/>
          <p:nvPr userDrawn="1"/>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5774" y="15240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dirty="0"/>
              <a:t>Click to edit Master title style</a:t>
            </a:r>
          </a:p>
        </p:txBody>
      </p:sp>
      <p:sp>
        <p:nvSpPr>
          <p:cNvPr id="12"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Tx/>
              <a:buBlip>
                <a:blip r:embed="rId2"/>
              </a:buBlip>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682625" indent="-341313">
              <a:buFontTx/>
              <a:buBlip>
                <a:blip r:embed="rId3"/>
              </a:buBlip>
              <a:defRPr lang="en-US" sz="1600" kern="1200" dirty="0" smtClean="0">
                <a:solidFill>
                  <a:schemeClr val="tx1">
                    <a:lumMod val="65000"/>
                    <a:lumOff val="35000"/>
                  </a:schemeClr>
                </a:solidFill>
                <a:latin typeface="Arial" pitchFamily="34" charset="0"/>
                <a:ea typeface="+mn-ea"/>
                <a:cs typeface="Arial" pitchFamily="34" charset="0"/>
              </a:defRPr>
            </a:lvl2pPr>
            <a:lvl3pPr marL="1030288" indent="-347663">
              <a:lnSpc>
                <a:spcPct val="150000"/>
              </a:lnSpc>
              <a:buFont typeface="Arial" pitchFamily="34" charset="0"/>
              <a:buChar char="•"/>
              <a:defRPr sz="1400">
                <a:solidFill>
                  <a:schemeClr val="tx1">
                    <a:lumMod val="65000"/>
                    <a:lumOff val="35000"/>
                  </a:schemeClr>
                </a:solidFill>
                <a:latin typeface="Arial" pitchFamily="34" charset="0"/>
                <a:cs typeface="Arial" pitchFamily="34" charset="0"/>
              </a:defRPr>
            </a:lvl3pPr>
            <a:lvl4pPr marL="1379538" indent="-349250">
              <a:lnSpc>
                <a:spcPct val="150000"/>
              </a:lnSpc>
              <a:buFont typeface="Arial" pitchFamily="34" charset="0"/>
              <a:buChar char="•"/>
              <a:defRPr sz="1200">
                <a:solidFill>
                  <a:schemeClr val="tx1">
                    <a:lumMod val="65000"/>
                    <a:lumOff val="35000"/>
                  </a:schemeClr>
                </a:solidFill>
                <a:latin typeface="Arial" pitchFamily="34" charset="0"/>
                <a:cs typeface="Arial" pitchFamily="34" charset="0"/>
              </a:defRPr>
            </a:lvl4pPr>
            <a:lvl5pPr marL="1712913" indent="-333375">
              <a:lnSpc>
                <a:spcPct val="150000"/>
              </a:lnSpc>
              <a:buFont typeface="Arial" pitchFamily="34" charset="0"/>
              <a:buChar char="•"/>
              <a:tabLst/>
              <a:defRPr sz="1000">
                <a:solidFill>
                  <a:schemeClr val="tx1">
                    <a:lumMod val="65000"/>
                    <a:lumOff val="3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6571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4 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Click to edit subtitle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943695"/>
            <a:ext cx="5943600" cy="143637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Month Year</a:t>
            </a:r>
          </a:p>
        </p:txBody>
      </p:sp>
    </p:spTree>
    <p:extLst>
      <p:ext uri="{BB962C8B-B14F-4D97-AF65-F5344CB8AC3E}">
        <p14:creationId xmlns:p14="http://schemas.microsoft.com/office/powerpoint/2010/main" val="369743941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4 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nchor="ctr" anchorCtr="0"/>
          <a:lstStyle>
            <a:lvl1pPr marL="0" indent="0" algn="l">
              <a:buNone/>
              <a:defRPr sz="2700" b="1" baseline="0">
                <a:solidFill>
                  <a:schemeClr val="bg1"/>
                </a:solidFill>
                <a:latin typeface="+mn-lt"/>
              </a:defRPr>
            </a:lvl1pPr>
          </a:lstStyle>
          <a:p>
            <a:pPr lvl="0"/>
            <a:r>
              <a:rPr lang="en-US"/>
              <a:t>Insert Section Divider Title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1" y="246467"/>
            <a:ext cx="2743200" cy="662940"/>
          </a:xfrm>
          <a:prstGeom prst="rect">
            <a:avLst/>
          </a:prstGeom>
        </p:spPr>
      </p:pic>
    </p:spTree>
    <p:extLst>
      <p:ext uri="{BB962C8B-B14F-4D97-AF65-F5344CB8AC3E}">
        <p14:creationId xmlns:p14="http://schemas.microsoft.com/office/powerpoint/2010/main" val="24490326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4 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n-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latin typeface="+mn-lt"/>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dirty="0"/>
              <a:t>Insert Subtitle</a:t>
            </a:r>
          </a:p>
        </p:txBody>
      </p:sp>
      <p:sp>
        <p:nvSpPr>
          <p:cNvPr id="4" name="Content Placeholder 3"/>
          <p:cNvSpPr>
            <a:spLocks noGrp="1"/>
          </p:cNvSpPr>
          <p:nvPr>
            <p:ph sz="quarter" idx="14"/>
          </p:nvPr>
        </p:nvSpPr>
        <p:spPr>
          <a:xfrm>
            <a:off x="228600" y="1676400"/>
            <a:ext cx="8686800" cy="46482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82746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4 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6" name="Text Placeholder 2"/>
          <p:cNvSpPr>
            <a:spLocks noGrp="1"/>
          </p:cNvSpPr>
          <p:nvPr>
            <p:ph type="body" sz="quarter" idx="13" hasCustomPrompt="1"/>
          </p:nvPr>
        </p:nvSpPr>
        <p:spPr>
          <a:xfrm>
            <a:off x="228600" y="1143000"/>
            <a:ext cx="8686800" cy="78319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2000" b="1" baseline="0">
                <a:solidFill>
                  <a:schemeClr val="bg1"/>
                </a:solidFill>
                <a:latin typeface="+mj-lt"/>
              </a:defRPr>
            </a:lvl1pPr>
          </a:lstStyle>
          <a:p>
            <a:pPr lvl="0"/>
            <a:r>
              <a:rPr lang="en-US"/>
              <a:t>Insert Feature Text – this box will expand automatically to accommodate longer text</a:t>
            </a:r>
          </a:p>
        </p:txBody>
      </p:sp>
      <p:sp>
        <p:nvSpPr>
          <p:cNvPr id="7" name="Content Placeholder 3">
            <a:extLst>
              <a:ext uri="{FF2B5EF4-FFF2-40B4-BE49-F238E27FC236}">
                <a16:creationId xmlns:a16="http://schemas.microsoft.com/office/drawing/2014/main" id="{546D68BF-2684-4439-8E22-EAA983F4D590}"/>
              </a:ext>
            </a:extLst>
          </p:cNvPr>
          <p:cNvSpPr>
            <a:spLocks noGrp="1"/>
          </p:cNvSpPr>
          <p:nvPr>
            <p:ph sz="quarter" idx="14"/>
          </p:nvPr>
        </p:nvSpPr>
        <p:spPr>
          <a:xfrm>
            <a:off x="228600" y="1981200"/>
            <a:ext cx="8686800" cy="43434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5491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4 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15" name="Content Placeholder 14"/>
          <p:cNvSpPr>
            <a:spLocks noGrp="1"/>
          </p:cNvSpPr>
          <p:nvPr>
            <p:ph sz="quarter" idx="15" hasCustomPrompt="1"/>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a:latin typeface="+mj-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a bulleted list</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25804299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4 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52329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4 1_Two Column-Red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0" y="1019021"/>
            <a:ext cx="8686800" cy="37457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1600" b="1">
                <a:solidFill>
                  <a:schemeClr val="bg1"/>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603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3 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nchor="ctr" anchorCtr="0"/>
          <a:lstStyle>
            <a:lvl1pPr marL="0" indent="0" algn="l">
              <a:buNone/>
              <a:defRPr sz="2700" b="1" baseline="0">
                <a:solidFill>
                  <a:schemeClr val="bg1"/>
                </a:solidFill>
                <a:latin typeface="+mn-lt"/>
              </a:defRPr>
            </a:lvl1pPr>
          </a:lstStyle>
          <a:p>
            <a:pPr lvl="0"/>
            <a:r>
              <a:rPr lang="en-US"/>
              <a:t>Insert Section Divider Title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1" y="228608"/>
            <a:ext cx="2743200" cy="698659"/>
          </a:xfrm>
          <a:prstGeom prst="rect">
            <a:avLst/>
          </a:prstGeom>
        </p:spPr>
      </p:pic>
    </p:spTree>
    <p:extLst>
      <p:ext uri="{BB962C8B-B14F-4D97-AF65-F5344CB8AC3E}">
        <p14:creationId xmlns:p14="http://schemas.microsoft.com/office/powerpoint/2010/main" val="27297987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4 Two Column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6" name="Content Placeholder 5"/>
          <p:cNvSpPr>
            <a:spLocks noGrp="1"/>
          </p:cNvSpPr>
          <p:nvPr>
            <p:ph sz="quarter" idx="11"/>
          </p:nvPr>
        </p:nvSpPr>
        <p:spPr>
          <a:xfrm>
            <a:off x="4724400" y="1066800"/>
            <a:ext cx="4308475"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228600" y="1066800"/>
            <a:ext cx="4343400"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92136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4 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407164368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4 Circle Layout">
    <p:spTree>
      <p:nvGrpSpPr>
        <p:cNvPr id="1" name=""/>
        <p:cNvGrpSpPr/>
        <p:nvPr/>
      </p:nvGrpSpPr>
      <p:grpSpPr>
        <a:xfrm>
          <a:off x="0" y="0"/>
          <a:ext cx="0" cy="0"/>
          <a:chOff x="0" y="0"/>
          <a:chExt cx="0" cy="0"/>
        </a:xfrm>
      </p:grpSpPr>
      <p:sp>
        <p:nvSpPr>
          <p:cNvPr id="28" name="Oval 27"/>
          <p:cNvSpPr/>
          <p:nvPr/>
        </p:nvSpPr>
        <p:spPr bwMode="auto">
          <a:xfrm>
            <a:off x="480485" y="2350910"/>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13" name="Oval 12"/>
          <p:cNvSpPr/>
          <p:nvPr/>
        </p:nvSpPr>
        <p:spPr bwMode="auto">
          <a:xfrm>
            <a:off x="3486219" y="2358189"/>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pic>
        <p:nvPicPr>
          <p:cNvPr id="18" name="Picture 17"/>
          <p:cNvPicPr>
            <a:picLocks noChangeAspect="1"/>
          </p:cNvPicPr>
          <p:nvPr/>
        </p:nvPicPr>
        <p:blipFill>
          <a:blip r:embed="rId2">
            <a:alphaModFix amt="5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18323" y="2790681"/>
            <a:ext cx="2349788" cy="2349788"/>
          </a:xfrm>
          <a:prstGeom prst="rect">
            <a:avLst/>
          </a:prstGeom>
        </p:spPr>
      </p:pic>
      <p:sp>
        <p:nvSpPr>
          <p:cNvPr id="20" name="Text Placeholder 19"/>
          <p:cNvSpPr>
            <a:spLocks noGrp="1"/>
          </p:cNvSpPr>
          <p:nvPr>
            <p:ph type="body" sz="quarter" idx="11" hasCustomPrompt="1"/>
          </p:nvPr>
        </p:nvSpPr>
        <p:spPr>
          <a:xfrm>
            <a:off x="396875"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1" name="Text Placeholder 19"/>
          <p:cNvSpPr>
            <a:spLocks noGrp="1"/>
          </p:cNvSpPr>
          <p:nvPr>
            <p:ph type="body" sz="quarter" idx="12" hasCustomPrompt="1"/>
          </p:nvPr>
        </p:nvSpPr>
        <p:spPr>
          <a:xfrm>
            <a:off x="6279936"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7" name="Oval 26"/>
          <p:cNvSpPr/>
          <p:nvPr/>
        </p:nvSpPr>
        <p:spPr bwMode="auto">
          <a:xfrm>
            <a:off x="6372011" y="2352658"/>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37" name="Text Placeholder 19"/>
          <p:cNvSpPr>
            <a:spLocks noGrp="1"/>
          </p:cNvSpPr>
          <p:nvPr>
            <p:ph type="body" sz="quarter" idx="19" hasCustomPrompt="1"/>
          </p:nvPr>
        </p:nvSpPr>
        <p:spPr>
          <a:xfrm>
            <a:off x="3450124" y="1518602"/>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4" name="Text Placeholder 3"/>
          <p:cNvSpPr>
            <a:spLocks noGrp="1"/>
          </p:cNvSpPr>
          <p:nvPr>
            <p:ph type="body" sz="quarter" idx="20" hasCustomPrompt="1"/>
          </p:nvPr>
        </p:nvSpPr>
        <p:spPr>
          <a:xfrm>
            <a:off x="536465"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8" name="Text Placeholder 3"/>
          <p:cNvSpPr>
            <a:spLocks noGrp="1"/>
          </p:cNvSpPr>
          <p:nvPr>
            <p:ph type="body" sz="quarter" idx="21" hasCustomPrompt="1"/>
          </p:nvPr>
        </p:nvSpPr>
        <p:spPr>
          <a:xfrm>
            <a:off x="3542199"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9" name="Text Placeholder 3"/>
          <p:cNvSpPr>
            <a:spLocks noGrp="1"/>
          </p:cNvSpPr>
          <p:nvPr>
            <p:ph type="body" sz="quarter" idx="22" hasCustomPrompt="1"/>
          </p:nvPr>
        </p:nvSpPr>
        <p:spPr>
          <a:xfrm>
            <a:off x="6427991" y="5029200"/>
            <a:ext cx="2330450" cy="1270692"/>
          </a:xfrm>
          <a:prstGeom prst="rect">
            <a:avLst/>
          </a:prstGeom>
        </p:spPr>
        <p:txBody>
          <a:bodyPr/>
          <a:lstStyle>
            <a:lvl1pPr marL="0" indent="0">
              <a:buNone/>
              <a:defRPr baseline="0">
                <a:latin typeface="+mj-lt"/>
              </a:defRPr>
            </a:lvl1pPr>
          </a:lstStyle>
          <a:p>
            <a:pPr lvl="0"/>
            <a:r>
              <a:rPr lang="en-US" dirty="0"/>
              <a:t>Insert text</a:t>
            </a:r>
          </a:p>
        </p:txBody>
      </p:sp>
    </p:spTree>
    <p:extLst>
      <p:ext uri="{BB962C8B-B14F-4D97-AF65-F5344CB8AC3E}">
        <p14:creationId xmlns:p14="http://schemas.microsoft.com/office/powerpoint/2010/main" val="164518900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4 Closing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81"/>
            <a:ext cx="8356790" cy="1304203"/>
          </a:xfrm>
          <a:prstGeom prst="rect">
            <a:avLst/>
          </a:prstGeom>
          <a:noFill/>
        </p:spPr>
        <p:txBody>
          <a:bodyPr wrap="square" rtlCol="0">
            <a:spAutoFit/>
          </a:bodyPr>
          <a:lstStyle/>
          <a:p>
            <a:pPr algn="ctr">
              <a:lnSpc>
                <a:spcPct val="150000"/>
              </a:lnSpc>
              <a:spcBef>
                <a:spcPts val="0"/>
              </a:spcBef>
            </a:pPr>
            <a:r>
              <a:rPr lang="en-US" sz="1050" dirty="0">
                <a:solidFill>
                  <a:schemeClr val="tx2"/>
                </a:solidFill>
              </a:rPr>
              <a:t>Excellence in Education in Action (ExcelinEd in Action) is a 501(c)(4) non-profit organization.</a:t>
            </a:r>
          </a:p>
          <a:p>
            <a:pPr algn="ctr">
              <a:lnSpc>
                <a:spcPct val="150000"/>
              </a:lnSpc>
              <a:spcBef>
                <a:spcPts val="0"/>
              </a:spcBef>
            </a:pPr>
            <a:r>
              <a:rPr lang="en-US" sz="1050" dirty="0">
                <a:solidFill>
                  <a:schemeClr val="tx2"/>
                </a:solidFill>
              </a:rPr>
              <a:t>P.O. Box 10691</a:t>
            </a:r>
          </a:p>
          <a:p>
            <a:pPr algn="ctr">
              <a:lnSpc>
                <a:spcPct val="150000"/>
              </a:lnSpc>
              <a:spcBef>
                <a:spcPts val="0"/>
              </a:spcBef>
            </a:pPr>
            <a:r>
              <a:rPr lang="en-US" sz="1050" dirty="0">
                <a:solidFill>
                  <a:schemeClr val="tx2"/>
                </a:solidFill>
              </a:rPr>
              <a:t>Tallahassee, Florida 32302-2691</a:t>
            </a:r>
          </a:p>
          <a:p>
            <a:pPr algn="ctr">
              <a:lnSpc>
                <a:spcPct val="150000"/>
              </a:lnSpc>
              <a:spcBef>
                <a:spcPts val="0"/>
              </a:spcBef>
            </a:pPr>
            <a:r>
              <a:rPr lang="en-US" sz="1050" dirty="0">
                <a:solidFill>
                  <a:schemeClr val="tx2"/>
                </a:solidFill>
              </a:rPr>
              <a:t>850.391.4200</a:t>
            </a:r>
            <a:br>
              <a:rPr lang="en-US" sz="1050" dirty="0">
                <a:solidFill>
                  <a:schemeClr val="tx2"/>
                </a:solidFill>
              </a:rPr>
            </a:br>
            <a:r>
              <a:rPr lang="en-US" sz="1050" dirty="0">
                <a:solidFill>
                  <a:schemeClr val="tx2"/>
                </a:solidFill>
                <a:hlinkClick r:id="rId3"/>
              </a:rPr>
              <a:t>www.ExcelinEdinAction.org</a:t>
            </a:r>
            <a:r>
              <a:rPr lang="en-US" sz="1050" dirty="0">
                <a:solidFill>
                  <a:schemeClr val="tx2"/>
                </a:solidFill>
              </a:rPr>
              <a:t> </a:t>
            </a:r>
          </a:p>
        </p:txBody>
      </p:sp>
      <p:sp>
        <p:nvSpPr>
          <p:cNvPr id="36" name="TextBox 35"/>
          <p:cNvSpPr txBox="1"/>
          <p:nvPr/>
        </p:nvSpPr>
        <p:spPr>
          <a:xfrm>
            <a:off x="3323240" y="1600202"/>
            <a:ext cx="2513119" cy="461665"/>
          </a:xfrm>
          <a:prstGeom prst="rect">
            <a:avLst/>
          </a:prstGeom>
          <a:noFill/>
        </p:spPr>
        <p:txBody>
          <a:bodyPr wrap="square" rtlCol="0">
            <a:spAutoFit/>
          </a:bodyPr>
          <a:lstStyle/>
          <a:p>
            <a:pPr algn="ctr"/>
            <a:r>
              <a:rPr lang="en-US" sz="2400" dirty="0">
                <a:solidFill>
                  <a:schemeClr val="tx2"/>
                </a:solidFill>
              </a:rPr>
              <a:t>Thank</a:t>
            </a:r>
            <a:r>
              <a:rPr lang="en-US" sz="2400" baseline="0" dirty="0">
                <a:solidFill>
                  <a:schemeClr val="tx2"/>
                </a:solidFill>
              </a:rPr>
              <a:t> You!</a:t>
            </a:r>
            <a:endParaRPr lang="en-US" sz="2400" dirty="0">
              <a:solidFill>
                <a:schemeClr val="tx2"/>
              </a:solidFill>
            </a:endParaRPr>
          </a:p>
        </p:txBody>
      </p:sp>
      <p:sp>
        <p:nvSpPr>
          <p:cNvPr id="3" name="Text Placeholder 2"/>
          <p:cNvSpPr>
            <a:spLocks noGrp="1"/>
          </p:cNvSpPr>
          <p:nvPr>
            <p:ph type="body" sz="quarter" idx="10" hasCustomPrompt="1"/>
          </p:nvPr>
        </p:nvSpPr>
        <p:spPr>
          <a:xfrm>
            <a:off x="1263655" y="2252450"/>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a:t>Presenter Specific Information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67295"/>
            <a:ext cx="5943600" cy="1436370"/>
          </a:xfrm>
          <a:prstGeom prst="rect">
            <a:avLst/>
          </a:prstGeom>
        </p:spPr>
      </p:pic>
    </p:spTree>
    <p:extLst>
      <p:ext uri="{BB962C8B-B14F-4D97-AF65-F5344CB8AC3E}">
        <p14:creationId xmlns:p14="http://schemas.microsoft.com/office/powerpoint/2010/main" val="8889523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Brand 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Click to edit subtitle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943695"/>
            <a:ext cx="5943600" cy="143637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Month Year</a:t>
            </a:r>
          </a:p>
        </p:txBody>
      </p:sp>
      <p:pic>
        <p:nvPicPr>
          <p:cNvPr id="4" name="Picture 3">
            <a:extLst>
              <a:ext uri="{FF2B5EF4-FFF2-40B4-BE49-F238E27FC236}">
                <a16:creationId xmlns:a16="http://schemas.microsoft.com/office/drawing/2014/main" id="{704746F0-92BF-4B12-9A8A-67BAC8D62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29" y="320762"/>
            <a:ext cx="5943600" cy="1513761"/>
          </a:xfrm>
          <a:prstGeom prst="rect">
            <a:avLst/>
          </a:prstGeom>
        </p:spPr>
      </p:pic>
    </p:spTree>
    <p:extLst>
      <p:ext uri="{BB962C8B-B14F-4D97-AF65-F5344CB8AC3E}">
        <p14:creationId xmlns:p14="http://schemas.microsoft.com/office/powerpoint/2010/main" val="353332206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Brand 1_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lstStyle>
            <a:lvl1pPr marL="0" indent="0" algn="l">
              <a:buNone/>
              <a:defRPr sz="2700" b="1" baseline="0">
                <a:solidFill>
                  <a:schemeClr val="bg1"/>
                </a:solidFill>
                <a:latin typeface="+mn-lt"/>
              </a:defRPr>
            </a:lvl1pPr>
          </a:lstStyle>
          <a:p>
            <a:pPr lvl="0"/>
            <a:r>
              <a:rPr lang="en-US"/>
              <a:t>Section Divider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89" y="310117"/>
            <a:ext cx="2743200" cy="6986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346133"/>
            <a:ext cx="2743200" cy="662643"/>
          </a:xfrm>
          <a:prstGeom prst="rect">
            <a:avLst/>
          </a:prstGeom>
        </p:spPr>
      </p:pic>
    </p:spTree>
    <p:extLst>
      <p:ext uri="{BB962C8B-B14F-4D97-AF65-F5344CB8AC3E}">
        <p14:creationId xmlns:p14="http://schemas.microsoft.com/office/powerpoint/2010/main" val="31823759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Brand 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n-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latin typeface="+mn-lt"/>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a:t>Insert Subtitle</a:t>
            </a:r>
          </a:p>
        </p:txBody>
      </p:sp>
      <p:sp>
        <p:nvSpPr>
          <p:cNvPr id="4" name="Content Placeholder 3"/>
          <p:cNvSpPr>
            <a:spLocks noGrp="1"/>
          </p:cNvSpPr>
          <p:nvPr>
            <p:ph sz="quarter" idx="14"/>
          </p:nvPr>
        </p:nvSpPr>
        <p:spPr>
          <a:xfrm>
            <a:off x="228600" y="1676400"/>
            <a:ext cx="8686800"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60440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Brand 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6" name="Text Placeholder 2"/>
          <p:cNvSpPr>
            <a:spLocks noGrp="1"/>
          </p:cNvSpPr>
          <p:nvPr>
            <p:ph type="body" sz="quarter" idx="13" hasCustomPrompt="1"/>
          </p:nvPr>
        </p:nvSpPr>
        <p:spPr>
          <a:xfrm>
            <a:off x="228600" y="1143000"/>
            <a:ext cx="8686800" cy="78319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2000" b="1" baseline="0">
                <a:solidFill>
                  <a:schemeClr val="bg1"/>
                </a:solidFill>
                <a:latin typeface="+mj-lt"/>
              </a:defRPr>
            </a:lvl1pPr>
          </a:lstStyle>
          <a:p>
            <a:pPr lvl="0"/>
            <a:r>
              <a:rPr lang="en-US"/>
              <a:t>Insert Feature Text – this box will expand automatically to accommodate longer text</a:t>
            </a:r>
          </a:p>
        </p:txBody>
      </p:sp>
      <p:sp>
        <p:nvSpPr>
          <p:cNvPr id="7" name="Content Placeholder 3">
            <a:extLst>
              <a:ext uri="{FF2B5EF4-FFF2-40B4-BE49-F238E27FC236}">
                <a16:creationId xmlns:a16="http://schemas.microsoft.com/office/drawing/2014/main" id="{9CA276D8-CBDA-42E3-9EBA-852601B2EEF0}"/>
              </a:ext>
            </a:extLst>
          </p:cNvPr>
          <p:cNvSpPr>
            <a:spLocks noGrp="1"/>
          </p:cNvSpPr>
          <p:nvPr>
            <p:ph sz="quarter" idx="14"/>
          </p:nvPr>
        </p:nvSpPr>
        <p:spPr>
          <a:xfrm>
            <a:off x="228600" y="1981200"/>
            <a:ext cx="868680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385913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Brand 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15" name="Content Placeholder 14"/>
          <p:cNvSpPr>
            <a:spLocks noGrp="1"/>
          </p:cNvSpPr>
          <p:nvPr>
            <p:ph sz="quarter" idx="15" hasCustomPrompt="1"/>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a:latin typeface="+mj-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j-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j-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j-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j-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a bulleted list</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395612904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3986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3 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n-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latin typeface="+mn-lt"/>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a:t>Insert Subtitle</a:t>
            </a:r>
          </a:p>
        </p:txBody>
      </p:sp>
      <p:sp>
        <p:nvSpPr>
          <p:cNvPr id="4" name="Content Placeholder 3"/>
          <p:cNvSpPr>
            <a:spLocks noGrp="1"/>
          </p:cNvSpPr>
          <p:nvPr>
            <p:ph sz="quarter" idx="14"/>
          </p:nvPr>
        </p:nvSpPr>
        <p:spPr>
          <a:xfrm>
            <a:off x="228600" y="1676400"/>
            <a:ext cx="8686800"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2014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Brand 1_Two Column-Red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0" y="1019021"/>
            <a:ext cx="8686800" cy="37457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1600" b="1">
                <a:solidFill>
                  <a:schemeClr val="bg1"/>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77832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Brand Left Image/Char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6" name="Content Placeholder 5"/>
          <p:cNvSpPr>
            <a:spLocks noGrp="1"/>
          </p:cNvSpPr>
          <p:nvPr>
            <p:ph sz="quarter" idx="11"/>
          </p:nvPr>
        </p:nvSpPr>
        <p:spPr>
          <a:xfrm>
            <a:off x="4724400" y="1066800"/>
            <a:ext cx="4308475"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228600" y="1066800"/>
            <a:ext cx="4343400"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04341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Brand 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219941994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Brand Circle Layout">
    <p:spTree>
      <p:nvGrpSpPr>
        <p:cNvPr id="1" name=""/>
        <p:cNvGrpSpPr/>
        <p:nvPr/>
      </p:nvGrpSpPr>
      <p:grpSpPr>
        <a:xfrm>
          <a:off x="0" y="0"/>
          <a:ext cx="0" cy="0"/>
          <a:chOff x="0" y="0"/>
          <a:chExt cx="0" cy="0"/>
        </a:xfrm>
      </p:grpSpPr>
      <p:sp>
        <p:nvSpPr>
          <p:cNvPr id="28" name="Oval 27"/>
          <p:cNvSpPr/>
          <p:nvPr/>
        </p:nvSpPr>
        <p:spPr bwMode="auto">
          <a:xfrm>
            <a:off x="480485" y="2350910"/>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13" name="Oval 12"/>
          <p:cNvSpPr/>
          <p:nvPr/>
        </p:nvSpPr>
        <p:spPr bwMode="auto">
          <a:xfrm>
            <a:off x="3486219" y="2358189"/>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pic>
        <p:nvPicPr>
          <p:cNvPr id="18" name="Picture 17"/>
          <p:cNvPicPr>
            <a:picLocks noChangeAspect="1"/>
          </p:cNvPicPr>
          <p:nvPr/>
        </p:nvPicPr>
        <p:blipFill>
          <a:blip r:embed="rId2">
            <a:alphaModFix amt="5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18323" y="2790681"/>
            <a:ext cx="2349788" cy="2349788"/>
          </a:xfrm>
          <a:prstGeom prst="rect">
            <a:avLst/>
          </a:prstGeom>
        </p:spPr>
      </p:pic>
      <p:sp>
        <p:nvSpPr>
          <p:cNvPr id="20" name="Text Placeholder 19"/>
          <p:cNvSpPr>
            <a:spLocks noGrp="1"/>
          </p:cNvSpPr>
          <p:nvPr>
            <p:ph type="body" sz="quarter" idx="11" hasCustomPrompt="1"/>
          </p:nvPr>
        </p:nvSpPr>
        <p:spPr>
          <a:xfrm>
            <a:off x="396875"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1" name="Text Placeholder 19"/>
          <p:cNvSpPr>
            <a:spLocks noGrp="1"/>
          </p:cNvSpPr>
          <p:nvPr>
            <p:ph type="body" sz="quarter" idx="12" hasCustomPrompt="1"/>
          </p:nvPr>
        </p:nvSpPr>
        <p:spPr>
          <a:xfrm>
            <a:off x="6279936"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7" name="Oval 26"/>
          <p:cNvSpPr/>
          <p:nvPr/>
        </p:nvSpPr>
        <p:spPr bwMode="auto">
          <a:xfrm>
            <a:off x="6372011" y="2352658"/>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37" name="Text Placeholder 19"/>
          <p:cNvSpPr>
            <a:spLocks noGrp="1"/>
          </p:cNvSpPr>
          <p:nvPr>
            <p:ph type="body" sz="quarter" idx="19" hasCustomPrompt="1"/>
          </p:nvPr>
        </p:nvSpPr>
        <p:spPr>
          <a:xfrm>
            <a:off x="3450124" y="1518602"/>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4" name="Text Placeholder 3"/>
          <p:cNvSpPr>
            <a:spLocks noGrp="1"/>
          </p:cNvSpPr>
          <p:nvPr>
            <p:ph type="body" sz="quarter" idx="20" hasCustomPrompt="1"/>
          </p:nvPr>
        </p:nvSpPr>
        <p:spPr>
          <a:xfrm>
            <a:off x="536465"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8" name="Text Placeholder 3"/>
          <p:cNvSpPr>
            <a:spLocks noGrp="1"/>
          </p:cNvSpPr>
          <p:nvPr>
            <p:ph type="body" sz="quarter" idx="21" hasCustomPrompt="1"/>
          </p:nvPr>
        </p:nvSpPr>
        <p:spPr>
          <a:xfrm>
            <a:off x="3542199"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9" name="Text Placeholder 3"/>
          <p:cNvSpPr>
            <a:spLocks noGrp="1"/>
          </p:cNvSpPr>
          <p:nvPr>
            <p:ph type="body" sz="quarter" idx="22" hasCustomPrompt="1"/>
          </p:nvPr>
        </p:nvSpPr>
        <p:spPr>
          <a:xfrm>
            <a:off x="6427991" y="5029200"/>
            <a:ext cx="2330450" cy="1270692"/>
          </a:xfrm>
          <a:prstGeom prst="rect">
            <a:avLst/>
          </a:prstGeom>
        </p:spPr>
        <p:txBody>
          <a:bodyPr/>
          <a:lstStyle>
            <a:lvl1pPr marL="0" indent="0">
              <a:buNone/>
              <a:defRPr baseline="0">
                <a:latin typeface="+mj-lt"/>
              </a:defRPr>
            </a:lvl1pPr>
          </a:lstStyle>
          <a:p>
            <a:pPr lvl="0"/>
            <a:r>
              <a:rPr lang="en-US" dirty="0"/>
              <a:t>Insert text</a:t>
            </a:r>
          </a:p>
        </p:txBody>
      </p:sp>
    </p:spTree>
    <p:extLst>
      <p:ext uri="{BB962C8B-B14F-4D97-AF65-F5344CB8AC3E}">
        <p14:creationId xmlns:p14="http://schemas.microsoft.com/office/powerpoint/2010/main" val="58238749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Brand Closing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6" name="TextBox 35"/>
          <p:cNvSpPr txBox="1"/>
          <p:nvPr/>
        </p:nvSpPr>
        <p:spPr>
          <a:xfrm>
            <a:off x="3323237" y="1491198"/>
            <a:ext cx="2513119" cy="461665"/>
          </a:xfrm>
          <a:prstGeom prst="rect">
            <a:avLst/>
          </a:prstGeom>
          <a:noFill/>
        </p:spPr>
        <p:txBody>
          <a:bodyPr wrap="square" rtlCol="0">
            <a:spAutoFit/>
          </a:bodyPr>
          <a:lstStyle/>
          <a:p>
            <a:pPr algn="ctr"/>
            <a:r>
              <a:rPr lang="en-US" sz="2400" dirty="0">
                <a:solidFill>
                  <a:schemeClr val="tx2"/>
                </a:solidFill>
              </a:rPr>
              <a:t>Thank</a:t>
            </a:r>
            <a:r>
              <a:rPr lang="en-US" sz="2400" baseline="0" dirty="0">
                <a:solidFill>
                  <a:schemeClr val="tx2"/>
                </a:solidFill>
              </a:rPr>
              <a:t> You!</a:t>
            </a:r>
            <a:endParaRPr lang="en-US" sz="2400" dirty="0">
              <a:solidFill>
                <a:schemeClr val="tx2"/>
              </a:solidFill>
            </a:endParaRPr>
          </a:p>
        </p:txBody>
      </p:sp>
      <p:sp>
        <p:nvSpPr>
          <p:cNvPr id="3" name="Text Placeholder 2"/>
          <p:cNvSpPr>
            <a:spLocks noGrp="1"/>
          </p:cNvSpPr>
          <p:nvPr>
            <p:ph type="body" sz="quarter" idx="10" hasCustomPrompt="1"/>
          </p:nvPr>
        </p:nvSpPr>
        <p:spPr>
          <a:xfrm>
            <a:off x="1263652" y="2252444"/>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a:t>Presenter Specific Information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89" y="310112"/>
            <a:ext cx="3200400" cy="815104"/>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46133"/>
            <a:ext cx="3200400" cy="773083"/>
          </a:xfrm>
          <a:prstGeom prst="rect">
            <a:avLst/>
          </a:prstGeom>
        </p:spPr>
      </p:pic>
      <p:sp>
        <p:nvSpPr>
          <p:cNvPr id="42" name="TextBox 41"/>
          <p:cNvSpPr txBox="1"/>
          <p:nvPr/>
        </p:nvSpPr>
        <p:spPr>
          <a:xfrm>
            <a:off x="401401" y="3749075"/>
            <a:ext cx="8356790" cy="1546577"/>
          </a:xfrm>
          <a:prstGeom prst="rect">
            <a:avLst/>
          </a:prstGeom>
          <a:noFill/>
        </p:spPr>
        <p:txBody>
          <a:bodyPr wrap="square" numCol="2" rtlCol="0">
            <a:spAutoFit/>
          </a:bodyPr>
          <a:lstStyle/>
          <a:p>
            <a:pPr algn="ctr">
              <a:lnSpc>
                <a:spcPct val="150000"/>
              </a:lnSpc>
              <a:spcBef>
                <a:spcPts val="0"/>
              </a:spcBef>
            </a:pPr>
            <a:r>
              <a:rPr lang="en-US" sz="1050" dirty="0">
                <a:solidFill>
                  <a:schemeClr val="tx2"/>
                </a:solidFill>
              </a:rPr>
              <a:t>ExcelinEd</a:t>
            </a:r>
            <a:br>
              <a:rPr lang="en-US" sz="1050" dirty="0">
                <a:solidFill>
                  <a:schemeClr val="tx2"/>
                </a:solidFill>
              </a:rPr>
            </a:br>
            <a:r>
              <a:rPr lang="en-US" sz="1050" dirty="0">
                <a:solidFill>
                  <a:schemeClr val="tx2"/>
                </a:solidFill>
              </a:rPr>
              <a:t>P.O. Box 10691</a:t>
            </a:r>
            <a:br>
              <a:rPr lang="en-US" sz="1050" dirty="0">
                <a:solidFill>
                  <a:schemeClr val="tx2"/>
                </a:solidFill>
              </a:rPr>
            </a:br>
            <a:r>
              <a:rPr lang="en-US" sz="1050" dirty="0">
                <a:solidFill>
                  <a:schemeClr val="tx2"/>
                </a:solidFill>
              </a:rPr>
              <a:t>Tallahassee, FL 32302</a:t>
            </a:r>
          </a:p>
          <a:p>
            <a:pPr algn="ctr">
              <a:lnSpc>
                <a:spcPct val="150000"/>
              </a:lnSpc>
              <a:spcBef>
                <a:spcPts val="0"/>
              </a:spcBef>
            </a:pPr>
            <a:r>
              <a:rPr lang="en-US" sz="1050" dirty="0">
                <a:solidFill>
                  <a:schemeClr val="tx2"/>
                </a:solidFill>
              </a:rPr>
              <a:t>850.391.4090</a:t>
            </a:r>
            <a:br>
              <a:rPr lang="en-US" sz="1050" dirty="0">
                <a:solidFill>
                  <a:schemeClr val="tx2"/>
                </a:solidFill>
              </a:rPr>
            </a:br>
            <a:r>
              <a:rPr lang="en-US" sz="1050" dirty="0">
                <a:solidFill>
                  <a:schemeClr val="tx2"/>
                </a:solidFill>
                <a:hlinkClick r:id="rId5"/>
              </a:rPr>
              <a:t>Info@ExcelinEd.org</a:t>
            </a:r>
            <a:r>
              <a:rPr lang="en-US" sz="1050" dirty="0">
                <a:solidFill>
                  <a:schemeClr val="tx2"/>
                </a:solidFill>
              </a:rPr>
              <a:t> </a:t>
            </a:r>
          </a:p>
          <a:p>
            <a:pPr algn="ctr">
              <a:lnSpc>
                <a:spcPct val="150000"/>
              </a:lnSpc>
              <a:spcBef>
                <a:spcPts val="0"/>
              </a:spcBef>
            </a:pPr>
            <a:r>
              <a:rPr lang="en-US" sz="1050" dirty="0">
                <a:solidFill>
                  <a:schemeClr val="tx2"/>
                </a:solidFill>
                <a:hlinkClick r:id="rId6"/>
              </a:rPr>
              <a:t>www.ExcelinEd.org</a:t>
            </a:r>
            <a:r>
              <a:rPr lang="en-US" sz="1050" dirty="0">
                <a:solidFill>
                  <a:schemeClr val="tx2"/>
                </a:solidFill>
              </a:rPr>
              <a:t> </a:t>
            </a:r>
          </a:p>
          <a:p>
            <a:pPr algn="ctr">
              <a:lnSpc>
                <a:spcPct val="150000"/>
              </a:lnSpc>
              <a:spcBef>
                <a:spcPts val="0"/>
              </a:spcBef>
            </a:pPr>
            <a:r>
              <a:rPr lang="en-US" sz="1050" dirty="0">
                <a:solidFill>
                  <a:schemeClr val="tx2"/>
                </a:solidFill>
              </a:rPr>
              <a:t>ExcelinEd in Action</a:t>
            </a:r>
          </a:p>
          <a:p>
            <a:pPr algn="ctr">
              <a:lnSpc>
                <a:spcPct val="150000"/>
              </a:lnSpc>
              <a:spcBef>
                <a:spcPts val="0"/>
              </a:spcBef>
            </a:pPr>
            <a:r>
              <a:rPr lang="en-US" sz="1050" dirty="0">
                <a:solidFill>
                  <a:schemeClr val="tx2"/>
                </a:solidFill>
              </a:rPr>
              <a:t>P.O</a:t>
            </a:r>
            <a:r>
              <a:rPr lang="en-US" sz="1050" baseline="0" dirty="0">
                <a:solidFill>
                  <a:schemeClr val="tx2"/>
                </a:solidFill>
              </a:rPr>
              <a:t>. Box 10691</a:t>
            </a:r>
          </a:p>
          <a:p>
            <a:pPr algn="ctr">
              <a:lnSpc>
                <a:spcPct val="150000"/>
              </a:lnSpc>
              <a:spcBef>
                <a:spcPts val="0"/>
              </a:spcBef>
            </a:pPr>
            <a:r>
              <a:rPr lang="en-US" sz="1050" baseline="0" dirty="0">
                <a:solidFill>
                  <a:schemeClr val="tx2"/>
                </a:solidFill>
              </a:rPr>
              <a:t>Tallahassee, FL 32302</a:t>
            </a:r>
          </a:p>
          <a:p>
            <a:pPr algn="ctr">
              <a:lnSpc>
                <a:spcPct val="150000"/>
              </a:lnSpc>
              <a:spcBef>
                <a:spcPts val="0"/>
              </a:spcBef>
            </a:pPr>
            <a:r>
              <a:rPr lang="en-US" sz="1050" dirty="0">
                <a:solidFill>
                  <a:schemeClr val="tx2"/>
                </a:solidFill>
              </a:rPr>
              <a:t>850.391.4090</a:t>
            </a:r>
            <a:endParaRPr lang="en-US" sz="1050" baseline="0" dirty="0">
              <a:solidFill>
                <a:schemeClr val="tx2"/>
              </a:solidFill>
            </a:endParaRPr>
          </a:p>
          <a:p>
            <a:pPr algn="ctr">
              <a:lnSpc>
                <a:spcPct val="150000"/>
              </a:lnSpc>
              <a:spcBef>
                <a:spcPts val="0"/>
              </a:spcBef>
            </a:pPr>
            <a:r>
              <a:rPr lang="en-US" sz="1050" baseline="0" dirty="0">
                <a:solidFill>
                  <a:schemeClr val="tx2"/>
                </a:solidFill>
                <a:hlinkClick r:id="rId5"/>
              </a:rPr>
              <a:t>Info@ExcelinEd.org</a:t>
            </a:r>
            <a:endParaRPr lang="en-US" sz="1050" baseline="0" dirty="0">
              <a:solidFill>
                <a:schemeClr val="tx2"/>
              </a:solidFill>
            </a:endParaRPr>
          </a:p>
          <a:p>
            <a:pPr algn="ctr">
              <a:lnSpc>
                <a:spcPct val="150000"/>
              </a:lnSpc>
              <a:spcBef>
                <a:spcPts val="0"/>
              </a:spcBef>
            </a:pPr>
            <a:r>
              <a:rPr lang="en-US" sz="1050" baseline="0" dirty="0">
                <a:solidFill>
                  <a:schemeClr val="tx2"/>
                </a:solidFill>
                <a:hlinkClick r:id="rId7"/>
              </a:rPr>
              <a:t>www.ExcelinEdinAction.org</a:t>
            </a:r>
            <a:r>
              <a:rPr lang="en-US" sz="1050" baseline="0" dirty="0">
                <a:solidFill>
                  <a:schemeClr val="tx2"/>
                </a:solidFill>
              </a:rPr>
              <a:t> </a:t>
            </a:r>
            <a:endParaRPr lang="en-US" sz="1050" dirty="0">
              <a:solidFill>
                <a:schemeClr val="tx2"/>
              </a:solidFill>
            </a:endParaRPr>
          </a:p>
        </p:txBody>
      </p:sp>
    </p:spTree>
    <p:extLst>
      <p:ext uri="{BB962C8B-B14F-4D97-AF65-F5344CB8AC3E}">
        <p14:creationId xmlns:p14="http://schemas.microsoft.com/office/powerpoint/2010/main" val="17887249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3 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6" name="Text Placeholder 2"/>
          <p:cNvSpPr>
            <a:spLocks noGrp="1"/>
          </p:cNvSpPr>
          <p:nvPr>
            <p:ph type="body" sz="quarter" idx="13" hasCustomPrompt="1"/>
          </p:nvPr>
        </p:nvSpPr>
        <p:spPr>
          <a:xfrm>
            <a:off x="228600" y="1143000"/>
            <a:ext cx="8686800" cy="78319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2000" b="1" baseline="0">
                <a:solidFill>
                  <a:schemeClr val="bg1"/>
                </a:solidFill>
                <a:latin typeface="+mj-lt"/>
              </a:defRPr>
            </a:lvl1pPr>
          </a:lstStyle>
          <a:p>
            <a:pPr lvl="0"/>
            <a:r>
              <a:rPr lang="en-US" dirty="0"/>
              <a:t>Insert Feature Text – this box will expand automatically to accommodate longer text</a:t>
            </a:r>
          </a:p>
        </p:txBody>
      </p:sp>
      <p:sp>
        <p:nvSpPr>
          <p:cNvPr id="3" name="Content Placeholder 2">
            <a:extLst>
              <a:ext uri="{FF2B5EF4-FFF2-40B4-BE49-F238E27FC236}">
                <a16:creationId xmlns:a16="http://schemas.microsoft.com/office/drawing/2014/main" id="{9C080B4F-188A-4812-A26C-7D470F95613F}"/>
              </a:ext>
            </a:extLst>
          </p:cNvPr>
          <p:cNvSpPr>
            <a:spLocks noGrp="1"/>
          </p:cNvSpPr>
          <p:nvPr>
            <p:ph sz="quarter" idx="14"/>
          </p:nvPr>
        </p:nvSpPr>
        <p:spPr>
          <a:xfrm>
            <a:off x="304800" y="2057400"/>
            <a:ext cx="8534400" cy="4464050"/>
          </a:xfrm>
          <a:prstGeom prst="rect">
            <a:avLst/>
          </a:prstGeo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42159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3 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15" name="Content Placeholder 14"/>
          <p:cNvSpPr>
            <a:spLocks noGrp="1"/>
          </p:cNvSpPr>
          <p:nvPr>
            <p:ph sz="quarter" idx="15"/>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a:latin typeface="+mj-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Edit Master text styles</a:t>
            </a:r>
          </a:p>
          <a:p>
            <a:pPr marL="257175" marR="0" lvl="1"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Second level</a:t>
            </a:r>
          </a:p>
          <a:p>
            <a:pPr marL="257175" marR="0" lvl="2"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Third level</a:t>
            </a:r>
          </a:p>
          <a:p>
            <a:pPr marL="257175" marR="0" lvl="3"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Fourth level</a:t>
            </a:r>
          </a:p>
          <a:p>
            <a:pPr marL="257175" marR="0" lvl="4"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897548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3 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26639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3 1_Two Column-Red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0" y="1019021"/>
            <a:ext cx="8686800" cy="37457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1600" b="1">
                <a:solidFill>
                  <a:schemeClr val="bg1"/>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8240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3 Left Image/Char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6" name="Content Placeholder 5"/>
          <p:cNvSpPr>
            <a:spLocks noGrp="1"/>
          </p:cNvSpPr>
          <p:nvPr>
            <p:ph sz="quarter" idx="11"/>
          </p:nvPr>
        </p:nvSpPr>
        <p:spPr>
          <a:xfrm>
            <a:off x="4724400" y="1066800"/>
            <a:ext cx="4308475"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228600" y="1066800"/>
            <a:ext cx="4343400"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11201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3 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429200564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9.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951478" y="6542693"/>
            <a:ext cx="1616147"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@ExcelinEd | www.ExcelinEd.org</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dirty="0"/>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31870" y="179894"/>
            <a:ext cx="589546" cy="485650"/>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1298846600"/>
      </p:ext>
    </p:extLst>
  </p:cSld>
  <p:clrMap bg1="lt1" tx1="dk1" bg2="lt2" tx2="dk2" accent1="accent1" accent2="accent2" accent3="accent3" accent4="accent4" accent5="accent5" accent6="accent6" hlink="hlink" folHlink="folHlink"/>
  <p:sldLayoutIdLst>
    <p:sldLayoutId id="2147483908" r:id="rId1"/>
    <p:sldLayoutId id="2147483920" r:id="rId2"/>
    <p:sldLayoutId id="2147483910" r:id="rId3"/>
    <p:sldLayoutId id="2147483913" r:id="rId4"/>
    <p:sldLayoutId id="2147483912" r:id="rId5"/>
    <p:sldLayoutId id="2147483914" r:id="rId6"/>
    <p:sldLayoutId id="2147483915" r:id="rId7"/>
    <p:sldLayoutId id="2147483917" r:id="rId8"/>
    <p:sldLayoutId id="2147483916" r:id="rId9"/>
    <p:sldLayoutId id="2147483935" r:id="rId10"/>
    <p:sldLayoutId id="2147483921" r:id="rId11"/>
    <p:sldLayoutId id="2147483972" r:id="rId12"/>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377602" y="6542693"/>
            <a:ext cx="2190023"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@ExcelinAction | www.ExcelinEdinAction.org</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dirty="0"/>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3005" y="179894"/>
            <a:ext cx="587276" cy="485650"/>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2463" y="6504148"/>
            <a:ext cx="1147011" cy="277194"/>
          </a:xfrm>
          <a:prstGeom prst="rect">
            <a:avLst/>
          </a:prstGeom>
        </p:spPr>
      </p:pic>
      <p:sp>
        <p:nvSpPr>
          <p:cNvPr id="2"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180257874"/>
      </p:ext>
    </p:extLst>
  </p:cSld>
  <p:clrMap bg1="lt1" tx1="dk1" bg2="lt2" tx2="dk2" accent1="accent1" accent2="accent2" accent3="accent3" accent4="accent4" accent5="accent5" accent6="accent6" hlink="hlink" folHlink="folHlink"/>
  <p:sldLayoutIdLst>
    <p:sldLayoutId id="2147483937" r:id="rId1"/>
    <p:sldLayoutId id="2147483951" r:id="rId2"/>
    <p:sldLayoutId id="2147483938" r:id="rId3"/>
    <p:sldLayoutId id="2147483941" r:id="rId4"/>
    <p:sldLayoutId id="2147483940" r:id="rId5"/>
    <p:sldLayoutId id="2147483945" r:id="rId6"/>
    <p:sldLayoutId id="2147483946" r:id="rId7"/>
    <p:sldLayoutId id="2147483948" r:id="rId8"/>
    <p:sldLayoutId id="2147483947" r:id="rId9"/>
    <p:sldLayoutId id="2147483944" r:id="rId10"/>
    <p:sldLayoutId id="2147483952" r:id="rId11"/>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591336" y="6549172"/>
            <a:ext cx="1616147"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@ExcelinEd | www.ExcelinEd.org</a:t>
            </a:r>
            <a:endParaRPr lang="en-US" sz="750" baseline="0" dirty="0">
              <a:solidFill>
                <a:schemeClr val="tx2"/>
              </a:solidFill>
              <a:latin typeface="+mj-lt"/>
              <a:cs typeface="Arial" pitchFamily="34" charset="0"/>
            </a:endParaRP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dirty="0"/>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23982" y="457207"/>
            <a:ext cx="411480" cy="340274"/>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61977" y="6498308"/>
            <a:ext cx="1147011" cy="277194"/>
          </a:xfrm>
          <a:prstGeom prst="rect">
            <a:avLst/>
          </a:prstGeom>
        </p:spPr>
      </p:pic>
      <p:sp>
        <p:nvSpPr>
          <p:cNvPr id="2"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pic>
        <p:nvPicPr>
          <p:cNvPr id="11" name="Picture 10">
            <a:extLst>
              <a:ext uri="{FF2B5EF4-FFF2-40B4-BE49-F238E27FC236}">
                <a16:creationId xmlns:a16="http://schemas.microsoft.com/office/drawing/2014/main" id="{45D6A38D-A8C1-49BB-B398-A697339B4A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23982" y="119004"/>
            <a:ext cx="411480" cy="338203"/>
          </a:xfrm>
          <a:prstGeom prst="rect">
            <a:avLst/>
          </a:prstGeom>
        </p:spPr>
      </p:pic>
      <p:pic>
        <p:nvPicPr>
          <p:cNvPr id="13" name="Picture 12">
            <a:extLst>
              <a:ext uri="{FF2B5EF4-FFF2-40B4-BE49-F238E27FC236}">
                <a16:creationId xmlns:a16="http://schemas.microsoft.com/office/drawing/2014/main" id="{72489D91-B2DE-45C9-A2F4-1097A5EB711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48336" y="6490413"/>
            <a:ext cx="1143000" cy="291108"/>
          </a:xfrm>
          <a:prstGeom prst="rect">
            <a:avLst/>
          </a:prstGeom>
        </p:spPr>
      </p:pic>
      <p:sp>
        <p:nvSpPr>
          <p:cNvPr id="15" name="TextBox 14">
            <a:extLst>
              <a:ext uri="{FF2B5EF4-FFF2-40B4-BE49-F238E27FC236}">
                <a16:creationId xmlns:a16="http://schemas.microsoft.com/office/drawing/2014/main" id="{59B6C4FD-372E-42C1-A015-32BB631BDF07}"/>
              </a:ext>
            </a:extLst>
          </p:cNvPr>
          <p:cNvSpPr txBox="1"/>
          <p:nvPr/>
        </p:nvSpPr>
        <p:spPr>
          <a:xfrm>
            <a:off x="5638800" y="6549171"/>
            <a:ext cx="2140331"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@ExcelinAction | www.ExcelinEdinAction.org</a:t>
            </a:r>
            <a:endParaRPr lang="en-US" sz="750" baseline="0" dirty="0">
              <a:solidFill>
                <a:schemeClr val="tx2"/>
              </a:solidFill>
              <a:latin typeface="+mj-lt"/>
              <a:cs typeface="Arial" pitchFamily="34" charset="0"/>
            </a:endParaRPr>
          </a:p>
        </p:txBody>
      </p:sp>
    </p:spTree>
    <p:extLst>
      <p:ext uri="{BB962C8B-B14F-4D97-AF65-F5344CB8AC3E}">
        <p14:creationId xmlns:p14="http://schemas.microsoft.com/office/powerpoint/2010/main" val="1508925241"/>
      </p:ext>
    </p:extLst>
  </p:cSld>
  <p:clrMap bg1="lt1" tx1="dk1" bg2="lt2" tx2="dk2" accent1="accent1" accent2="accent2" accent3="accent3" accent4="accent4" accent5="accent5" accent6="accent6" hlink="hlink" folHlink="folHlink"/>
  <p:sldLayoutIdLst>
    <p:sldLayoutId id="2147483954" r:id="rId1"/>
    <p:sldLayoutId id="2147483971" r:id="rId2"/>
    <p:sldLayoutId id="2147483955" r:id="rId3"/>
    <p:sldLayoutId id="2147483958" r:id="rId4"/>
    <p:sldLayoutId id="2147483957" r:id="rId5"/>
    <p:sldLayoutId id="2147483962" r:id="rId6"/>
    <p:sldLayoutId id="2147483963" r:id="rId7"/>
    <p:sldLayoutId id="2147483965" r:id="rId8"/>
    <p:sldLayoutId id="2147483964" r:id="rId9"/>
    <p:sldLayoutId id="2147483961" r:id="rId10"/>
    <p:sldLayoutId id="2147483970" r:id="rId11"/>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5506-DDB5-4437-A6FD-7B288A72701D}"/>
              </a:ext>
            </a:extLst>
          </p:cNvPr>
          <p:cNvSpPr>
            <a:spLocks noGrp="1"/>
          </p:cNvSpPr>
          <p:nvPr>
            <p:ph type="title"/>
          </p:nvPr>
        </p:nvSpPr>
        <p:spPr/>
        <p:txBody>
          <a:bodyPr>
            <a:normAutofit fontScale="90000"/>
          </a:bodyPr>
          <a:lstStyle/>
          <a:p>
            <a:r>
              <a:rPr lang="en-US" i="1" dirty="0"/>
              <a:t>Fairness &amp; Opportunity: </a:t>
            </a:r>
            <a:br>
              <a:rPr lang="en-US" i="1" dirty="0"/>
            </a:br>
            <a:r>
              <a:rPr lang="en-US" i="1" dirty="0"/>
              <a:t>Bringing Student-Centered Education Funding To South Carolina Students</a:t>
            </a:r>
          </a:p>
        </p:txBody>
      </p:sp>
      <p:sp>
        <p:nvSpPr>
          <p:cNvPr id="3" name="Text Placeholder 2">
            <a:extLst>
              <a:ext uri="{FF2B5EF4-FFF2-40B4-BE49-F238E27FC236}">
                <a16:creationId xmlns:a16="http://schemas.microsoft.com/office/drawing/2014/main" id="{8355645A-47AE-4184-82FB-76CDB7EA4253}"/>
              </a:ext>
            </a:extLst>
          </p:cNvPr>
          <p:cNvSpPr>
            <a:spLocks noGrp="1"/>
          </p:cNvSpPr>
          <p:nvPr>
            <p:ph type="body" sz="quarter" idx="11"/>
          </p:nvPr>
        </p:nvSpPr>
        <p:spPr>
          <a:xfrm>
            <a:off x="165210" y="5244309"/>
            <a:ext cx="8813580" cy="722312"/>
          </a:xfrm>
        </p:spPr>
        <p:txBody>
          <a:bodyPr/>
          <a:lstStyle/>
          <a:p>
            <a:r>
              <a:rPr lang="en-US" i="0" dirty="0"/>
              <a:t>Matthew Joseph</a:t>
            </a:r>
          </a:p>
        </p:txBody>
      </p:sp>
      <p:sp>
        <p:nvSpPr>
          <p:cNvPr id="4" name="Text Placeholder 3">
            <a:extLst>
              <a:ext uri="{FF2B5EF4-FFF2-40B4-BE49-F238E27FC236}">
                <a16:creationId xmlns:a16="http://schemas.microsoft.com/office/drawing/2014/main" id="{FDD0C335-E85A-40FE-B82A-1DD9878AC609}"/>
              </a:ext>
            </a:extLst>
          </p:cNvPr>
          <p:cNvSpPr>
            <a:spLocks noGrp="1"/>
          </p:cNvSpPr>
          <p:nvPr>
            <p:ph type="body" sz="quarter" idx="12"/>
          </p:nvPr>
        </p:nvSpPr>
        <p:spPr>
          <a:xfrm>
            <a:off x="165210" y="5779179"/>
            <a:ext cx="8813580" cy="722312"/>
          </a:xfrm>
        </p:spPr>
        <p:txBody>
          <a:bodyPr/>
          <a:lstStyle/>
          <a:p>
            <a:r>
              <a:rPr lang="en-US" dirty="0"/>
              <a:t>December 2019</a:t>
            </a:r>
          </a:p>
        </p:txBody>
      </p:sp>
    </p:spTree>
    <p:extLst>
      <p:ext uri="{BB962C8B-B14F-4D97-AF65-F5344CB8AC3E}">
        <p14:creationId xmlns:p14="http://schemas.microsoft.com/office/powerpoint/2010/main" val="121435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a:bodyPr>
          <a:lstStyle/>
          <a:p>
            <a:r>
              <a:rPr lang="en-US" altLang="en-US" sz="2800" dirty="0">
                <a:solidFill>
                  <a:schemeClr val="bg1"/>
                </a:solidFill>
              </a:rPr>
              <a:t>Student-Centered Funding for Charter Schools</a:t>
            </a:r>
            <a:endParaRPr lang="en-US" altLang="en-US" sz="2800" dirty="0">
              <a:solidFill>
                <a:schemeClr val="bg1"/>
              </a:solidFill>
              <a:latin typeface="+mn-lt"/>
            </a:endParaRPr>
          </a:p>
        </p:txBody>
      </p:sp>
      <p:sp>
        <p:nvSpPr>
          <p:cNvPr id="5" name="Oval 4"/>
          <p:cNvSpPr/>
          <p:nvPr/>
        </p:nvSpPr>
        <p:spPr>
          <a:xfrm>
            <a:off x="2790825" y="2324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4" name="TextBox 13"/>
          <p:cNvSpPr txBox="1"/>
          <p:nvPr/>
        </p:nvSpPr>
        <p:spPr>
          <a:xfrm>
            <a:off x="3570506" y="2315989"/>
            <a:ext cx="2007160" cy="338554"/>
          </a:xfrm>
          <a:prstGeom prst="rect">
            <a:avLst/>
          </a:prstGeom>
          <a:noFill/>
        </p:spPr>
        <p:txBody>
          <a:bodyPr wrap="square" rtlCol="0">
            <a:spAutoFit/>
          </a:bodyPr>
          <a:lstStyle/>
          <a:p>
            <a:r>
              <a:rPr lang="en-US" sz="1600" dirty="0">
                <a:solidFill>
                  <a:schemeClr val="tx1">
                    <a:lumMod val="75000"/>
                    <a:lumOff val="25000"/>
                  </a:schemeClr>
                </a:solidFill>
              </a:rPr>
              <a:t>No local funding</a:t>
            </a:r>
            <a:endParaRPr lang="en-US" sz="1600" b="0" dirty="0">
              <a:solidFill>
                <a:schemeClr val="tx1">
                  <a:lumMod val="75000"/>
                  <a:lumOff val="25000"/>
                </a:schemeClr>
              </a:solidFill>
              <a:latin typeface="+mn-lt"/>
            </a:endParaRPr>
          </a:p>
        </p:txBody>
      </p:sp>
      <p:sp>
        <p:nvSpPr>
          <p:cNvPr id="20" name="Oval 19"/>
          <p:cNvSpPr/>
          <p:nvPr/>
        </p:nvSpPr>
        <p:spPr>
          <a:xfrm>
            <a:off x="2790825" y="3589337"/>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2" name="TextBox 21"/>
          <p:cNvSpPr txBox="1"/>
          <p:nvPr/>
        </p:nvSpPr>
        <p:spPr>
          <a:xfrm>
            <a:off x="3602486" y="3632601"/>
            <a:ext cx="2013693" cy="584775"/>
          </a:xfrm>
          <a:prstGeom prst="rect">
            <a:avLst/>
          </a:prstGeom>
          <a:noFill/>
        </p:spPr>
        <p:txBody>
          <a:bodyPr wrap="square" rtlCol="0">
            <a:spAutoFit/>
          </a:bodyPr>
          <a:lstStyle/>
          <a:p>
            <a:r>
              <a:rPr lang="en-US" sz="1600" dirty="0">
                <a:solidFill>
                  <a:schemeClr val="tx1">
                    <a:lumMod val="75000"/>
                    <a:lumOff val="25000"/>
                  </a:schemeClr>
                </a:solidFill>
              </a:rPr>
              <a:t>No state funding in lieu of local taxes</a:t>
            </a:r>
            <a:endParaRPr lang="en-US" sz="1600" b="0" dirty="0">
              <a:solidFill>
                <a:schemeClr val="tx1">
                  <a:lumMod val="75000"/>
                  <a:lumOff val="25000"/>
                </a:schemeClr>
              </a:solidFill>
              <a:latin typeface="+mn-lt"/>
            </a:endParaRPr>
          </a:p>
        </p:txBody>
      </p:sp>
      <p:sp>
        <p:nvSpPr>
          <p:cNvPr id="23" name="Oval 22"/>
          <p:cNvSpPr/>
          <p:nvPr/>
        </p:nvSpPr>
        <p:spPr>
          <a:xfrm>
            <a:off x="2790825" y="4991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4" name="TextBox 23"/>
          <p:cNvSpPr txBox="1"/>
          <p:nvPr/>
        </p:nvSpPr>
        <p:spPr>
          <a:xfrm>
            <a:off x="3595541" y="5108385"/>
            <a:ext cx="2057585" cy="830997"/>
          </a:xfrm>
          <a:prstGeom prst="rect">
            <a:avLst/>
          </a:prstGeom>
          <a:noFill/>
        </p:spPr>
        <p:txBody>
          <a:bodyPr wrap="square" rtlCol="0">
            <a:spAutoFit/>
          </a:bodyPr>
          <a:lstStyle/>
          <a:p>
            <a:r>
              <a:rPr lang="en-US" sz="1600" b="0" dirty="0">
                <a:solidFill>
                  <a:schemeClr val="tx1">
                    <a:lumMod val="75000"/>
                    <a:lumOff val="25000"/>
                  </a:schemeClr>
                </a:solidFill>
                <a:latin typeface="+mn-lt"/>
              </a:rPr>
              <a:t>Various programs </a:t>
            </a:r>
            <a:r>
              <a:rPr lang="en-US" sz="1600" dirty="0">
                <a:solidFill>
                  <a:schemeClr val="tx1">
                    <a:lumMod val="75000"/>
                    <a:lumOff val="25000"/>
                  </a:schemeClr>
                </a:solidFill>
              </a:rPr>
              <a:t>not based on student enrollment</a:t>
            </a:r>
            <a:endParaRPr lang="en-US" sz="1600" b="0" dirty="0">
              <a:solidFill>
                <a:schemeClr val="tx1">
                  <a:lumMod val="75000"/>
                  <a:lumOff val="25000"/>
                </a:schemeClr>
              </a:solidFill>
              <a:latin typeface="+mn-lt"/>
            </a:endParaRPr>
          </a:p>
        </p:txBody>
      </p:sp>
      <p:cxnSp>
        <p:nvCxnSpPr>
          <p:cNvPr id="6" name="Straight Connector 5"/>
          <p:cNvCxnSpPr>
            <a:cxnSpLocks/>
          </p:cNvCxnSpPr>
          <p:nvPr/>
        </p:nvCxnSpPr>
        <p:spPr>
          <a:xfrm>
            <a:off x="3589398" y="3532188"/>
            <a:ext cx="1857533"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a:cxnSpLocks/>
          </p:cNvCxnSpPr>
          <p:nvPr/>
        </p:nvCxnSpPr>
        <p:spPr>
          <a:xfrm>
            <a:off x="3513198" y="4933951"/>
            <a:ext cx="1857533"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29" name="Text Placeholder 3">
            <a:extLst>
              <a:ext uri="{FF2B5EF4-FFF2-40B4-BE49-F238E27FC236}">
                <a16:creationId xmlns:a16="http://schemas.microsoft.com/office/drawing/2014/main" id="{08518265-273F-4B2B-9960-96ACE974881B}"/>
              </a:ext>
            </a:extLst>
          </p:cNvPr>
          <p:cNvSpPr txBox="1">
            <a:spLocks/>
          </p:cNvSpPr>
          <p:nvPr/>
        </p:nvSpPr>
        <p:spPr>
          <a:xfrm>
            <a:off x="185290" y="1030893"/>
            <a:ext cx="8608008" cy="936169"/>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schemeClr val="accent1"/>
                </a:solidFill>
              </a:rPr>
              <a:t>For brick-and-mortar, state-authorized charter schools in South Carolina, nearly one third of funding is not student-centered. The situation is similar for locally-authorized charter schools. For virtual, state-authorized charter schools, even more is not student-centered</a:t>
            </a:r>
            <a:endParaRPr lang="en-US" sz="1800" i="1" dirty="0">
              <a:solidFill>
                <a:schemeClr val="accent1"/>
              </a:solidFill>
              <a:latin typeface="+mn-lt"/>
            </a:endParaRPr>
          </a:p>
        </p:txBody>
      </p:sp>
      <p:graphicFrame>
        <p:nvGraphicFramePr>
          <p:cNvPr id="28" name="Chart 27">
            <a:extLst>
              <a:ext uri="{FF2B5EF4-FFF2-40B4-BE49-F238E27FC236}">
                <a16:creationId xmlns:a16="http://schemas.microsoft.com/office/drawing/2014/main" id="{3EBE7EDE-E9B5-4239-9E97-F6A1D689C9BD}"/>
              </a:ext>
            </a:extLst>
          </p:cNvPr>
          <p:cNvGraphicFramePr>
            <a:graphicFrameLocks/>
          </p:cNvGraphicFramePr>
          <p:nvPr>
            <p:extLst>
              <p:ext uri="{D42A27DB-BD31-4B8C-83A1-F6EECF244321}">
                <p14:modId xmlns:p14="http://schemas.microsoft.com/office/powerpoint/2010/main" val="1217148355"/>
              </p:ext>
            </p:extLst>
          </p:nvPr>
        </p:nvGraphicFramePr>
        <p:xfrm>
          <a:off x="313279" y="2111957"/>
          <a:ext cx="2114549" cy="3975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DE0F493A-A7F8-4F9C-A4FF-72F38ABF74BB}"/>
              </a:ext>
            </a:extLst>
          </p:cNvPr>
          <p:cNvGraphicFramePr>
            <a:graphicFrameLocks/>
          </p:cNvGraphicFramePr>
          <p:nvPr>
            <p:extLst>
              <p:ext uri="{D42A27DB-BD31-4B8C-83A1-F6EECF244321}">
                <p14:modId xmlns:p14="http://schemas.microsoft.com/office/powerpoint/2010/main" val="977553820"/>
              </p:ext>
            </p:extLst>
          </p:nvPr>
        </p:nvGraphicFramePr>
        <p:xfrm>
          <a:off x="6260825" y="2111957"/>
          <a:ext cx="2114549" cy="3975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06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7F05-6EEB-4DBC-A362-DEAEA2640571}"/>
              </a:ext>
            </a:extLst>
          </p:cNvPr>
          <p:cNvSpPr>
            <a:spLocks noGrp="1"/>
          </p:cNvSpPr>
          <p:nvPr>
            <p:ph type="title"/>
          </p:nvPr>
        </p:nvSpPr>
        <p:spPr/>
        <p:txBody>
          <a:bodyPr/>
          <a:lstStyle/>
          <a:p>
            <a:r>
              <a:rPr lang="en-US" dirty="0"/>
              <a:t>Beaufort &amp; Two Nearby Charter Schools</a:t>
            </a:r>
          </a:p>
        </p:txBody>
      </p:sp>
      <p:sp>
        <p:nvSpPr>
          <p:cNvPr id="3" name="Slide Number Placeholder 2">
            <a:extLst>
              <a:ext uri="{FF2B5EF4-FFF2-40B4-BE49-F238E27FC236}">
                <a16:creationId xmlns:a16="http://schemas.microsoft.com/office/drawing/2014/main" id="{18F1A740-2F7E-4B1B-A9E2-0C45AEE0DD08}"/>
              </a:ext>
            </a:extLst>
          </p:cNvPr>
          <p:cNvSpPr>
            <a:spLocks noGrp="1"/>
          </p:cNvSpPr>
          <p:nvPr>
            <p:ph type="sldNum" sz="quarter" idx="4"/>
          </p:nvPr>
        </p:nvSpPr>
        <p:spPr/>
        <p:txBody>
          <a:bodyPr/>
          <a:lstStyle/>
          <a:p>
            <a:fld id="{DCBF5701-1E31-4102-832B-09F0AC47C2BD}" type="slidenum">
              <a:rPr lang="en-US" smtClean="0"/>
              <a:pPr/>
              <a:t>11</a:t>
            </a:fld>
            <a:endParaRPr lang="en-US" dirty="0"/>
          </a:p>
        </p:txBody>
      </p:sp>
      <p:sp>
        <p:nvSpPr>
          <p:cNvPr id="4" name="Text Placeholder 3">
            <a:extLst>
              <a:ext uri="{FF2B5EF4-FFF2-40B4-BE49-F238E27FC236}">
                <a16:creationId xmlns:a16="http://schemas.microsoft.com/office/drawing/2014/main" id="{D9154D06-96C1-4C76-8E3C-EB608B443BD0}"/>
              </a:ext>
            </a:extLst>
          </p:cNvPr>
          <p:cNvSpPr>
            <a:spLocks noGrp="1"/>
          </p:cNvSpPr>
          <p:nvPr>
            <p:ph type="body" sz="quarter" idx="13"/>
          </p:nvPr>
        </p:nvSpPr>
        <p:spPr/>
        <p:txBody>
          <a:bodyPr/>
          <a:lstStyle/>
          <a:p>
            <a:r>
              <a:rPr lang="en-US" dirty="0"/>
              <a:t>Compared to Beaufort, more than 40 percent of funding for Bridges Prep Academy and Riverview Charter is not student-centered.</a:t>
            </a:r>
          </a:p>
        </p:txBody>
      </p:sp>
      <p:graphicFrame>
        <p:nvGraphicFramePr>
          <p:cNvPr id="8" name="Content Placeholder 7">
            <a:extLst>
              <a:ext uri="{FF2B5EF4-FFF2-40B4-BE49-F238E27FC236}">
                <a16:creationId xmlns:a16="http://schemas.microsoft.com/office/drawing/2014/main" id="{4024AA21-CD7D-41BA-B5BA-BC38E5BE61F3}"/>
              </a:ext>
            </a:extLst>
          </p:cNvPr>
          <p:cNvGraphicFramePr>
            <a:graphicFrameLocks noGrp="1"/>
          </p:cNvGraphicFramePr>
          <p:nvPr>
            <p:ph sz="quarter" idx="14"/>
            <p:extLst>
              <p:ext uri="{D42A27DB-BD31-4B8C-83A1-F6EECF244321}">
                <p14:modId xmlns:p14="http://schemas.microsoft.com/office/powerpoint/2010/main" val="440303341"/>
              </p:ext>
            </p:extLst>
          </p:nvPr>
        </p:nvGraphicFramePr>
        <p:xfrm>
          <a:off x="254000" y="1844675"/>
          <a:ext cx="8371840" cy="4682490"/>
        </p:xfrm>
        <a:graphic>
          <a:graphicData uri="http://schemas.openxmlformats.org/drawingml/2006/table">
            <a:tbl>
              <a:tblPr bandRow="1">
                <a:tableStyleId>{21E4AEA4-8DFA-4A89-87EB-49C32662AFE0}</a:tableStyleId>
              </a:tblPr>
              <a:tblGrid>
                <a:gridCol w="2651760">
                  <a:extLst>
                    <a:ext uri="{9D8B030D-6E8A-4147-A177-3AD203B41FA5}">
                      <a16:colId xmlns:a16="http://schemas.microsoft.com/office/drawing/2014/main" val="1762183344"/>
                    </a:ext>
                  </a:extLst>
                </a:gridCol>
                <a:gridCol w="1584960">
                  <a:extLst>
                    <a:ext uri="{9D8B030D-6E8A-4147-A177-3AD203B41FA5}">
                      <a16:colId xmlns:a16="http://schemas.microsoft.com/office/drawing/2014/main" val="1682405256"/>
                    </a:ext>
                  </a:extLst>
                </a:gridCol>
                <a:gridCol w="2052320">
                  <a:extLst>
                    <a:ext uri="{9D8B030D-6E8A-4147-A177-3AD203B41FA5}">
                      <a16:colId xmlns:a16="http://schemas.microsoft.com/office/drawing/2014/main" val="2789327708"/>
                    </a:ext>
                  </a:extLst>
                </a:gridCol>
                <a:gridCol w="2082800">
                  <a:extLst>
                    <a:ext uri="{9D8B030D-6E8A-4147-A177-3AD203B41FA5}">
                      <a16:colId xmlns:a16="http://schemas.microsoft.com/office/drawing/2014/main" val="1492752703"/>
                    </a:ext>
                  </a:extLst>
                </a:gridCol>
              </a:tblGrid>
              <a:tr h="552450">
                <a:tc>
                  <a:txBody>
                    <a:bodyPr/>
                    <a:lstStyle/>
                    <a:p>
                      <a:pPr algn="ctr" fontAlgn="ctr"/>
                      <a:r>
                        <a:rPr lang="en-US" sz="1800" b="1" u="none" strike="noStrike" dirty="0">
                          <a:effectLst/>
                        </a:rPr>
                        <a:t>Revenue</a:t>
                      </a:r>
                      <a:endParaRPr lang="en-US"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b="1" u="none" strike="noStrike" dirty="0">
                          <a:effectLst/>
                        </a:rPr>
                        <a:t>Beaufort</a:t>
                      </a:r>
                    </a:p>
                    <a:p>
                      <a:pPr algn="ctr" fontAlgn="ctr"/>
                      <a:r>
                        <a:rPr lang="en-US" sz="1800" b="1" i="0" u="none" strike="noStrike" dirty="0">
                          <a:solidFill>
                            <a:srgbClr val="000000"/>
                          </a:solidFill>
                          <a:effectLst/>
                          <a:latin typeface="Calibri" panose="020F0502020204030204" pitchFamily="34" charset="0"/>
                        </a:rPr>
                        <a:t>(Traditional School District)</a:t>
                      </a:r>
                    </a:p>
                  </a:txBody>
                  <a:tcPr marL="6350" marR="6350" marT="6350" marB="0" anchor="ctr">
                    <a:solidFill>
                      <a:srgbClr val="92D050"/>
                    </a:solidFill>
                  </a:tcPr>
                </a:tc>
                <a:tc>
                  <a:txBody>
                    <a:bodyPr/>
                    <a:lstStyle/>
                    <a:p>
                      <a:pPr algn="ctr" fontAlgn="ctr"/>
                      <a:r>
                        <a:rPr lang="en-US" sz="1800" b="1" u="none" strike="noStrike" dirty="0">
                          <a:effectLst/>
                        </a:rPr>
                        <a:t>Bridges Prep Academy (State-Authorized Charter School)</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ctr" fontAlgn="ctr"/>
                      <a:r>
                        <a:rPr lang="en-US" sz="1800" b="1" u="none" strike="noStrike" dirty="0">
                          <a:effectLst/>
                        </a:rPr>
                        <a:t>Riverview Charter     (Locally-Authorized Charter School)</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393094576"/>
                  </a:ext>
                </a:extLst>
              </a:tr>
              <a:tr h="552450">
                <a:tc>
                  <a:txBody>
                    <a:bodyPr/>
                    <a:lstStyle/>
                    <a:p>
                      <a:pPr algn="l" fontAlgn="ctr"/>
                      <a:r>
                        <a:rPr lang="en-US" sz="1400" u="none" strike="noStrike" dirty="0">
                          <a:effectLst/>
                        </a:rPr>
                        <a:t>State &amp; local formula; at-risk students; teacher fringe benefits</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u="none" strike="noStrike" dirty="0">
                          <a:effectLst/>
                        </a:rPr>
                        <a:t>$4,454</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u="none" strike="noStrike" dirty="0">
                          <a:effectLst/>
                        </a:rPr>
                        <a:t>$4,454</a:t>
                      </a:r>
                      <a:endParaRPr lang="en-US" sz="1800" b="0"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u="none" strike="noStrike" dirty="0">
                          <a:effectLst/>
                        </a:rPr>
                        <a:t>$8,165</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644708775"/>
                  </a:ext>
                </a:extLst>
              </a:tr>
              <a:tr h="368300">
                <a:tc>
                  <a:txBody>
                    <a:bodyPr/>
                    <a:lstStyle/>
                    <a:p>
                      <a:pPr algn="l" fontAlgn="ctr"/>
                      <a:r>
                        <a:rPr lang="en-US" sz="1400" u="none" strike="noStrike" dirty="0">
                          <a:effectLst/>
                        </a:rPr>
                        <a:t>Additional local or state charter supplement</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u="none" strike="noStrike" dirty="0">
                          <a:effectLst/>
                        </a:rPr>
                        <a:t>$6,261</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u="none" strike="noStrike" dirty="0">
                          <a:effectLst/>
                        </a:rPr>
                        <a:t>$3,600</a:t>
                      </a:r>
                      <a:endParaRPr lang="en-US" sz="1800" b="0"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2549986713"/>
                  </a:ext>
                </a:extLst>
              </a:tr>
              <a:tr h="368300">
                <a:tc>
                  <a:txBody>
                    <a:bodyPr/>
                    <a:lstStyle/>
                    <a:p>
                      <a:pPr algn="l" fontAlgn="ctr"/>
                      <a:r>
                        <a:rPr lang="en-US" sz="1400" u="none" strike="noStrike" dirty="0">
                          <a:effectLst/>
                        </a:rPr>
                        <a:t>State funding in lieu of local taxes</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u="none" strike="noStrike" dirty="0">
                          <a:effectLst/>
                        </a:rPr>
                        <a:t>$2,621</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3045626563"/>
                  </a:ext>
                </a:extLst>
              </a:tr>
              <a:tr h="368300">
                <a:tc>
                  <a:txBody>
                    <a:bodyPr/>
                    <a:lstStyle/>
                    <a:p>
                      <a:pPr algn="l" fontAlgn="ctr"/>
                      <a:r>
                        <a:rPr lang="en-US" sz="1400" u="none" strike="noStrike" dirty="0">
                          <a:effectLst/>
                        </a:rPr>
                        <a:t>State funding for teacher retirement, etc.</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u="none" strike="noStrike" dirty="0">
                          <a:effectLst/>
                        </a:rPr>
                        <a:t>$536</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1352044314"/>
                  </a:ext>
                </a:extLst>
              </a:tr>
              <a:tr h="368300">
                <a:tc>
                  <a:txBody>
                    <a:bodyPr/>
                    <a:lstStyle/>
                    <a:p>
                      <a:pPr algn="l" fontAlgn="ctr"/>
                      <a:r>
                        <a:rPr lang="en-US" sz="1400" u="none" strike="noStrike" dirty="0">
                          <a:effectLst/>
                        </a:rPr>
                        <a:t>State funding for staffing, etc. </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u="none" strike="noStrike" dirty="0">
                          <a:effectLst/>
                        </a:rPr>
                        <a:t>$161</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1181034436"/>
                  </a:ext>
                </a:extLst>
              </a:tr>
              <a:tr h="368300">
                <a:tc>
                  <a:txBody>
                    <a:bodyPr/>
                    <a:lstStyle/>
                    <a:p>
                      <a:pPr algn="l" fontAlgn="ctr"/>
                      <a:r>
                        <a:rPr lang="en-US" sz="1400" u="none" strike="noStrike" dirty="0">
                          <a:effectLst/>
                        </a:rPr>
                        <a:t>State funding for transportation</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u="none" strike="noStrike" dirty="0">
                          <a:effectLst/>
                        </a:rPr>
                        <a:t>$214</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171067031"/>
                  </a:ext>
                </a:extLst>
              </a:tr>
              <a:tr h="368300">
                <a:tc>
                  <a:txBody>
                    <a:bodyPr/>
                    <a:lstStyle/>
                    <a:p>
                      <a:pPr algn="l" fontAlgn="ctr"/>
                      <a:r>
                        <a:rPr lang="en-US" sz="1400" u="none" strike="noStrike" dirty="0">
                          <a:effectLst/>
                        </a:rPr>
                        <a:t>Other state and local funding</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4010889293"/>
                  </a:ext>
                </a:extLst>
              </a:tr>
              <a:tr h="184150">
                <a:tc>
                  <a:txBody>
                    <a:bodyPr/>
                    <a:lstStyle/>
                    <a:p>
                      <a:pPr algn="l" fontAlgn="ctr"/>
                      <a:r>
                        <a:rPr lang="en-US" sz="2000" b="1" u="none" strike="noStrike" dirty="0">
                          <a:effectLst/>
                        </a:rPr>
                        <a:t>Total</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b="1" u="none" strike="noStrike" dirty="0">
                          <a:effectLst/>
                        </a:rPr>
                        <a:t>$14,391</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b="1" u="none" strike="noStrike" dirty="0">
                          <a:effectLst/>
                        </a:rPr>
                        <a:t>$8,054</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b="1" u="none" strike="noStrike" dirty="0">
                          <a:effectLst/>
                        </a:rPr>
                        <a:t>$8,165</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3846640683"/>
                  </a:ext>
                </a:extLst>
              </a:tr>
              <a:tr h="184150">
                <a:tc>
                  <a:txBody>
                    <a:bodyPr/>
                    <a:lstStyle/>
                    <a:p>
                      <a:pPr algn="r" fontAlgn="ctr"/>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r" fontAlgn="ctr"/>
                      <a:r>
                        <a:rPr lang="en-US" sz="1800" b="1" u="none" strike="noStrike" dirty="0">
                          <a:effectLst/>
                        </a:rPr>
                        <a:t>56.0%</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r" fontAlgn="ctr"/>
                      <a:r>
                        <a:rPr lang="en-US" sz="1800" b="1" u="none" strike="noStrike" dirty="0">
                          <a:effectLst/>
                        </a:rPr>
                        <a:t>56.7%</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2405728426"/>
                  </a:ext>
                </a:extLst>
              </a:tr>
            </a:tbl>
          </a:graphicData>
        </a:graphic>
      </p:graphicFrame>
    </p:spTree>
    <p:extLst>
      <p:ext uri="{BB962C8B-B14F-4D97-AF65-F5344CB8AC3E}">
        <p14:creationId xmlns:p14="http://schemas.microsoft.com/office/powerpoint/2010/main" val="186135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a:bodyPr>
          <a:lstStyle/>
          <a:p>
            <a:r>
              <a:rPr lang="en-US" altLang="en-US" sz="2800" dirty="0">
                <a:solidFill>
                  <a:schemeClr val="bg1"/>
                </a:solidFill>
                <a:latin typeface="+mn-lt"/>
              </a:rPr>
              <a:t>Implications &amp; Recommendations</a:t>
            </a:r>
          </a:p>
        </p:txBody>
      </p:sp>
      <p:sp>
        <p:nvSpPr>
          <p:cNvPr id="5" name="Oval 4"/>
          <p:cNvSpPr/>
          <p:nvPr/>
        </p:nvSpPr>
        <p:spPr>
          <a:xfrm>
            <a:off x="177297" y="16002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4" name="TextBox 13"/>
          <p:cNvSpPr txBox="1"/>
          <p:nvPr/>
        </p:nvSpPr>
        <p:spPr>
          <a:xfrm>
            <a:off x="900787" y="1578988"/>
            <a:ext cx="3445846" cy="584775"/>
          </a:xfrm>
          <a:prstGeom prst="rect">
            <a:avLst/>
          </a:prstGeom>
          <a:noFill/>
        </p:spPr>
        <p:txBody>
          <a:bodyPr wrap="square" rtlCol="0">
            <a:spAutoFit/>
          </a:bodyPr>
          <a:lstStyle/>
          <a:p>
            <a:r>
              <a:rPr lang="en-US" sz="1600" dirty="0">
                <a:solidFill>
                  <a:schemeClr val="tx1">
                    <a:lumMod val="75000"/>
                    <a:lumOff val="25000"/>
                  </a:schemeClr>
                </a:solidFill>
              </a:rPr>
              <a:t>Fold all state funding into the funding formula.</a:t>
            </a:r>
            <a:endParaRPr lang="en-US" sz="1600" b="0" dirty="0">
              <a:solidFill>
                <a:schemeClr val="tx1">
                  <a:lumMod val="75000"/>
                  <a:lumOff val="25000"/>
                </a:schemeClr>
              </a:solidFill>
              <a:latin typeface="+mn-lt"/>
            </a:endParaRPr>
          </a:p>
        </p:txBody>
      </p:sp>
      <p:sp>
        <p:nvSpPr>
          <p:cNvPr id="20" name="Oval 19"/>
          <p:cNvSpPr/>
          <p:nvPr/>
        </p:nvSpPr>
        <p:spPr>
          <a:xfrm>
            <a:off x="228600" y="2865437"/>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2" name="TextBox 21"/>
          <p:cNvSpPr txBox="1"/>
          <p:nvPr/>
        </p:nvSpPr>
        <p:spPr>
          <a:xfrm>
            <a:off x="979387" y="2895600"/>
            <a:ext cx="3457062" cy="584775"/>
          </a:xfrm>
          <a:prstGeom prst="rect">
            <a:avLst/>
          </a:prstGeom>
          <a:noFill/>
        </p:spPr>
        <p:txBody>
          <a:bodyPr wrap="square" rtlCol="0">
            <a:spAutoFit/>
          </a:bodyPr>
          <a:lstStyle/>
          <a:p>
            <a:r>
              <a:rPr lang="en-US" sz="1600" dirty="0">
                <a:solidFill>
                  <a:schemeClr val="tx1">
                    <a:lumMod val="75000"/>
                    <a:lumOff val="25000"/>
                  </a:schemeClr>
                </a:solidFill>
              </a:rPr>
              <a:t>Make local funding student-centered.</a:t>
            </a:r>
            <a:endParaRPr lang="en-US" sz="1600" b="0" dirty="0">
              <a:solidFill>
                <a:schemeClr val="tx1">
                  <a:lumMod val="75000"/>
                  <a:lumOff val="25000"/>
                </a:schemeClr>
              </a:solidFill>
              <a:latin typeface="+mn-lt"/>
            </a:endParaRPr>
          </a:p>
        </p:txBody>
      </p:sp>
      <p:sp>
        <p:nvSpPr>
          <p:cNvPr id="23" name="Oval 22"/>
          <p:cNvSpPr/>
          <p:nvPr/>
        </p:nvSpPr>
        <p:spPr>
          <a:xfrm>
            <a:off x="228600" y="42672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4" name="TextBox 23"/>
          <p:cNvSpPr txBox="1"/>
          <p:nvPr/>
        </p:nvSpPr>
        <p:spPr>
          <a:xfrm>
            <a:off x="940982" y="4322188"/>
            <a:ext cx="3532414" cy="1077218"/>
          </a:xfrm>
          <a:prstGeom prst="rect">
            <a:avLst/>
          </a:prstGeom>
          <a:noFill/>
        </p:spPr>
        <p:txBody>
          <a:bodyPr wrap="square" rtlCol="0">
            <a:spAutoFit/>
          </a:bodyPr>
          <a:lstStyle/>
          <a:p>
            <a:r>
              <a:rPr lang="en-US" sz="1600" dirty="0">
                <a:solidFill>
                  <a:schemeClr val="tx1">
                    <a:lumMod val="75000"/>
                    <a:lumOff val="25000"/>
                  </a:schemeClr>
                </a:solidFill>
              </a:rPr>
              <a:t>Incorporate charter schools fully into the funding formula and provide them with equal access to local revenue</a:t>
            </a:r>
            <a:r>
              <a:rPr lang="en-US" sz="1600" b="0" dirty="0">
                <a:solidFill>
                  <a:schemeClr val="tx1">
                    <a:lumMod val="75000"/>
                    <a:lumOff val="25000"/>
                  </a:schemeClr>
                </a:solidFill>
                <a:latin typeface="+mn-lt"/>
              </a:rPr>
              <a:t>.</a:t>
            </a:r>
          </a:p>
        </p:txBody>
      </p:sp>
      <p:sp>
        <p:nvSpPr>
          <p:cNvPr id="28" name="Oval 27"/>
          <p:cNvSpPr/>
          <p:nvPr/>
        </p:nvSpPr>
        <p:spPr>
          <a:xfrm>
            <a:off x="4368297" y="1593373"/>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0" name="Oval 29"/>
          <p:cNvSpPr/>
          <p:nvPr/>
        </p:nvSpPr>
        <p:spPr>
          <a:xfrm>
            <a:off x="4419600" y="3089334"/>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1" name="TextBox 30"/>
          <p:cNvSpPr txBox="1"/>
          <p:nvPr/>
        </p:nvSpPr>
        <p:spPr>
          <a:xfrm>
            <a:off x="5133994" y="1572161"/>
            <a:ext cx="3608002" cy="584775"/>
          </a:xfrm>
          <a:prstGeom prst="rect">
            <a:avLst/>
          </a:prstGeom>
          <a:noFill/>
        </p:spPr>
        <p:txBody>
          <a:bodyPr wrap="square" rtlCol="0">
            <a:spAutoFit/>
          </a:bodyPr>
          <a:lstStyle/>
          <a:p>
            <a:r>
              <a:rPr lang="en-US" sz="1600" dirty="0">
                <a:solidFill>
                  <a:schemeClr val="tx1">
                    <a:lumMod val="75000"/>
                    <a:lumOff val="25000"/>
                  </a:schemeClr>
                </a:solidFill>
              </a:rPr>
              <a:t>Ensure that funding follows students from school to school.</a:t>
            </a:r>
            <a:endParaRPr lang="en-US" sz="1600" b="0" dirty="0">
              <a:solidFill>
                <a:schemeClr val="tx1">
                  <a:lumMod val="75000"/>
                  <a:lumOff val="25000"/>
                </a:schemeClr>
              </a:solidFill>
              <a:latin typeface="+mn-lt"/>
            </a:endParaRPr>
          </a:p>
        </p:txBody>
      </p:sp>
      <p:sp>
        <p:nvSpPr>
          <p:cNvPr id="35" name="TextBox 34"/>
          <p:cNvSpPr txBox="1"/>
          <p:nvPr/>
        </p:nvSpPr>
        <p:spPr>
          <a:xfrm>
            <a:off x="5181600" y="3119497"/>
            <a:ext cx="3560396" cy="584775"/>
          </a:xfrm>
          <a:prstGeom prst="rect">
            <a:avLst/>
          </a:prstGeom>
          <a:noFill/>
        </p:spPr>
        <p:txBody>
          <a:bodyPr wrap="square" rtlCol="0">
            <a:spAutoFit/>
          </a:bodyPr>
          <a:lstStyle/>
          <a:p>
            <a:r>
              <a:rPr lang="en-US" sz="1600" dirty="0">
                <a:solidFill>
                  <a:schemeClr val="tx1">
                    <a:lumMod val="75000"/>
                    <a:lumOff val="25000"/>
                  </a:schemeClr>
                </a:solidFill>
              </a:rPr>
              <a:t>Link funding to student performance.</a:t>
            </a:r>
            <a:endParaRPr lang="en-US" sz="1600" b="0" dirty="0">
              <a:solidFill>
                <a:schemeClr val="tx1">
                  <a:lumMod val="75000"/>
                  <a:lumOff val="25000"/>
                </a:schemeClr>
              </a:solidFill>
              <a:latin typeface="+mn-lt"/>
            </a:endParaRPr>
          </a:p>
        </p:txBody>
      </p:sp>
      <p:cxnSp>
        <p:nvCxnSpPr>
          <p:cNvPr id="6" name="Straight Connector 5"/>
          <p:cNvCxnSpPr/>
          <p:nvPr/>
        </p:nvCxnSpPr>
        <p:spPr>
          <a:xfrm>
            <a:off x="1026927" y="2743200"/>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1002030" y="4114800"/>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a:cxnSpLocks/>
          </p:cNvCxnSpPr>
          <p:nvPr/>
        </p:nvCxnSpPr>
        <p:spPr>
          <a:xfrm>
            <a:off x="5176199" y="2895600"/>
            <a:ext cx="3306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6216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a:bodyPr>
          <a:lstStyle/>
          <a:p>
            <a:r>
              <a:rPr lang="en-US" altLang="en-US" sz="2800" dirty="0">
                <a:solidFill>
                  <a:schemeClr val="bg1"/>
                </a:solidFill>
                <a:latin typeface="+mn-lt"/>
              </a:rPr>
              <a:t>Summary of Study Findings</a:t>
            </a:r>
          </a:p>
        </p:txBody>
      </p:sp>
      <p:sp>
        <p:nvSpPr>
          <p:cNvPr id="29" name="Text Placeholder 3">
            <a:extLst>
              <a:ext uri="{FF2B5EF4-FFF2-40B4-BE49-F238E27FC236}">
                <a16:creationId xmlns:a16="http://schemas.microsoft.com/office/drawing/2014/main" id="{08518265-273F-4B2B-9960-96ACE974881B}"/>
              </a:ext>
            </a:extLst>
          </p:cNvPr>
          <p:cNvSpPr txBox="1">
            <a:spLocks/>
          </p:cNvSpPr>
          <p:nvPr/>
        </p:nvSpPr>
        <p:spPr>
          <a:xfrm>
            <a:off x="185290" y="1030893"/>
            <a:ext cx="8608008" cy="936169"/>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schemeClr val="accent1"/>
                </a:solidFill>
                <a:latin typeface="+mn-lt"/>
              </a:rPr>
              <a:t>58 percent of funding in South Carolina is not student-centered, meaning that it is not based on the number and characteristics of students served. It can be higher in specific districts. This finding holds true for charter schools in South Carolina, brick-and-mortar, virtual, state-authorized and locally-authorized.</a:t>
            </a:r>
          </a:p>
          <a:p>
            <a:endParaRPr lang="en-US" sz="1800" i="1" dirty="0">
              <a:solidFill>
                <a:schemeClr val="accent1"/>
              </a:solidFill>
              <a:latin typeface="+mn-lt"/>
            </a:endParaRPr>
          </a:p>
        </p:txBody>
      </p:sp>
      <p:pic>
        <p:nvPicPr>
          <p:cNvPr id="3" name="Picture 2" descr="A screenshot of a cell phone&#10;&#10;Description automatically generated">
            <a:extLst>
              <a:ext uri="{FF2B5EF4-FFF2-40B4-BE49-F238E27FC236}">
                <a16:creationId xmlns:a16="http://schemas.microsoft.com/office/drawing/2014/main" id="{100E937E-CE79-4A7B-9544-D203E8341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376487"/>
            <a:ext cx="5784574" cy="4083896"/>
          </a:xfrm>
          <a:prstGeom prst="rect">
            <a:avLst/>
          </a:prstGeom>
        </p:spPr>
      </p:pic>
      <p:graphicFrame>
        <p:nvGraphicFramePr>
          <p:cNvPr id="8" name="Chart 7">
            <a:extLst>
              <a:ext uri="{FF2B5EF4-FFF2-40B4-BE49-F238E27FC236}">
                <a16:creationId xmlns:a16="http://schemas.microsoft.com/office/drawing/2014/main" id="{A55CB3E5-1E0F-4B38-A3E1-0EE69C4556D5}"/>
              </a:ext>
            </a:extLst>
          </p:cNvPr>
          <p:cNvGraphicFramePr>
            <a:graphicFrameLocks/>
          </p:cNvGraphicFramePr>
          <p:nvPr>
            <p:extLst>
              <p:ext uri="{D42A27DB-BD31-4B8C-83A1-F6EECF244321}">
                <p14:modId xmlns:p14="http://schemas.microsoft.com/office/powerpoint/2010/main" val="3434854262"/>
              </p:ext>
            </p:extLst>
          </p:nvPr>
        </p:nvGraphicFramePr>
        <p:xfrm>
          <a:off x="420419" y="2376487"/>
          <a:ext cx="2047875" cy="3984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985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a:bodyPr>
          <a:lstStyle/>
          <a:p>
            <a:r>
              <a:rPr lang="en-US" altLang="en-US" sz="2800" dirty="0">
                <a:solidFill>
                  <a:schemeClr val="bg1"/>
                </a:solidFill>
                <a:latin typeface="+mn-lt"/>
              </a:rPr>
              <a:t>Principles of Student-Centered Funding</a:t>
            </a:r>
          </a:p>
        </p:txBody>
      </p:sp>
      <p:sp>
        <p:nvSpPr>
          <p:cNvPr id="5" name="Oval 4"/>
          <p:cNvSpPr/>
          <p:nvPr/>
        </p:nvSpPr>
        <p:spPr>
          <a:xfrm>
            <a:off x="228600" y="243332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4" name="TextBox 13"/>
          <p:cNvSpPr txBox="1"/>
          <p:nvPr/>
        </p:nvSpPr>
        <p:spPr>
          <a:xfrm>
            <a:off x="952090" y="2412108"/>
            <a:ext cx="3445846" cy="830997"/>
          </a:xfrm>
          <a:prstGeom prst="rect">
            <a:avLst/>
          </a:prstGeom>
          <a:noFill/>
        </p:spPr>
        <p:txBody>
          <a:bodyPr wrap="square" rtlCol="0">
            <a:spAutoFit/>
          </a:bodyPr>
          <a:lstStyle/>
          <a:p>
            <a:r>
              <a:rPr lang="en-US" sz="1600" dirty="0">
                <a:solidFill>
                  <a:schemeClr val="tx1">
                    <a:lumMod val="75000"/>
                    <a:lumOff val="25000"/>
                  </a:schemeClr>
                </a:solidFill>
              </a:rPr>
              <a:t>Every district and school receives the same base funding for each student they serve.</a:t>
            </a:r>
            <a:endParaRPr lang="en-US" sz="1600" b="0" dirty="0">
              <a:solidFill>
                <a:schemeClr val="tx1">
                  <a:lumMod val="75000"/>
                  <a:lumOff val="25000"/>
                </a:schemeClr>
              </a:solidFill>
              <a:latin typeface="+mn-lt"/>
            </a:endParaRPr>
          </a:p>
        </p:txBody>
      </p:sp>
      <p:sp>
        <p:nvSpPr>
          <p:cNvPr id="20" name="Oval 19"/>
          <p:cNvSpPr/>
          <p:nvPr/>
        </p:nvSpPr>
        <p:spPr>
          <a:xfrm>
            <a:off x="228600" y="3698557"/>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2" name="TextBox 21"/>
          <p:cNvSpPr txBox="1"/>
          <p:nvPr/>
        </p:nvSpPr>
        <p:spPr>
          <a:xfrm>
            <a:off x="979387" y="3728720"/>
            <a:ext cx="3457062" cy="830997"/>
          </a:xfrm>
          <a:prstGeom prst="rect">
            <a:avLst/>
          </a:prstGeom>
          <a:noFill/>
        </p:spPr>
        <p:txBody>
          <a:bodyPr wrap="square" rtlCol="0">
            <a:spAutoFit/>
          </a:bodyPr>
          <a:lstStyle/>
          <a:p>
            <a:r>
              <a:rPr lang="en-US" sz="1600" dirty="0">
                <a:solidFill>
                  <a:schemeClr val="tx1">
                    <a:lumMod val="75000"/>
                    <a:lumOff val="25000"/>
                  </a:schemeClr>
                </a:solidFill>
              </a:rPr>
              <a:t>Additional funding is provided for serving students with disadvantages or special needs.</a:t>
            </a:r>
            <a:endParaRPr lang="en-US" sz="1600" b="0" dirty="0">
              <a:solidFill>
                <a:schemeClr val="tx1">
                  <a:lumMod val="75000"/>
                  <a:lumOff val="25000"/>
                </a:schemeClr>
              </a:solidFill>
              <a:latin typeface="+mn-lt"/>
            </a:endParaRPr>
          </a:p>
        </p:txBody>
      </p:sp>
      <p:sp>
        <p:nvSpPr>
          <p:cNvPr id="23" name="Oval 22"/>
          <p:cNvSpPr/>
          <p:nvPr/>
        </p:nvSpPr>
        <p:spPr>
          <a:xfrm>
            <a:off x="228600" y="510032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4" name="TextBox 23"/>
          <p:cNvSpPr txBox="1"/>
          <p:nvPr/>
        </p:nvSpPr>
        <p:spPr>
          <a:xfrm>
            <a:off x="971462" y="5155308"/>
            <a:ext cx="3532414" cy="1077218"/>
          </a:xfrm>
          <a:prstGeom prst="rect">
            <a:avLst/>
          </a:prstGeom>
          <a:noFill/>
        </p:spPr>
        <p:txBody>
          <a:bodyPr wrap="square" rtlCol="0">
            <a:spAutoFit/>
          </a:bodyPr>
          <a:lstStyle/>
          <a:p>
            <a:r>
              <a:rPr lang="en-US" sz="1600" b="0" dirty="0">
                <a:solidFill>
                  <a:schemeClr val="tx1">
                    <a:lumMod val="75000"/>
                    <a:lumOff val="25000"/>
                  </a:schemeClr>
                </a:solidFill>
                <a:latin typeface="+mn-lt"/>
              </a:rPr>
              <a:t>All districts and schools, including traditional public schools and public charter schools, are equitably funded.</a:t>
            </a:r>
          </a:p>
        </p:txBody>
      </p:sp>
      <p:sp>
        <p:nvSpPr>
          <p:cNvPr id="28" name="Oval 27"/>
          <p:cNvSpPr/>
          <p:nvPr/>
        </p:nvSpPr>
        <p:spPr>
          <a:xfrm>
            <a:off x="4419600" y="2426493"/>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0" name="Oval 29"/>
          <p:cNvSpPr/>
          <p:nvPr/>
        </p:nvSpPr>
        <p:spPr>
          <a:xfrm>
            <a:off x="4419600" y="4024054"/>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1" name="TextBox 30"/>
          <p:cNvSpPr txBox="1"/>
          <p:nvPr/>
        </p:nvSpPr>
        <p:spPr>
          <a:xfrm>
            <a:off x="5185297" y="2405281"/>
            <a:ext cx="3608002" cy="1323439"/>
          </a:xfrm>
          <a:prstGeom prst="rect">
            <a:avLst/>
          </a:prstGeom>
          <a:noFill/>
        </p:spPr>
        <p:txBody>
          <a:bodyPr wrap="square" rtlCol="0">
            <a:spAutoFit/>
          </a:bodyPr>
          <a:lstStyle/>
          <a:p>
            <a:r>
              <a:rPr lang="en-US" sz="1600" dirty="0">
                <a:solidFill>
                  <a:schemeClr val="tx1">
                    <a:lumMod val="75000"/>
                    <a:lumOff val="25000"/>
                  </a:schemeClr>
                </a:solidFill>
              </a:rPr>
              <a:t>The amount of funding schools receive depends, in part, on student performance, so that districts and schools are encouraged to innovate and rewarded for success.</a:t>
            </a:r>
            <a:endParaRPr lang="en-US" sz="1600" b="0" dirty="0">
              <a:solidFill>
                <a:schemeClr val="tx1">
                  <a:lumMod val="75000"/>
                  <a:lumOff val="25000"/>
                </a:schemeClr>
              </a:solidFill>
              <a:latin typeface="+mn-lt"/>
            </a:endParaRPr>
          </a:p>
        </p:txBody>
      </p:sp>
      <p:sp>
        <p:nvSpPr>
          <p:cNvPr id="35" name="TextBox 34"/>
          <p:cNvSpPr txBox="1"/>
          <p:nvPr/>
        </p:nvSpPr>
        <p:spPr>
          <a:xfrm>
            <a:off x="5181600" y="4054217"/>
            <a:ext cx="3560396" cy="2062103"/>
          </a:xfrm>
          <a:prstGeom prst="rect">
            <a:avLst/>
          </a:prstGeom>
          <a:noFill/>
        </p:spPr>
        <p:txBody>
          <a:bodyPr wrap="square" rtlCol="0">
            <a:spAutoFit/>
          </a:bodyPr>
          <a:lstStyle/>
          <a:p>
            <a:r>
              <a:rPr lang="en-US" sz="1600" dirty="0">
                <a:solidFill>
                  <a:schemeClr val="tx1">
                    <a:lumMod val="75000"/>
                    <a:lumOff val="25000"/>
                  </a:schemeClr>
                </a:solidFill>
              </a:rPr>
              <a:t>Districts and schools have significant flexibility in how they use the funding they receive, but they are held accountable for student learning and can learn from similar districts and schools that are performing better with the same or less funding.</a:t>
            </a:r>
            <a:endParaRPr lang="en-US" sz="1600" b="0" dirty="0">
              <a:solidFill>
                <a:schemeClr val="tx1">
                  <a:lumMod val="75000"/>
                  <a:lumOff val="25000"/>
                </a:schemeClr>
              </a:solidFill>
              <a:latin typeface="+mn-lt"/>
            </a:endParaRPr>
          </a:p>
        </p:txBody>
      </p:sp>
      <p:cxnSp>
        <p:nvCxnSpPr>
          <p:cNvPr id="6" name="Straight Connector 5"/>
          <p:cNvCxnSpPr/>
          <p:nvPr/>
        </p:nvCxnSpPr>
        <p:spPr>
          <a:xfrm>
            <a:off x="1078230" y="3576320"/>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1032510" y="4978400"/>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a:cxnSpLocks/>
          </p:cNvCxnSpPr>
          <p:nvPr/>
        </p:nvCxnSpPr>
        <p:spPr>
          <a:xfrm>
            <a:off x="5227502" y="3881120"/>
            <a:ext cx="3306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29" name="Text Placeholder 3">
            <a:extLst>
              <a:ext uri="{FF2B5EF4-FFF2-40B4-BE49-F238E27FC236}">
                <a16:creationId xmlns:a16="http://schemas.microsoft.com/office/drawing/2014/main" id="{08518265-273F-4B2B-9960-96ACE974881B}"/>
              </a:ext>
            </a:extLst>
          </p:cNvPr>
          <p:cNvSpPr txBox="1">
            <a:spLocks/>
          </p:cNvSpPr>
          <p:nvPr/>
        </p:nvSpPr>
        <p:spPr>
          <a:xfrm>
            <a:off x="185290" y="1030893"/>
            <a:ext cx="8608008" cy="936169"/>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schemeClr val="accent1"/>
                </a:solidFill>
                <a:latin typeface="+mn-lt"/>
              </a:rPr>
              <a:t>Student-centered funding means that all districts and schools are fairly funded based on the number and type of students they serve. Funding is not student-centered when it is locked into staffing positions, programs, districts or schools.</a:t>
            </a:r>
          </a:p>
          <a:p>
            <a:endParaRPr lang="en-US" sz="1800" i="1" dirty="0">
              <a:solidFill>
                <a:schemeClr val="accent1"/>
              </a:solidFill>
              <a:latin typeface="+mn-lt"/>
            </a:endParaRPr>
          </a:p>
        </p:txBody>
      </p:sp>
    </p:spTree>
    <p:extLst>
      <p:ext uri="{BB962C8B-B14F-4D97-AF65-F5344CB8AC3E}">
        <p14:creationId xmlns:p14="http://schemas.microsoft.com/office/powerpoint/2010/main" val="12243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a:bodyPr>
          <a:lstStyle/>
          <a:p>
            <a:r>
              <a:rPr lang="en-US" altLang="en-US" sz="2800" dirty="0">
                <a:solidFill>
                  <a:schemeClr val="bg1"/>
                </a:solidFill>
                <a:latin typeface="+mn-lt"/>
              </a:rPr>
              <a:t>Benefits of Student-Centered Funding</a:t>
            </a:r>
          </a:p>
        </p:txBody>
      </p:sp>
      <p:sp>
        <p:nvSpPr>
          <p:cNvPr id="5" name="Oval 4"/>
          <p:cNvSpPr/>
          <p:nvPr/>
        </p:nvSpPr>
        <p:spPr>
          <a:xfrm>
            <a:off x="228600" y="229108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4" name="TextBox 13"/>
          <p:cNvSpPr txBox="1"/>
          <p:nvPr/>
        </p:nvSpPr>
        <p:spPr>
          <a:xfrm>
            <a:off x="952090" y="2269868"/>
            <a:ext cx="3445846" cy="584775"/>
          </a:xfrm>
          <a:prstGeom prst="rect">
            <a:avLst/>
          </a:prstGeom>
          <a:noFill/>
        </p:spPr>
        <p:txBody>
          <a:bodyPr wrap="square" rtlCol="0">
            <a:spAutoFit/>
          </a:bodyPr>
          <a:lstStyle/>
          <a:p>
            <a:r>
              <a:rPr lang="en-US" sz="1600" b="1" dirty="0">
                <a:solidFill>
                  <a:schemeClr val="tx1">
                    <a:lumMod val="75000"/>
                    <a:lumOff val="25000"/>
                  </a:schemeClr>
                </a:solidFill>
              </a:rPr>
              <a:t>More transparent. </a:t>
            </a:r>
            <a:r>
              <a:rPr lang="en-US" sz="1600" dirty="0">
                <a:solidFill>
                  <a:schemeClr val="tx1">
                    <a:lumMod val="75000"/>
                    <a:lumOff val="25000"/>
                  </a:schemeClr>
                </a:solidFill>
              </a:rPr>
              <a:t>Easy to understand how much and why.</a:t>
            </a:r>
            <a:endParaRPr lang="en-US" sz="1600" dirty="0">
              <a:solidFill>
                <a:schemeClr val="tx1">
                  <a:lumMod val="75000"/>
                  <a:lumOff val="25000"/>
                </a:schemeClr>
              </a:solidFill>
              <a:latin typeface="+mn-lt"/>
            </a:endParaRPr>
          </a:p>
        </p:txBody>
      </p:sp>
      <p:sp>
        <p:nvSpPr>
          <p:cNvPr id="20" name="Oval 19"/>
          <p:cNvSpPr/>
          <p:nvPr/>
        </p:nvSpPr>
        <p:spPr>
          <a:xfrm>
            <a:off x="228600" y="3556317"/>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2" name="TextBox 21"/>
          <p:cNvSpPr txBox="1"/>
          <p:nvPr/>
        </p:nvSpPr>
        <p:spPr>
          <a:xfrm>
            <a:off x="979387" y="3586480"/>
            <a:ext cx="3457062" cy="830997"/>
          </a:xfrm>
          <a:prstGeom prst="rect">
            <a:avLst/>
          </a:prstGeom>
          <a:noFill/>
        </p:spPr>
        <p:txBody>
          <a:bodyPr wrap="square" rtlCol="0">
            <a:spAutoFit/>
          </a:bodyPr>
          <a:lstStyle/>
          <a:p>
            <a:r>
              <a:rPr lang="en-US" sz="1600" b="1" dirty="0">
                <a:solidFill>
                  <a:schemeClr val="tx1">
                    <a:lumMod val="75000"/>
                    <a:lumOff val="25000"/>
                  </a:schemeClr>
                </a:solidFill>
              </a:rPr>
              <a:t>Empowers district and school leaders. </a:t>
            </a:r>
            <a:r>
              <a:rPr lang="en-US" sz="1600" dirty="0">
                <a:solidFill>
                  <a:schemeClr val="tx1">
                    <a:lumMod val="75000"/>
                    <a:lumOff val="25000"/>
                  </a:schemeClr>
                </a:solidFill>
              </a:rPr>
              <a:t>Flexibility to meet the unique needs of their students.</a:t>
            </a:r>
            <a:endParaRPr lang="en-US" sz="1600" b="1" dirty="0">
              <a:solidFill>
                <a:schemeClr val="tx1">
                  <a:lumMod val="75000"/>
                  <a:lumOff val="25000"/>
                </a:schemeClr>
              </a:solidFill>
              <a:latin typeface="+mn-lt"/>
            </a:endParaRPr>
          </a:p>
        </p:txBody>
      </p:sp>
      <p:sp>
        <p:nvSpPr>
          <p:cNvPr id="23" name="Oval 22"/>
          <p:cNvSpPr/>
          <p:nvPr/>
        </p:nvSpPr>
        <p:spPr>
          <a:xfrm>
            <a:off x="228600" y="495808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4" name="TextBox 23"/>
          <p:cNvSpPr txBox="1"/>
          <p:nvPr/>
        </p:nvSpPr>
        <p:spPr>
          <a:xfrm>
            <a:off x="951142" y="5013068"/>
            <a:ext cx="3532414" cy="830997"/>
          </a:xfrm>
          <a:prstGeom prst="rect">
            <a:avLst/>
          </a:prstGeom>
          <a:noFill/>
        </p:spPr>
        <p:txBody>
          <a:bodyPr wrap="square" rtlCol="0">
            <a:spAutoFit/>
          </a:bodyPr>
          <a:lstStyle/>
          <a:p>
            <a:r>
              <a:rPr lang="en-US" sz="1600" b="1" dirty="0">
                <a:solidFill>
                  <a:schemeClr val="tx1">
                    <a:lumMod val="75000"/>
                    <a:lumOff val="25000"/>
                  </a:schemeClr>
                </a:solidFill>
                <a:latin typeface="+mn-lt"/>
              </a:rPr>
              <a:t>Empowers parents. </a:t>
            </a:r>
            <a:r>
              <a:rPr lang="en-US" sz="1600" dirty="0">
                <a:solidFill>
                  <a:schemeClr val="tx1">
                    <a:lumMod val="75000"/>
                    <a:lumOff val="25000"/>
                  </a:schemeClr>
                </a:solidFill>
                <a:latin typeface="+mn-lt"/>
              </a:rPr>
              <a:t>Choosing the best school for their children while keeping critical services.</a:t>
            </a:r>
            <a:endParaRPr lang="en-US" sz="1600" b="1" dirty="0">
              <a:solidFill>
                <a:schemeClr val="tx1">
                  <a:lumMod val="75000"/>
                  <a:lumOff val="25000"/>
                </a:schemeClr>
              </a:solidFill>
              <a:latin typeface="+mn-lt"/>
            </a:endParaRPr>
          </a:p>
        </p:txBody>
      </p:sp>
      <p:sp>
        <p:nvSpPr>
          <p:cNvPr id="28" name="Oval 27"/>
          <p:cNvSpPr/>
          <p:nvPr/>
        </p:nvSpPr>
        <p:spPr>
          <a:xfrm>
            <a:off x="4419600" y="2284253"/>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0" name="Oval 29"/>
          <p:cNvSpPr/>
          <p:nvPr/>
        </p:nvSpPr>
        <p:spPr>
          <a:xfrm>
            <a:off x="4419600" y="3831014"/>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1" name="TextBox 30"/>
          <p:cNvSpPr txBox="1"/>
          <p:nvPr/>
        </p:nvSpPr>
        <p:spPr>
          <a:xfrm>
            <a:off x="5185297" y="2263041"/>
            <a:ext cx="3608002" cy="584775"/>
          </a:xfrm>
          <a:prstGeom prst="rect">
            <a:avLst/>
          </a:prstGeom>
          <a:noFill/>
        </p:spPr>
        <p:txBody>
          <a:bodyPr wrap="square" rtlCol="0">
            <a:spAutoFit/>
          </a:bodyPr>
          <a:lstStyle/>
          <a:p>
            <a:r>
              <a:rPr lang="en-US" sz="1600" b="1" dirty="0">
                <a:solidFill>
                  <a:schemeClr val="tx1">
                    <a:lumMod val="75000"/>
                    <a:lumOff val="25000"/>
                  </a:schemeClr>
                </a:solidFill>
              </a:rPr>
              <a:t>Fairer. </a:t>
            </a:r>
            <a:r>
              <a:rPr lang="en-US" sz="1600" dirty="0">
                <a:solidFill>
                  <a:schemeClr val="tx1">
                    <a:lumMod val="75000"/>
                    <a:lumOff val="25000"/>
                  </a:schemeClr>
                </a:solidFill>
              </a:rPr>
              <a:t>All students receive similar resources, based on need.</a:t>
            </a:r>
            <a:endParaRPr lang="en-US" sz="1600" b="1" dirty="0">
              <a:solidFill>
                <a:schemeClr val="tx1">
                  <a:lumMod val="75000"/>
                  <a:lumOff val="25000"/>
                </a:schemeClr>
              </a:solidFill>
              <a:latin typeface="+mn-lt"/>
            </a:endParaRPr>
          </a:p>
        </p:txBody>
      </p:sp>
      <p:sp>
        <p:nvSpPr>
          <p:cNvPr id="35" name="TextBox 34"/>
          <p:cNvSpPr txBox="1"/>
          <p:nvPr/>
        </p:nvSpPr>
        <p:spPr>
          <a:xfrm>
            <a:off x="5181600" y="3861177"/>
            <a:ext cx="3560396" cy="830997"/>
          </a:xfrm>
          <a:prstGeom prst="rect">
            <a:avLst/>
          </a:prstGeom>
          <a:noFill/>
        </p:spPr>
        <p:txBody>
          <a:bodyPr wrap="square" rtlCol="0">
            <a:spAutoFit/>
          </a:bodyPr>
          <a:lstStyle/>
          <a:p>
            <a:r>
              <a:rPr lang="en-US" sz="1600" b="1" dirty="0">
                <a:solidFill>
                  <a:schemeClr val="tx1">
                    <a:lumMod val="75000"/>
                    <a:lumOff val="25000"/>
                  </a:schemeClr>
                </a:solidFill>
              </a:rPr>
              <a:t>Incentivizes innovation and success. </a:t>
            </a:r>
            <a:r>
              <a:rPr lang="en-US" sz="1600" dirty="0">
                <a:solidFill>
                  <a:schemeClr val="tx1">
                    <a:lumMod val="75000"/>
                    <a:lumOff val="25000"/>
                  </a:schemeClr>
                </a:solidFill>
              </a:rPr>
              <a:t>Focus is on outcomes, not inputs.</a:t>
            </a:r>
            <a:endParaRPr lang="en-US" sz="1600" b="1" dirty="0">
              <a:solidFill>
                <a:schemeClr val="tx1">
                  <a:lumMod val="75000"/>
                  <a:lumOff val="25000"/>
                </a:schemeClr>
              </a:solidFill>
              <a:latin typeface="+mn-lt"/>
            </a:endParaRPr>
          </a:p>
        </p:txBody>
      </p:sp>
      <p:cxnSp>
        <p:nvCxnSpPr>
          <p:cNvPr id="6" name="Straight Connector 5"/>
          <p:cNvCxnSpPr/>
          <p:nvPr/>
        </p:nvCxnSpPr>
        <p:spPr>
          <a:xfrm>
            <a:off x="1078230" y="3434080"/>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1032510" y="4805680"/>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a:cxnSpLocks/>
          </p:cNvCxnSpPr>
          <p:nvPr/>
        </p:nvCxnSpPr>
        <p:spPr>
          <a:xfrm>
            <a:off x="5227502" y="3637280"/>
            <a:ext cx="3306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29" name="Text Placeholder 3">
            <a:extLst>
              <a:ext uri="{FF2B5EF4-FFF2-40B4-BE49-F238E27FC236}">
                <a16:creationId xmlns:a16="http://schemas.microsoft.com/office/drawing/2014/main" id="{08518265-273F-4B2B-9960-96ACE974881B}"/>
              </a:ext>
            </a:extLst>
          </p:cNvPr>
          <p:cNvSpPr txBox="1">
            <a:spLocks/>
          </p:cNvSpPr>
          <p:nvPr/>
        </p:nvSpPr>
        <p:spPr>
          <a:xfrm>
            <a:off x="185290" y="1030893"/>
            <a:ext cx="8608008" cy="936169"/>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schemeClr val="accent1"/>
                </a:solidFill>
                <a:latin typeface="+mn-lt"/>
              </a:rPr>
              <a:t>Student-centered funding is more transparent, empowers districts and parents, is fairer, and incentivizes innovation and success. </a:t>
            </a:r>
          </a:p>
          <a:p>
            <a:endParaRPr lang="en-US" sz="1800" i="1" dirty="0">
              <a:solidFill>
                <a:schemeClr val="accent1"/>
              </a:solidFill>
              <a:latin typeface="+mn-lt"/>
            </a:endParaRPr>
          </a:p>
        </p:txBody>
      </p:sp>
    </p:spTree>
    <p:extLst>
      <p:ext uri="{BB962C8B-B14F-4D97-AF65-F5344CB8AC3E}">
        <p14:creationId xmlns:p14="http://schemas.microsoft.com/office/powerpoint/2010/main" val="181007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fontScale="90000"/>
          </a:bodyPr>
          <a:lstStyle/>
          <a:p>
            <a:r>
              <a:rPr lang="en-US" altLang="en-US" sz="2800" dirty="0">
                <a:solidFill>
                  <a:schemeClr val="bg1"/>
                </a:solidFill>
              </a:rPr>
              <a:t>Overview of Education Funding in South Carolina</a:t>
            </a:r>
            <a:endParaRPr lang="en-US" altLang="en-US" sz="2800" dirty="0">
              <a:solidFill>
                <a:schemeClr val="bg1"/>
              </a:solidFill>
              <a:latin typeface="+mn-lt"/>
            </a:endParaRPr>
          </a:p>
        </p:txBody>
      </p:sp>
      <p:sp>
        <p:nvSpPr>
          <p:cNvPr id="5" name="Oval 4"/>
          <p:cNvSpPr/>
          <p:nvPr/>
        </p:nvSpPr>
        <p:spPr>
          <a:xfrm>
            <a:off x="2790825" y="2324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4" name="TextBox 13"/>
          <p:cNvSpPr txBox="1"/>
          <p:nvPr/>
        </p:nvSpPr>
        <p:spPr>
          <a:xfrm>
            <a:off x="3570506" y="2315989"/>
            <a:ext cx="2007160" cy="584775"/>
          </a:xfrm>
          <a:prstGeom prst="rect">
            <a:avLst/>
          </a:prstGeom>
          <a:noFill/>
        </p:spPr>
        <p:txBody>
          <a:bodyPr wrap="square" rtlCol="0">
            <a:spAutoFit/>
          </a:bodyPr>
          <a:lstStyle/>
          <a:p>
            <a:r>
              <a:rPr lang="en-US" sz="1600" dirty="0">
                <a:solidFill>
                  <a:schemeClr val="tx1">
                    <a:lumMod val="75000"/>
                    <a:lumOff val="25000"/>
                  </a:schemeClr>
                </a:solidFill>
              </a:rPr>
              <a:t>$11,850 per student</a:t>
            </a:r>
            <a:endParaRPr lang="en-US" sz="1600" b="0" dirty="0">
              <a:solidFill>
                <a:schemeClr val="tx1">
                  <a:lumMod val="75000"/>
                  <a:lumOff val="25000"/>
                </a:schemeClr>
              </a:solidFill>
              <a:latin typeface="+mn-lt"/>
            </a:endParaRPr>
          </a:p>
        </p:txBody>
      </p:sp>
      <p:sp>
        <p:nvSpPr>
          <p:cNvPr id="20" name="Oval 19"/>
          <p:cNvSpPr/>
          <p:nvPr/>
        </p:nvSpPr>
        <p:spPr>
          <a:xfrm>
            <a:off x="2790825" y="3589337"/>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2" name="TextBox 21"/>
          <p:cNvSpPr txBox="1"/>
          <p:nvPr/>
        </p:nvSpPr>
        <p:spPr>
          <a:xfrm>
            <a:off x="3602486" y="3632601"/>
            <a:ext cx="2013693" cy="830997"/>
          </a:xfrm>
          <a:prstGeom prst="rect">
            <a:avLst/>
          </a:prstGeom>
          <a:noFill/>
        </p:spPr>
        <p:txBody>
          <a:bodyPr wrap="square" rtlCol="0">
            <a:spAutoFit/>
          </a:bodyPr>
          <a:lstStyle/>
          <a:p>
            <a:r>
              <a:rPr lang="en-US" sz="1600" dirty="0">
                <a:solidFill>
                  <a:schemeClr val="tx1">
                    <a:lumMod val="75000"/>
                    <a:lumOff val="25000"/>
                  </a:schemeClr>
                </a:solidFill>
              </a:rPr>
              <a:t>$1,500 above the average of southeastern states</a:t>
            </a:r>
          </a:p>
        </p:txBody>
      </p:sp>
      <p:sp>
        <p:nvSpPr>
          <p:cNvPr id="23" name="Oval 22"/>
          <p:cNvSpPr/>
          <p:nvPr/>
        </p:nvSpPr>
        <p:spPr>
          <a:xfrm>
            <a:off x="2790825" y="4991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4" name="TextBox 23"/>
          <p:cNvSpPr txBox="1"/>
          <p:nvPr/>
        </p:nvSpPr>
        <p:spPr>
          <a:xfrm>
            <a:off x="3595541" y="5108385"/>
            <a:ext cx="2057585" cy="830997"/>
          </a:xfrm>
          <a:prstGeom prst="rect">
            <a:avLst/>
          </a:prstGeom>
          <a:noFill/>
        </p:spPr>
        <p:txBody>
          <a:bodyPr wrap="square" rtlCol="0">
            <a:spAutoFit/>
          </a:bodyPr>
          <a:lstStyle/>
          <a:p>
            <a:r>
              <a:rPr lang="en-US" sz="1600" b="0" dirty="0">
                <a:solidFill>
                  <a:schemeClr val="tx1">
                    <a:lumMod val="75000"/>
                    <a:lumOff val="25000"/>
                  </a:schemeClr>
                </a:solidFill>
                <a:latin typeface="+mn-lt"/>
              </a:rPr>
              <a:t>Straight forward core funding formula</a:t>
            </a:r>
          </a:p>
        </p:txBody>
      </p:sp>
      <p:cxnSp>
        <p:nvCxnSpPr>
          <p:cNvPr id="6" name="Straight Connector 5"/>
          <p:cNvCxnSpPr>
            <a:cxnSpLocks/>
          </p:cNvCxnSpPr>
          <p:nvPr/>
        </p:nvCxnSpPr>
        <p:spPr>
          <a:xfrm>
            <a:off x="3589398" y="3532188"/>
            <a:ext cx="1857533"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a:cxnSpLocks/>
          </p:cNvCxnSpPr>
          <p:nvPr/>
        </p:nvCxnSpPr>
        <p:spPr>
          <a:xfrm>
            <a:off x="3513198" y="4933951"/>
            <a:ext cx="1857533"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29" name="Text Placeholder 3">
            <a:extLst>
              <a:ext uri="{FF2B5EF4-FFF2-40B4-BE49-F238E27FC236}">
                <a16:creationId xmlns:a16="http://schemas.microsoft.com/office/drawing/2014/main" id="{08518265-273F-4B2B-9960-96ACE974881B}"/>
              </a:ext>
            </a:extLst>
          </p:cNvPr>
          <p:cNvSpPr txBox="1">
            <a:spLocks/>
          </p:cNvSpPr>
          <p:nvPr/>
        </p:nvSpPr>
        <p:spPr>
          <a:xfrm>
            <a:off x="185290" y="1030893"/>
            <a:ext cx="8608008" cy="936169"/>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schemeClr val="accent1"/>
                </a:solidFill>
              </a:rPr>
              <a:t>School funding in South Carolina is extraordinarily complex, with a multitude of funding streams each of which has its own allocation methodology</a:t>
            </a:r>
            <a:r>
              <a:rPr lang="en-US" sz="1800" i="1" dirty="0">
                <a:solidFill>
                  <a:schemeClr val="accent1"/>
                </a:solidFill>
                <a:latin typeface="+mn-lt"/>
              </a:rPr>
              <a:t>. </a:t>
            </a:r>
          </a:p>
          <a:p>
            <a:endParaRPr lang="en-US" sz="1800" i="1" dirty="0">
              <a:solidFill>
                <a:schemeClr val="accent1"/>
              </a:solidFill>
              <a:latin typeface="+mn-lt"/>
            </a:endParaRPr>
          </a:p>
        </p:txBody>
      </p:sp>
      <p:sp>
        <p:nvSpPr>
          <p:cNvPr id="18" name="Oval 17">
            <a:extLst>
              <a:ext uri="{FF2B5EF4-FFF2-40B4-BE49-F238E27FC236}">
                <a16:creationId xmlns:a16="http://schemas.microsoft.com/office/drawing/2014/main" id="{F095EDE5-4C69-4D10-B43E-81524D34C754}"/>
              </a:ext>
            </a:extLst>
          </p:cNvPr>
          <p:cNvSpPr/>
          <p:nvPr/>
        </p:nvSpPr>
        <p:spPr>
          <a:xfrm>
            <a:off x="5706845" y="2324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19" name="TextBox 18">
            <a:extLst>
              <a:ext uri="{FF2B5EF4-FFF2-40B4-BE49-F238E27FC236}">
                <a16:creationId xmlns:a16="http://schemas.microsoft.com/office/drawing/2014/main" id="{49308496-EE64-470A-AD8B-70B4F574CB60}"/>
              </a:ext>
            </a:extLst>
          </p:cNvPr>
          <p:cNvSpPr txBox="1"/>
          <p:nvPr/>
        </p:nvSpPr>
        <p:spPr>
          <a:xfrm>
            <a:off x="6445432" y="2331463"/>
            <a:ext cx="2133978" cy="584775"/>
          </a:xfrm>
          <a:prstGeom prst="rect">
            <a:avLst/>
          </a:prstGeom>
          <a:noFill/>
        </p:spPr>
        <p:txBody>
          <a:bodyPr wrap="square" rtlCol="0">
            <a:spAutoFit/>
          </a:bodyPr>
          <a:lstStyle/>
          <a:p>
            <a:r>
              <a:rPr lang="en-US" sz="1600" dirty="0">
                <a:solidFill>
                  <a:schemeClr val="tx1">
                    <a:lumMod val="75000"/>
                    <a:lumOff val="25000"/>
                  </a:schemeClr>
                </a:solidFill>
              </a:rPr>
              <a:t>Very complex array of additional funding</a:t>
            </a:r>
            <a:endParaRPr lang="en-US" sz="1600" b="0" dirty="0">
              <a:solidFill>
                <a:schemeClr val="tx1">
                  <a:lumMod val="75000"/>
                  <a:lumOff val="25000"/>
                </a:schemeClr>
              </a:solidFill>
              <a:latin typeface="+mn-lt"/>
            </a:endParaRPr>
          </a:p>
        </p:txBody>
      </p:sp>
      <p:sp>
        <p:nvSpPr>
          <p:cNvPr id="21" name="Oval 20">
            <a:extLst>
              <a:ext uri="{FF2B5EF4-FFF2-40B4-BE49-F238E27FC236}">
                <a16:creationId xmlns:a16="http://schemas.microsoft.com/office/drawing/2014/main" id="{732FD4E7-21C5-4D4C-9C6A-496B3F7774C1}"/>
              </a:ext>
            </a:extLst>
          </p:cNvPr>
          <p:cNvSpPr/>
          <p:nvPr/>
        </p:nvSpPr>
        <p:spPr>
          <a:xfrm>
            <a:off x="5706845" y="3589337"/>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5" name="TextBox 24">
            <a:extLst>
              <a:ext uri="{FF2B5EF4-FFF2-40B4-BE49-F238E27FC236}">
                <a16:creationId xmlns:a16="http://schemas.microsoft.com/office/drawing/2014/main" id="{65AF9A6F-56BE-4310-A003-F7409BB10FC2}"/>
              </a:ext>
            </a:extLst>
          </p:cNvPr>
          <p:cNvSpPr txBox="1"/>
          <p:nvPr/>
        </p:nvSpPr>
        <p:spPr>
          <a:xfrm>
            <a:off x="6477000" y="3648075"/>
            <a:ext cx="2140924" cy="584775"/>
          </a:xfrm>
          <a:prstGeom prst="rect">
            <a:avLst/>
          </a:prstGeom>
          <a:noFill/>
        </p:spPr>
        <p:txBody>
          <a:bodyPr wrap="square" rtlCol="0">
            <a:spAutoFit/>
          </a:bodyPr>
          <a:lstStyle/>
          <a:p>
            <a:r>
              <a:rPr lang="en-US" sz="1600" b="0" dirty="0">
                <a:solidFill>
                  <a:schemeClr val="tx1">
                    <a:lumMod val="75000"/>
                    <a:lumOff val="25000"/>
                  </a:schemeClr>
                </a:solidFill>
                <a:latin typeface="+mn-lt"/>
              </a:rPr>
              <a:t>Lack of transparency for districts</a:t>
            </a:r>
          </a:p>
        </p:txBody>
      </p:sp>
      <p:sp>
        <p:nvSpPr>
          <p:cNvPr id="26" name="Oval 25">
            <a:extLst>
              <a:ext uri="{FF2B5EF4-FFF2-40B4-BE49-F238E27FC236}">
                <a16:creationId xmlns:a16="http://schemas.microsoft.com/office/drawing/2014/main" id="{A0D5B430-CF66-4AA8-88B4-526655AFF3E6}"/>
              </a:ext>
            </a:extLst>
          </p:cNvPr>
          <p:cNvSpPr/>
          <p:nvPr/>
        </p:nvSpPr>
        <p:spPr>
          <a:xfrm>
            <a:off x="5706845" y="4991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7" name="TextBox 26">
            <a:extLst>
              <a:ext uri="{FF2B5EF4-FFF2-40B4-BE49-F238E27FC236}">
                <a16:creationId xmlns:a16="http://schemas.microsoft.com/office/drawing/2014/main" id="{7C015925-6C43-4A03-B62C-8391BE672615}"/>
              </a:ext>
            </a:extLst>
          </p:cNvPr>
          <p:cNvSpPr txBox="1"/>
          <p:nvPr/>
        </p:nvSpPr>
        <p:spPr>
          <a:xfrm>
            <a:off x="6467281" y="5074663"/>
            <a:ext cx="2187589" cy="830997"/>
          </a:xfrm>
          <a:prstGeom prst="rect">
            <a:avLst/>
          </a:prstGeom>
          <a:noFill/>
        </p:spPr>
        <p:txBody>
          <a:bodyPr wrap="square" rtlCol="0">
            <a:spAutoFit/>
          </a:bodyPr>
          <a:lstStyle/>
          <a:p>
            <a:r>
              <a:rPr lang="en-US" sz="1600" b="0" dirty="0">
                <a:solidFill>
                  <a:schemeClr val="tx1">
                    <a:lumMod val="75000"/>
                    <a:lumOff val="25000"/>
                  </a:schemeClr>
                </a:solidFill>
                <a:latin typeface="+mn-lt"/>
              </a:rPr>
              <a:t>Even less information on charter school funding</a:t>
            </a:r>
          </a:p>
        </p:txBody>
      </p:sp>
      <p:cxnSp>
        <p:nvCxnSpPr>
          <p:cNvPr id="32" name="Straight Connector 31">
            <a:extLst>
              <a:ext uri="{FF2B5EF4-FFF2-40B4-BE49-F238E27FC236}">
                <a16:creationId xmlns:a16="http://schemas.microsoft.com/office/drawing/2014/main" id="{99CCC3F1-4EAD-4181-B3A5-15FE96F91A2A}"/>
              </a:ext>
            </a:extLst>
          </p:cNvPr>
          <p:cNvCxnSpPr>
            <a:cxnSpLocks/>
          </p:cNvCxnSpPr>
          <p:nvPr/>
        </p:nvCxnSpPr>
        <p:spPr>
          <a:xfrm>
            <a:off x="6473777" y="3495675"/>
            <a:ext cx="1974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4" name="Straight Connector 33">
            <a:extLst>
              <a:ext uri="{FF2B5EF4-FFF2-40B4-BE49-F238E27FC236}">
                <a16:creationId xmlns:a16="http://schemas.microsoft.com/office/drawing/2014/main" id="{05A7BB72-B097-4A9B-8E0F-9A3FE3E205CB}"/>
              </a:ext>
            </a:extLst>
          </p:cNvPr>
          <p:cNvCxnSpPr>
            <a:cxnSpLocks/>
          </p:cNvCxnSpPr>
          <p:nvPr/>
        </p:nvCxnSpPr>
        <p:spPr>
          <a:xfrm>
            <a:off x="6397577" y="4867275"/>
            <a:ext cx="1974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graphicFrame>
        <p:nvGraphicFramePr>
          <p:cNvPr id="30" name="Chart 29">
            <a:extLst>
              <a:ext uri="{FF2B5EF4-FFF2-40B4-BE49-F238E27FC236}">
                <a16:creationId xmlns:a16="http://schemas.microsoft.com/office/drawing/2014/main" id="{8D11BBC8-9424-47C4-9FBB-CF657AFDD460}"/>
              </a:ext>
            </a:extLst>
          </p:cNvPr>
          <p:cNvGraphicFramePr>
            <a:graphicFrameLocks/>
          </p:cNvGraphicFramePr>
          <p:nvPr>
            <p:extLst>
              <p:ext uri="{D42A27DB-BD31-4B8C-83A1-F6EECF244321}">
                <p14:modId xmlns:p14="http://schemas.microsoft.com/office/powerpoint/2010/main" val="929466354"/>
              </p:ext>
            </p:extLst>
          </p:nvPr>
        </p:nvGraphicFramePr>
        <p:xfrm>
          <a:off x="369057" y="2055786"/>
          <a:ext cx="2047875" cy="398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8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a:bodyPr>
          <a:lstStyle/>
          <a:p>
            <a:r>
              <a:rPr lang="en-US" altLang="en-US" sz="2800" dirty="0">
                <a:solidFill>
                  <a:schemeClr val="bg1"/>
                </a:solidFill>
              </a:rPr>
              <a:t>Student-Centered Funding in South Carolina</a:t>
            </a:r>
            <a:endParaRPr lang="en-US" altLang="en-US" sz="2800" dirty="0">
              <a:solidFill>
                <a:schemeClr val="bg1"/>
              </a:solidFill>
              <a:latin typeface="+mn-lt"/>
            </a:endParaRPr>
          </a:p>
        </p:txBody>
      </p:sp>
      <p:sp>
        <p:nvSpPr>
          <p:cNvPr id="5" name="Oval 4"/>
          <p:cNvSpPr/>
          <p:nvPr/>
        </p:nvSpPr>
        <p:spPr>
          <a:xfrm>
            <a:off x="2790825" y="2324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4" name="TextBox 13"/>
          <p:cNvSpPr txBox="1"/>
          <p:nvPr/>
        </p:nvSpPr>
        <p:spPr>
          <a:xfrm>
            <a:off x="3570506" y="2315989"/>
            <a:ext cx="2007160" cy="584775"/>
          </a:xfrm>
          <a:prstGeom prst="rect">
            <a:avLst/>
          </a:prstGeom>
          <a:noFill/>
        </p:spPr>
        <p:txBody>
          <a:bodyPr wrap="square" rtlCol="0">
            <a:spAutoFit/>
          </a:bodyPr>
          <a:lstStyle/>
          <a:p>
            <a:r>
              <a:rPr lang="en-US" sz="1600" dirty="0">
                <a:solidFill>
                  <a:schemeClr val="tx1">
                    <a:lumMod val="75000"/>
                    <a:lumOff val="25000"/>
                  </a:schemeClr>
                </a:solidFill>
              </a:rPr>
              <a:t>Local funding outside of formula</a:t>
            </a:r>
            <a:endParaRPr lang="en-US" sz="1600" b="0" dirty="0">
              <a:solidFill>
                <a:schemeClr val="tx1">
                  <a:lumMod val="75000"/>
                  <a:lumOff val="25000"/>
                </a:schemeClr>
              </a:solidFill>
              <a:latin typeface="+mn-lt"/>
            </a:endParaRPr>
          </a:p>
        </p:txBody>
      </p:sp>
      <p:sp>
        <p:nvSpPr>
          <p:cNvPr id="20" name="Oval 19"/>
          <p:cNvSpPr/>
          <p:nvPr/>
        </p:nvSpPr>
        <p:spPr>
          <a:xfrm>
            <a:off x="2790825" y="3589337"/>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2" name="TextBox 21"/>
          <p:cNvSpPr txBox="1"/>
          <p:nvPr/>
        </p:nvSpPr>
        <p:spPr>
          <a:xfrm>
            <a:off x="3602486" y="3632601"/>
            <a:ext cx="2013693" cy="584775"/>
          </a:xfrm>
          <a:prstGeom prst="rect">
            <a:avLst/>
          </a:prstGeom>
          <a:noFill/>
        </p:spPr>
        <p:txBody>
          <a:bodyPr wrap="square" rtlCol="0">
            <a:spAutoFit/>
          </a:bodyPr>
          <a:lstStyle/>
          <a:p>
            <a:r>
              <a:rPr lang="en-US" sz="1600" dirty="0">
                <a:solidFill>
                  <a:schemeClr val="tx1">
                    <a:lumMod val="75000"/>
                    <a:lumOff val="25000"/>
                  </a:schemeClr>
                </a:solidFill>
              </a:rPr>
              <a:t>State funding in lieu of local taxes</a:t>
            </a:r>
            <a:endParaRPr lang="en-US" sz="1600" b="0" dirty="0">
              <a:solidFill>
                <a:schemeClr val="tx1">
                  <a:lumMod val="75000"/>
                  <a:lumOff val="25000"/>
                </a:schemeClr>
              </a:solidFill>
              <a:latin typeface="+mn-lt"/>
            </a:endParaRPr>
          </a:p>
        </p:txBody>
      </p:sp>
      <p:sp>
        <p:nvSpPr>
          <p:cNvPr id="23" name="Oval 22"/>
          <p:cNvSpPr/>
          <p:nvPr/>
        </p:nvSpPr>
        <p:spPr>
          <a:xfrm>
            <a:off x="2790825" y="4991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4" name="TextBox 23"/>
          <p:cNvSpPr txBox="1"/>
          <p:nvPr/>
        </p:nvSpPr>
        <p:spPr>
          <a:xfrm>
            <a:off x="3595541" y="5108385"/>
            <a:ext cx="2057585" cy="584775"/>
          </a:xfrm>
          <a:prstGeom prst="rect">
            <a:avLst/>
          </a:prstGeom>
          <a:noFill/>
        </p:spPr>
        <p:txBody>
          <a:bodyPr wrap="square" rtlCol="0">
            <a:spAutoFit/>
          </a:bodyPr>
          <a:lstStyle/>
          <a:p>
            <a:r>
              <a:rPr lang="en-US" sz="1600" b="0" dirty="0">
                <a:solidFill>
                  <a:schemeClr val="tx1">
                    <a:lumMod val="75000"/>
                    <a:lumOff val="25000"/>
                  </a:schemeClr>
                </a:solidFill>
                <a:latin typeface="+mn-lt"/>
              </a:rPr>
              <a:t>Salary supplements &amp; teacher supplies</a:t>
            </a:r>
          </a:p>
        </p:txBody>
      </p:sp>
      <p:cxnSp>
        <p:nvCxnSpPr>
          <p:cNvPr id="6" name="Straight Connector 5"/>
          <p:cNvCxnSpPr>
            <a:cxnSpLocks/>
          </p:cNvCxnSpPr>
          <p:nvPr/>
        </p:nvCxnSpPr>
        <p:spPr>
          <a:xfrm>
            <a:off x="3589398" y="3532188"/>
            <a:ext cx="1857533"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a:cxnSpLocks/>
          </p:cNvCxnSpPr>
          <p:nvPr/>
        </p:nvCxnSpPr>
        <p:spPr>
          <a:xfrm>
            <a:off x="3513198" y="4933951"/>
            <a:ext cx="1857533"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29" name="Text Placeholder 3">
            <a:extLst>
              <a:ext uri="{FF2B5EF4-FFF2-40B4-BE49-F238E27FC236}">
                <a16:creationId xmlns:a16="http://schemas.microsoft.com/office/drawing/2014/main" id="{08518265-273F-4B2B-9960-96ACE974881B}"/>
              </a:ext>
            </a:extLst>
          </p:cNvPr>
          <p:cNvSpPr txBox="1">
            <a:spLocks/>
          </p:cNvSpPr>
          <p:nvPr/>
        </p:nvSpPr>
        <p:spPr>
          <a:xfrm>
            <a:off x="185290" y="1030893"/>
            <a:ext cx="8608008" cy="936169"/>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schemeClr val="accent1"/>
                </a:solidFill>
              </a:rPr>
              <a:t>In South Carolina, 40 percent of funding is student-centered. This means that $6,844 out of $11,850 in funding per student is not based on the number or type students served by a district</a:t>
            </a:r>
            <a:r>
              <a:rPr lang="en-US" sz="1800" i="1" dirty="0">
                <a:solidFill>
                  <a:schemeClr val="accent1"/>
                </a:solidFill>
                <a:latin typeface="+mn-lt"/>
              </a:rPr>
              <a:t>. </a:t>
            </a:r>
          </a:p>
          <a:p>
            <a:endParaRPr lang="en-US" sz="1800" i="1" dirty="0">
              <a:solidFill>
                <a:schemeClr val="accent1"/>
              </a:solidFill>
              <a:latin typeface="+mn-lt"/>
            </a:endParaRPr>
          </a:p>
        </p:txBody>
      </p:sp>
      <p:sp>
        <p:nvSpPr>
          <p:cNvPr id="18" name="Oval 17">
            <a:extLst>
              <a:ext uri="{FF2B5EF4-FFF2-40B4-BE49-F238E27FC236}">
                <a16:creationId xmlns:a16="http://schemas.microsoft.com/office/drawing/2014/main" id="{F095EDE5-4C69-4D10-B43E-81524D34C754}"/>
              </a:ext>
            </a:extLst>
          </p:cNvPr>
          <p:cNvSpPr/>
          <p:nvPr/>
        </p:nvSpPr>
        <p:spPr>
          <a:xfrm>
            <a:off x="5706845" y="2324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19" name="TextBox 18">
            <a:extLst>
              <a:ext uri="{FF2B5EF4-FFF2-40B4-BE49-F238E27FC236}">
                <a16:creationId xmlns:a16="http://schemas.microsoft.com/office/drawing/2014/main" id="{49308496-EE64-470A-AD8B-70B4F574CB60}"/>
              </a:ext>
            </a:extLst>
          </p:cNvPr>
          <p:cNvSpPr txBox="1"/>
          <p:nvPr/>
        </p:nvSpPr>
        <p:spPr>
          <a:xfrm>
            <a:off x="6445432" y="2331463"/>
            <a:ext cx="2133978" cy="584775"/>
          </a:xfrm>
          <a:prstGeom prst="rect">
            <a:avLst/>
          </a:prstGeom>
          <a:noFill/>
        </p:spPr>
        <p:txBody>
          <a:bodyPr wrap="square" rtlCol="0">
            <a:spAutoFit/>
          </a:bodyPr>
          <a:lstStyle/>
          <a:p>
            <a:r>
              <a:rPr lang="en-US" sz="1600" dirty="0">
                <a:solidFill>
                  <a:schemeClr val="tx1">
                    <a:lumMod val="75000"/>
                    <a:lumOff val="25000"/>
                  </a:schemeClr>
                </a:solidFill>
              </a:rPr>
              <a:t>Transportation funding</a:t>
            </a:r>
            <a:endParaRPr lang="en-US" sz="1600" b="0" dirty="0">
              <a:solidFill>
                <a:schemeClr val="tx1">
                  <a:lumMod val="75000"/>
                  <a:lumOff val="25000"/>
                </a:schemeClr>
              </a:solidFill>
              <a:latin typeface="+mn-lt"/>
            </a:endParaRPr>
          </a:p>
        </p:txBody>
      </p:sp>
      <p:sp>
        <p:nvSpPr>
          <p:cNvPr id="21" name="Oval 20">
            <a:extLst>
              <a:ext uri="{FF2B5EF4-FFF2-40B4-BE49-F238E27FC236}">
                <a16:creationId xmlns:a16="http://schemas.microsoft.com/office/drawing/2014/main" id="{732FD4E7-21C5-4D4C-9C6A-496B3F7774C1}"/>
              </a:ext>
            </a:extLst>
          </p:cNvPr>
          <p:cNvSpPr/>
          <p:nvPr/>
        </p:nvSpPr>
        <p:spPr>
          <a:xfrm>
            <a:off x="5706845" y="3589337"/>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5" name="TextBox 24">
            <a:extLst>
              <a:ext uri="{FF2B5EF4-FFF2-40B4-BE49-F238E27FC236}">
                <a16:creationId xmlns:a16="http://schemas.microsoft.com/office/drawing/2014/main" id="{65AF9A6F-56BE-4310-A003-F7409BB10FC2}"/>
              </a:ext>
            </a:extLst>
          </p:cNvPr>
          <p:cNvSpPr txBox="1"/>
          <p:nvPr/>
        </p:nvSpPr>
        <p:spPr>
          <a:xfrm>
            <a:off x="6477000" y="3648075"/>
            <a:ext cx="2140924" cy="830997"/>
          </a:xfrm>
          <a:prstGeom prst="rect">
            <a:avLst/>
          </a:prstGeom>
          <a:noFill/>
        </p:spPr>
        <p:txBody>
          <a:bodyPr wrap="square" rtlCol="0">
            <a:spAutoFit/>
          </a:bodyPr>
          <a:lstStyle/>
          <a:p>
            <a:r>
              <a:rPr lang="en-US" sz="1600" b="0" dirty="0">
                <a:solidFill>
                  <a:schemeClr val="tx1">
                    <a:lumMod val="75000"/>
                    <a:lumOff val="25000"/>
                  </a:schemeClr>
                </a:solidFill>
                <a:latin typeface="+mn-lt"/>
              </a:rPr>
              <a:t>Various staff positions, programs</a:t>
            </a:r>
            <a:r>
              <a:rPr lang="en-US" sz="1600" dirty="0">
                <a:solidFill>
                  <a:schemeClr val="tx1">
                    <a:lumMod val="75000"/>
                    <a:lumOff val="25000"/>
                  </a:schemeClr>
                </a:solidFill>
              </a:rPr>
              <a:t> and schools</a:t>
            </a:r>
            <a:endParaRPr lang="en-US" sz="1600" b="0" dirty="0">
              <a:solidFill>
                <a:schemeClr val="tx1">
                  <a:lumMod val="75000"/>
                  <a:lumOff val="25000"/>
                </a:schemeClr>
              </a:solidFill>
              <a:latin typeface="+mn-lt"/>
            </a:endParaRPr>
          </a:p>
        </p:txBody>
      </p:sp>
      <p:sp>
        <p:nvSpPr>
          <p:cNvPr id="26" name="Oval 25">
            <a:extLst>
              <a:ext uri="{FF2B5EF4-FFF2-40B4-BE49-F238E27FC236}">
                <a16:creationId xmlns:a16="http://schemas.microsoft.com/office/drawing/2014/main" id="{A0D5B430-CF66-4AA8-88B4-526655AFF3E6}"/>
              </a:ext>
            </a:extLst>
          </p:cNvPr>
          <p:cNvSpPr/>
          <p:nvPr/>
        </p:nvSpPr>
        <p:spPr>
          <a:xfrm>
            <a:off x="5706845" y="4991100"/>
            <a:ext cx="723489" cy="715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7" name="TextBox 26">
            <a:extLst>
              <a:ext uri="{FF2B5EF4-FFF2-40B4-BE49-F238E27FC236}">
                <a16:creationId xmlns:a16="http://schemas.microsoft.com/office/drawing/2014/main" id="{7C015925-6C43-4A03-B62C-8391BE672615}"/>
              </a:ext>
            </a:extLst>
          </p:cNvPr>
          <p:cNvSpPr txBox="1"/>
          <p:nvPr/>
        </p:nvSpPr>
        <p:spPr>
          <a:xfrm>
            <a:off x="6467281" y="5074663"/>
            <a:ext cx="2187589" cy="584775"/>
          </a:xfrm>
          <a:prstGeom prst="rect">
            <a:avLst/>
          </a:prstGeom>
          <a:noFill/>
        </p:spPr>
        <p:txBody>
          <a:bodyPr wrap="square" rtlCol="0">
            <a:spAutoFit/>
          </a:bodyPr>
          <a:lstStyle/>
          <a:p>
            <a:r>
              <a:rPr lang="en-US" sz="1600" b="0" dirty="0">
                <a:solidFill>
                  <a:schemeClr val="tx1">
                    <a:lumMod val="75000"/>
                    <a:lumOff val="25000"/>
                  </a:schemeClr>
                </a:solidFill>
                <a:latin typeface="+mn-lt"/>
              </a:rPr>
              <a:t>No performance-based funding</a:t>
            </a:r>
          </a:p>
        </p:txBody>
      </p:sp>
      <p:cxnSp>
        <p:nvCxnSpPr>
          <p:cNvPr id="32" name="Straight Connector 31">
            <a:extLst>
              <a:ext uri="{FF2B5EF4-FFF2-40B4-BE49-F238E27FC236}">
                <a16:creationId xmlns:a16="http://schemas.microsoft.com/office/drawing/2014/main" id="{99CCC3F1-4EAD-4181-B3A5-15FE96F91A2A}"/>
              </a:ext>
            </a:extLst>
          </p:cNvPr>
          <p:cNvCxnSpPr>
            <a:cxnSpLocks/>
          </p:cNvCxnSpPr>
          <p:nvPr/>
        </p:nvCxnSpPr>
        <p:spPr>
          <a:xfrm>
            <a:off x="6473777" y="3495675"/>
            <a:ext cx="1974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4" name="Straight Connector 33">
            <a:extLst>
              <a:ext uri="{FF2B5EF4-FFF2-40B4-BE49-F238E27FC236}">
                <a16:creationId xmlns:a16="http://schemas.microsoft.com/office/drawing/2014/main" id="{05A7BB72-B097-4A9B-8E0F-9A3FE3E205CB}"/>
              </a:ext>
            </a:extLst>
          </p:cNvPr>
          <p:cNvCxnSpPr>
            <a:cxnSpLocks/>
          </p:cNvCxnSpPr>
          <p:nvPr/>
        </p:nvCxnSpPr>
        <p:spPr>
          <a:xfrm>
            <a:off x="6397577" y="4867275"/>
            <a:ext cx="1974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graphicFrame>
        <p:nvGraphicFramePr>
          <p:cNvPr id="36" name="Chart 35">
            <a:extLst>
              <a:ext uri="{FF2B5EF4-FFF2-40B4-BE49-F238E27FC236}">
                <a16:creationId xmlns:a16="http://schemas.microsoft.com/office/drawing/2014/main" id="{A25A8FF8-E94D-40B7-8E25-7289F4C91A38}"/>
              </a:ext>
            </a:extLst>
          </p:cNvPr>
          <p:cNvGraphicFramePr>
            <a:graphicFrameLocks/>
          </p:cNvGraphicFramePr>
          <p:nvPr>
            <p:extLst>
              <p:ext uri="{D42A27DB-BD31-4B8C-83A1-F6EECF244321}">
                <p14:modId xmlns:p14="http://schemas.microsoft.com/office/powerpoint/2010/main" val="664277037"/>
              </p:ext>
            </p:extLst>
          </p:nvPr>
        </p:nvGraphicFramePr>
        <p:xfrm>
          <a:off x="278179" y="2122487"/>
          <a:ext cx="2047875" cy="398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923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5FF2-38F2-4D6A-AC90-2837FC581431}"/>
              </a:ext>
            </a:extLst>
          </p:cNvPr>
          <p:cNvSpPr>
            <a:spLocks noGrp="1"/>
          </p:cNvSpPr>
          <p:nvPr>
            <p:ph type="title"/>
          </p:nvPr>
        </p:nvSpPr>
        <p:spPr/>
        <p:txBody>
          <a:bodyPr>
            <a:normAutofit/>
          </a:bodyPr>
          <a:lstStyle/>
          <a:p>
            <a:r>
              <a:rPr lang="en-US" dirty="0"/>
              <a:t>Two Neighbors: Richland One and Sumter</a:t>
            </a:r>
          </a:p>
        </p:txBody>
      </p:sp>
      <p:sp>
        <p:nvSpPr>
          <p:cNvPr id="3" name="Slide Number Placeholder 2">
            <a:extLst>
              <a:ext uri="{FF2B5EF4-FFF2-40B4-BE49-F238E27FC236}">
                <a16:creationId xmlns:a16="http://schemas.microsoft.com/office/drawing/2014/main" id="{B01A4763-B114-4D4F-A9C3-291D64BDC794}"/>
              </a:ext>
            </a:extLst>
          </p:cNvPr>
          <p:cNvSpPr>
            <a:spLocks noGrp="1"/>
          </p:cNvSpPr>
          <p:nvPr>
            <p:ph type="sldNum" sz="quarter" idx="4"/>
          </p:nvPr>
        </p:nvSpPr>
        <p:spPr/>
        <p:txBody>
          <a:bodyPr/>
          <a:lstStyle/>
          <a:p>
            <a:fld id="{DCBF5701-1E31-4102-832B-09F0AC47C2BD}" type="slidenum">
              <a:rPr lang="en-US" smtClean="0"/>
              <a:pPr/>
              <a:t>7</a:t>
            </a:fld>
            <a:endParaRPr lang="en-US" dirty="0"/>
          </a:p>
        </p:txBody>
      </p:sp>
      <p:sp>
        <p:nvSpPr>
          <p:cNvPr id="4" name="Text Placeholder 3">
            <a:extLst>
              <a:ext uri="{FF2B5EF4-FFF2-40B4-BE49-F238E27FC236}">
                <a16:creationId xmlns:a16="http://schemas.microsoft.com/office/drawing/2014/main" id="{235CB597-3170-4111-A31F-9E22DDC15BF9}"/>
              </a:ext>
            </a:extLst>
          </p:cNvPr>
          <p:cNvSpPr>
            <a:spLocks noGrp="1"/>
          </p:cNvSpPr>
          <p:nvPr>
            <p:ph type="body" sz="quarter" idx="13"/>
          </p:nvPr>
        </p:nvSpPr>
        <p:spPr>
          <a:xfrm>
            <a:off x="228603" y="990350"/>
            <a:ext cx="8686800" cy="914400"/>
          </a:xfrm>
        </p:spPr>
        <p:txBody>
          <a:bodyPr>
            <a:normAutofit/>
          </a:bodyPr>
          <a:lstStyle/>
          <a:p>
            <a:r>
              <a:rPr lang="en-US" dirty="0"/>
              <a:t>In Richland One, 28.7 percent of funding is student-centered. This has profound implications for Richland One and neighboring Sumter.</a:t>
            </a:r>
          </a:p>
        </p:txBody>
      </p:sp>
      <p:pic>
        <p:nvPicPr>
          <p:cNvPr id="10" name="Picture 9" descr="A screenshot of a cell phone&#10;&#10;Description automatically generated">
            <a:extLst>
              <a:ext uri="{FF2B5EF4-FFF2-40B4-BE49-F238E27FC236}">
                <a16:creationId xmlns:a16="http://schemas.microsoft.com/office/drawing/2014/main" id="{898F67A0-0D1B-4E22-AD4F-A2A8906C7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1732122"/>
            <a:ext cx="6668494" cy="4707941"/>
          </a:xfrm>
          <a:prstGeom prst="rect">
            <a:avLst/>
          </a:prstGeom>
        </p:spPr>
      </p:pic>
    </p:spTree>
    <p:extLst>
      <p:ext uri="{BB962C8B-B14F-4D97-AF65-F5344CB8AC3E}">
        <p14:creationId xmlns:p14="http://schemas.microsoft.com/office/powerpoint/2010/main" val="143799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5FF2-38F2-4D6A-AC90-2837FC581431}"/>
              </a:ext>
            </a:extLst>
          </p:cNvPr>
          <p:cNvSpPr>
            <a:spLocks noGrp="1"/>
          </p:cNvSpPr>
          <p:nvPr>
            <p:ph type="title"/>
          </p:nvPr>
        </p:nvSpPr>
        <p:spPr/>
        <p:txBody>
          <a:bodyPr>
            <a:normAutofit/>
          </a:bodyPr>
          <a:lstStyle/>
          <a:p>
            <a:r>
              <a:rPr lang="en-US" dirty="0"/>
              <a:t>Two Neighbors: Richland One and Sumter</a:t>
            </a:r>
          </a:p>
        </p:txBody>
      </p:sp>
      <p:sp>
        <p:nvSpPr>
          <p:cNvPr id="3" name="Slide Number Placeholder 2">
            <a:extLst>
              <a:ext uri="{FF2B5EF4-FFF2-40B4-BE49-F238E27FC236}">
                <a16:creationId xmlns:a16="http://schemas.microsoft.com/office/drawing/2014/main" id="{B01A4763-B114-4D4F-A9C3-291D64BDC794}"/>
              </a:ext>
            </a:extLst>
          </p:cNvPr>
          <p:cNvSpPr>
            <a:spLocks noGrp="1"/>
          </p:cNvSpPr>
          <p:nvPr>
            <p:ph type="sldNum" sz="quarter" idx="4"/>
          </p:nvPr>
        </p:nvSpPr>
        <p:spPr/>
        <p:txBody>
          <a:bodyPr/>
          <a:lstStyle/>
          <a:p>
            <a:fld id="{DCBF5701-1E31-4102-832B-09F0AC47C2BD}" type="slidenum">
              <a:rPr lang="en-US" smtClean="0"/>
              <a:pPr/>
              <a:t>8</a:t>
            </a:fld>
            <a:endParaRPr lang="en-US" dirty="0"/>
          </a:p>
        </p:txBody>
      </p:sp>
      <p:sp>
        <p:nvSpPr>
          <p:cNvPr id="4" name="Text Placeholder 3">
            <a:extLst>
              <a:ext uri="{FF2B5EF4-FFF2-40B4-BE49-F238E27FC236}">
                <a16:creationId xmlns:a16="http://schemas.microsoft.com/office/drawing/2014/main" id="{235CB597-3170-4111-A31F-9E22DDC15BF9}"/>
              </a:ext>
            </a:extLst>
          </p:cNvPr>
          <p:cNvSpPr>
            <a:spLocks noGrp="1"/>
          </p:cNvSpPr>
          <p:nvPr>
            <p:ph type="body" sz="quarter" idx="13"/>
          </p:nvPr>
        </p:nvSpPr>
        <p:spPr>
          <a:xfrm>
            <a:off x="228603" y="990350"/>
            <a:ext cx="8686800" cy="914400"/>
          </a:xfrm>
        </p:spPr>
        <p:txBody>
          <a:bodyPr>
            <a:normAutofit/>
          </a:bodyPr>
          <a:lstStyle/>
          <a:p>
            <a:r>
              <a:rPr lang="en-US" dirty="0"/>
              <a:t>In Richland One, 28.7 percent of funding is student-centered. This has profound implications for Richland One and neighboring Sumter.</a:t>
            </a:r>
          </a:p>
        </p:txBody>
      </p:sp>
      <p:graphicFrame>
        <p:nvGraphicFramePr>
          <p:cNvPr id="8" name="Content Placeholder 7">
            <a:extLst>
              <a:ext uri="{FF2B5EF4-FFF2-40B4-BE49-F238E27FC236}">
                <a16:creationId xmlns:a16="http://schemas.microsoft.com/office/drawing/2014/main" id="{9A01177D-E70F-4F8C-AEF6-E37EB051D96B}"/>
              </a:ext>
            </a:extLst>
          </p:cNvPr>
          <p:cNvGraphicFramePr>
            <a:graphicFrameLocks noGrp="1"/>
          </p:cNvGraphicFramePr>
          <p:nvPr>
            <p:ph sz="quarter" idx="14"/>
            <p:extLst>
              <p:ext uri="{D42A27DB-BD31-4B8C-83A1-F6EECF244321}">
                <p14:modId xmlns:p14="http://schemas.microsoft.com/office/powerpoint/2010/main" val="1210160039"/>
              </p:ext>
            </p:extLst>
          </p:nvPr>
        </p:nvGraphicFramePr>
        <p:xfrm>
          <a:off x="228603" y="1935437"/>
          <a:ext cx="8326117" cy="4585970"/>
        </p:xfrm>
        <a:graphic>
          <a:graphicData uri="http://schemas.openxmlformats.org/drawingml/2006/table">
            <a:tbl>
              <a:tblPr bandRow="1">
                <a:tableStyleId>{0E3FDE45-AF77-4B5C-9715-49D594BDF05E}</a:tableStyleId>
              </a:tblPr>
              <a:tblGrid>
                <a:gridCol w="2016757">
                  <a:extLst>
                    <a:ext uri="{9D8B030D-6E8A-4147-A177-3AD203B41FA5}">
                      <a16:colId xmlns:a16="http://schemas.microsoft.com/office/drawing/2014/main" val="4087353722"/>
                    </a:ext>
                  </a:extLst>
                </a:gridCol>
                <a:gridCol w="1097280">
                  <a:extLst>
                    <a:ext uri="{9D8B030D-6E8A-4147-A177-3AD203B41FA5}">
                      <a16:colId xmlns:a16="http://schemas.microsoft.com/office/drawing/2014/main" val="866164130"/>
                    </a:ext>
                  </a:extLst>
                </a:gridCol>
                <a:gridCol w="1026160">
                  <a:extLst>
                    <a:ext uri="{9D8B030D-6E8A-4147-A177-3AD203B41FA5}">
                      <a16:colId xmlns:a16="http://schemas.microsoft.com/office/drawing/2014/main" val="178756112"/>
                    </a:ext>
                  </a:extLst>
                </a:gridCol>
                <a:gridCol w="1016000">
                  <a:extLst>
                    <a:ext uri="{9D8B030D-6E8A-4147-A177-3AD203B41FA5}">
                      <a16:colId xmlns:a16="http://schemas.microsoft.com/office/drawing/2014/main" val="3146973734"/>
                    </a:ext>
                  </a:extLst>
                </a:gridCol>
                <a:gridCol w="965200">
                  <a:extLst>
                    <a:ext uri="{9D8B030D-6E8A-4147-A177-3AD203B41FA5}">
                      <a16:colId xmlns:a16="http://schemas.microsoft.com/office/drawing/2014/main" val="3278915681"/>
                    </a:ext>
                  </a:extLst>
                </a:gridCol>
                <a:gridCol w="1076960">
                  <a:extLst>
                    <a:ext uri="{9D8B030D-6E8A-4147-A177-3AD203B41FA5}">
                      <a16:colId xmlns:a16="http://schemas.microsoft.com/office/drawing/2014/main" val="3308920662"/>
                    </a:ext>
                  </a:extLst>
                </a:gridCol>
                <a:gridCol w="1127760">
                  <a:extLst>
                    <a:ext uri="{9D8B030D-6E8A-4147-A177-3AD203B41FA5}">
                      <a16:colId xmlns:a16="http://schemas.microsoft.com/office/drawing/2014/main" val="882246294"/>
                    </a:ext>
                  </a:extLst>
                </a:gridCol>
              </a:tblGrid>
              <a:tr h="552450">
                <a:tc>
                  <a:txBody>
                    <a:bodyPr/>
                    <a:lstStyle/>
                    <a:p>
                      <a:pPr algn="ctr" fontAlgn="ctr"/>
                      <a:r>
                        <a:rPr lang="en-US" sz="1800" u="none" strike="noStrike" dirty="0">
                          <a:effectLst/>
                        </a:rPr>
                        <a:t>Revenue</a:t>
                      </a:r>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Richland One</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ctr" fontAlgn="ctr"/>
                      <a:r>
                        <a:rPr lang="en-US" sz="1800" u="none" strike="noStrike" dirty="0">
                          <a:effectLst/>
                        </a:rPr>
                        <a:t>Student-Centered</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fontAlgn="ctr"/>
                      <a:r>
                        <a:rPr lang="en-US" sz="1800" u="none" strike="noStrike" dirty="0">
                          <a:effectLst/>
                        </a:rPr>
                        <a:t>Not Student-Centered</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fontAlgn="ctr"/>
                      <a:r>
                        <a:rPr lang="en-US" sz="1800" u="none" strike="noStrike" dirty="0">
                          <a:effectLst/>
                        </a:rPr>
                        <a:t>Sumter</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accent5">
                        <a:lumMod val="60000"/>
                        <a:lumOff val="40000"/>
                      </a:schemeClr>
                    </a:solidFill>
                  </a:tcPr>
                </a:tc>
                <a:tc>
                  <a:txBody>
                    <a:bodyPr/>
                    <a:lstStyle/>
                    <a:p>
                      <a:pPr algn="ctr" fontAlgn="ctr"/>
                      <a:r>
                        <a:rPr lang="en-US" sz="1800" u="none" strike="noStrike" dirty="0">
                          <a:effectLst/>
                        </a:rPr>
                        <a:t>Student-Centered</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fontAlgn="ctr"/>
                      <a:r>
                        <a:rPr lang="en-US" sz="1800" u="none" strike="noStrike" dirty="0">
                          <a:effectLst/>
                        </a:rPr>
                        <a:t>Not Student-Centered</a:t>
                      </a:r>
                      <a:endParaRPr lang="en-US" sz="1800" b="1"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1542619665"/>
                  </a:ext>
                </a:extLst>
              </a:tr>
              <a:tr h="736600">
                <a:tc>
                  <a:txBody>
                    <a:bodyPr/>
                    <a:lstStyle/>
                    <a:p>
                      <a:pPr algn="l" fontAlgn="t"/>
                      <a:r>
                        <a:rPr lang="en-US" sz="1400" u="none" strike="noStrike" dirty="0">
                          <a:effectLst/>
                        </a:rPr>
                        <a:t>State &amp; local formula; at-risk students; teacher fringe benefits</a:t>
                      </a:r>
                      <a:endParaRPr lang="en-US" sz="1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en-US" sz="1800" u="none" strike="noStrike" dirty="0">
                          <a:effectLst/>
                        </a:rPr>
                        <a:t>$4,549</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r" fontAlgn="t"/>
                      <a:r>
                        <a:rPr lang="en-US" sz="1800" u="none" strike="noStrike" dirty="0">
                          <a:effectLst/>
                        </a:rPr>
                        <a:t>$4,549</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tc>
                  <a:txBody>
                    <a:bodyPr/>
                    <a:lstStyle/>
                    <a:p>
                      <a:pPr algn="r" fontAlgn="t"/>
                      <a:r>
                        <a:rPr lang="en-US" sz="1800" u="none" strike="noStrike" dirty="0">
                          <a:effectLst/>
                        </a:rPr>
                        <a:t>$4,770</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r" fontAlgn="t"/>
                      <a:r>
                        <a:rPr lang="en-US" sz="1800" u="none" strike="noStrike" dirty="0">
                          <a:effectLst/>
                        </a:rPr>
                        <a:t>$4,770</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extLst>
                  <a:ext uri="{0D108BD9-81ED-4DB2-BD59-A6C34878D82A}">
                    <a16:rowId xmlns:a16="http://schemas.microsoft.com/office/drawing/2014/main" val="2341648486"/>
                  </a:ext>
                </a:extLst>
              </a:tr>
              <a:tr h="368300">
                <a:tc>
                  <a:txBody>
                    <a:bodyPr/>
                    <a:lstStyle/>
                    <a:p>
                      <a:pPr algn="l" fontAlgn="t"/>
                      <a:r>
                        <a:rPr lang="en-US" sz="1400" u="none" strike="noStrike" dirty="0">
                          <a:effectLst/>
                        </a:rPr>
                        <a:t>Additional local funding</a:t>
                      </a:r>
                      <a:endParaRPr lang="en-US" sz="1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en-US" sz="1800" u="none" strike="noStrike" dirty="0">
                          <a:effectLst/>
                        </a:rPr>
                        <a:t>$9,505</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$9,505</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tc>
                  <a:txBody>
                    <a:bodyPr/>
                    <a:lstStyle/>
                    <a:p>
                      <a:pPr algn="r" fontAlgn="t"/>
                      <a:r>
                        <a:rPr lang="en-US" sz="1800" u="none" strike="noStrike" dirty="0">
                          <a:effectLst/>
                        </a:rPr>
                        <a:t>$2,453</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$2,453</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extLst>
                  <a:ext uri="{0D108BD9-81ED-4DB2-BD59-A6C34878D82A}">
                    <a16:rowId xmlns:a16="http://schemas.microsoft.com/office/drawing/2014/main" val="3956061152"/>
                  </a:ext>
                </a:extLst>
              </a:tr>
              <a:tr h="736600">
                <a:tc>
                  <a:txBody>
                    <a:bodyPr/>
                    <a:lstStyle/>
                    <a:p>
                      <a:pPr algn="l" fontAlgn="t"/>
                      <a:r>
                        <a:rPr lang="en-US" sz="1400" u="none" strike="noStrike" dirty="0">
                          <a:effectLst/>
                        </a:rPr>
                        <a:t>State reimbursement for eliminated local taxes</a:t>
                      </a:r>
                      <a:endParaRPr lang="en-US" sz="1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en-US" sz="1800" u="none" strike="noStrike" dirty="0">
                          <a:effectLst/>
                        </a:rPr>
                        <a:t>$885</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$885</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tc>
                  <a:txBody>
                    <a:bodyPr/>
                    <a:lstStyle/>
                    <a:p>
                      <a:pPr algn="r" fontAlgn="t"/>
                      <a:r>
                        <a:rPr lang="en-US" sz="1800" u="none" strike="noStrike" dirty="0">
                          <a:effectLst/>
                        </a:rPr>
                        <a:t>$1,265</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$1,265</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extLst>
                  <a:ext uri="{0D108BD9-81ED-4DB2-BD59-A6C34878D82A}">
                    <a16:rowId xmlns:a16="http://schemas.microsoft.com/office/drawing/2014/main" val="945785925"/>
                  </a:ext>
                </a:extLst>
              </a:tr>
              <a:tr h="552450">
                <a:tc>
                  <a:txBody>
                    <a:bodyPr/>
                    <a:lstStyle/>
                    <a:p>
                      <a:pPr algn="l" fontAlgn="t"/>
                      <a:r>
                        <a:rPr lang="en-US" sz="1400" u="none" strike="noStrike" dirty="0">
                          <a:effectLst/>
                        </a:rPr>
                        <a:t>State funding for teacher retirement and salaries</a:t>
                      </a:r>
                      <a:endParaRPr lang="en-US" sz="1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en-US" sz="1800" u="none" strike="noStrike" dirty="0">
                          <a:effectLst/>
                        </a:rPr>
                        <a:t>$739</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$739</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tc>
                  <a:txBody>
                    <a:bodyPr/>
                    <a:lstStyle/>
                    <a:p>
                      <a:pPr algn="r" fontAlgn="t"/>
                      <a:r>
                        <a:rPr lang="en-US" sz="1800" u="none" strike="noStrike" dirty="0">
                          <a:effectLst/>
                        </a:rPr>
                        <a:t>$543</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$543</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extLst>
                  <a:ext uri="{0D108BD9-81ED-4DB2-BD59-A6C34878D82A}">
                    <a16:rowId xmlns:a16="http://schemas.microsoft.com/office/drawing/2014/main" val="4061071443"/>
                  </a:ext>
                </a:extLst>
              </a:tr>
              <a:tr h="552450">
                <a:tc>
                  <a:txBody>
                    <a:bodyPr/>
                    <a:lstStyle/>
                    <a:p>
                      <a:pPr algn="l" fontAlgn="t"/>
                      <a:r>
                        <a:rPr lang="en-US" sz="1400" u="none" strike="noStrike" dirty="0">
                          <a:effectLst/>
                        </a:rPr>
                        <a:t>State funding for staffing, programs and schools</a:t>
                      </a:r>
                      <a:endParaRPr lang="en-US" sz="1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en-US" sz="1800" u="none" strike="noStrike" dirty="0">
                          <a:effectLst/>
                        </a:rPr>
                        <a:t>$197</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$197</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tc>
                  <a:txBody>
                    <a:bodyPr/>
                    <a:lstStyle/>
                    <a:p>
                      <a:pPr algn="r" fontAlgn="t"/>
                      <a:r>
                        <a:rPr lang="en-US" sz="1800" u="none" strike="noStrike" dirty="0">
                          <a:effectLst/>
                        </a:rPr>
                        <a:t>$184</a:t>
                      </a:r>
                      <a:endParaRPr lang="en-US" sz="1800" b="0"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l" fontAlgn="t"/>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$184</a:t>
                      </a:r>
                      <a:endParaRPr lang="en-US" sz="1800" b="0" i="0" u="none" strike="noStrike" dirty="0">
                        <a:solidFill>
                          <a:srgbClr val="000000"/>
                        </a:solidFill>
                        <a:effectLst/>
                        <a:latin typeface="Calibri" panose="020F0502020204030204" pitchFamily="34" charset="0"/>
                      </a:endParaRPr>
                    </a:p>
                  </a:txBody>
                  <a:tcPr marL="6350" marR="6350" marT="6350" marB="0">
                    <a:solidFill>
                      <a:srgbClr val="FFC000"/>
                    </a:solidFill>
                  </a:tcPr>
                </a:tc>
                <a:extLst>
                  <a:ext uri="{0D108BD9-81ED-4DB2-BD59-A6C34878D82A}">
                    <a16:rowId xmlns:a16="http://schemas.microsoft.com/office/drawing/2014/main" val="3083210543"/>
                  </a:ext>
                </a:extLst>
              </a:tr>
              <a:tr h="184150">
                <a:tc>
                  <a:txBody>
                    <a:bodyPr/>
                    <a:lstStyle/>
                    <a:p>
                      <a:pPr algn="l" fontAlgn="t"/>
                      <a:r>
                        <a:rPr lang="en-US" sz="2000" u="none" strike="noStrike" dirty="0">
                          <a:effectLst/>
                        </a:rPr>
                        <a:t>Total</a:t>
                      </a:r>
                      <a:endParaRPr lang="en-US" sz="2000" b="1" i="0" u="none" strike="noStrike" dirty="0">
                        <a:solidFill>
                          <a:srgbClr val="000000"/>
                        </a:solidFill>
                        <a:effectLst/>
                        <a:latin typeface="Calibri" panose="020F0502020204030204" pitchFamily="34" charset="0"/>
                      </a:endParaRPr>
                    </a:p>
                  </a:txBody>
                  <a:tcPr marL="6350" marR="6350" marT="6350" marB="0"/>
                </a:tc>
                <a:tc>
                  <a:txBody>
                    <a:bodyPr/>
                    <a:lstStyle/>
                    <a:p>
                      <a:pPr algn="r" fontAlgn="t"/>
                      <a:r>
                        <a:rPr lang="en-US" sz="1800" u="none" strike="noStrike" dirty="0">
                          <a:effectLst/>
                        </a:rPr>
                        <a:t>$15,875</a:t>
                      </a:r>
                      <a:endParaRPr lang="en-US" sz="1800" b="1"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r" fontAlgn="t"/>
                      <a:r>
                        <a:rPr lang="en-US" sz="1800" u="none" strike="noStrike" dirty="0">
                          <a:effectLst/>
                        </a:rPr>
                        <a:t>$4,549</a:t>
                      </a:r>
                      <a:endParaRPr lang="en-US" sz="1800" b="1"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$11,326</a:t>
                      </a:r>
                      <a:endParaRPr lang="en-US" sz="1800" b="1" i="0" u="none" strike="noStrike" dirty="0">
                        <a:solidFill>
                          <a:srgbClr val="000000"/>
                        </a:solidFill>
                        <a:effectLst/>
                        <a:latin typeface="Calibri" panose="020F0502020204030204" pitchFamily="34" charset="0"/>
                      </a:endParaRPr>
                    </a:p>
                  </a:txBody>
                  <a:tcPr marL="6350" marR="6350" marT="6350" marB="0">
                    <a:solidFill>
                      <a:srgbClr val="FFC000"/>
                    </a:solidFill>
                  </a:tcPr>
                </a:tc>
                <a:tc>
                  <a:txBody>
                    <a:bodyPr/>
                    <a:lstStyle/>
                    <a:p>
                      <a:pPr algn="r" fontAlgn="t"/>
                      <a:r>
                        <a:rPr lang="en-US" sz="1800" u="none" strike="noStrike" dirty="0">
                          <a:effectLst/>
                        </a:rPr>
                        <a:t>$9,216</a:t>
                      </a:r>
                      <a:endParaRPr lang="en-US" sz="1800" b="1"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r" fontAlgn="t"/>
                      <a:r>
                        <a:rPr lang="en-US" sz="1800" u="none" strike="noStrike" dirty="0">
                          <a:effectLst/>
                        </a:rPr>
                        <a:t>$4,770</a:t>
                      </a:r>
                      <a:endParaRPr lang="en-US" sz="1800" b="1"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$4,446</a:t>
                      </a:r>
                      <a:endParaRPr lang="en-US" sz="1800" b="1" i="0" u="none" strike="noStrike" dirty="0">
                        <a:solidFill>
                          <a:srgbClr val="000000"/>
                        </a:solidFill>
                        <a:effectLst/>
                        <a:latin typeface="Calibri" panose="020F0502020204030204" pitchFamily="34" charset="0"/>
                      </a:endParaRPr>
                    </a:p>
                  </a:txBody>
                  <a:tcPr marL="6350" marR="6350" marT="6350" marB="0">
                    <a:solidFill>
                      <a:srgbClr val="FFC000"/>
                    </a:solidFill>
                  </a:tcPr>
                </a:tc>
                <a:extLst>
                  <a:ext uri="{0D108BD9-81ED-4DB2-BD59-A6C34878D82A}">
                    <a16:rowId xmlns:a16="http://schemas.microsoft.com/office/drawing/2014/main" val="674699533"/>
                  </a:ext>
                </a:extLst>
              </a:tr>
              <a:tr h="184150">
                <a:tc>
                  <a:txBody>
                    <a:bodyPr/>
                    <a:lstStyle/>
                    <a:p>
                      <a:pPr algn="l" fontAlgn="t"/>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r" fontAlgn="t"/>
                      <a:r>
                        <a:rPr lang="en-US" sz="1800" u="none" strike="noStrike" dirty="0">
                          <a:effectLst/>
                        </a:rPr>
                        <a:t>28.7%</a:t>
                      </a:r>
                      <a:endParaRPr lang="en-US" sz="1800" b="1"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71.3%</a:t>
                      </a:r>
                      <a:endParaRPr lang="en-US" sz="1800" b="1" i="0" u="none" strike="noStrike" dirty="0">
                        <a:solidFill>
                          <a:srgbClr val="000000"/>
                        </a:solidFill>
                        <a:effectLst/>
                        <a:latin typeface="Calibri" panose="020F0502020204030204" pitchFamily="34" charset="0"/>
                      </a:endParaRPr>
                    </a:p>
                  </a:txBody>
                  <a:tcPr marL="6350" marR="6350" marT="6350" marB="0">
                    <a:solidFill>
                      <a:srgbClr val="FFC000"/>
                    </a:solidFill>
                  </a:tcPr>
                </a:tc>
                <a:tc>
                  <a:txBody>
                    <a:bodyPr/>
                    <a:lstStyle/>
                    <a:p>
                      <a:pPr algn="l" fontAlgn="t"/>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6350" marR="6350" marT="6350" marB="0">
                    <a:solidFill>
                      <a:schemeClr val="accent5">
                        <a:lumMod val="60000"/>
                        <a:lumOff val="40000"/>
                      </a:schemeClr>
                    </a:solidFill>
                  </a:tcPr>
                </a:tc>
                <a:tc>
                  <a:txBody>
                    <a:bodyPr/>
                    <a:lstStyle/>
                    <a:p>
                      <a:pPr algn="r" fontAlgn="t"/>
                      <a:r>
                        <a:rPr lang="en-US" sz="1800" u="none" strike="noStrike" dirty="0">
                          <a:effectLst/>
                        </a:rPr>
                        <a:t>51.8%</a:t>
                      </a:r>
                      <a:endParaRPr lang="en-US" sz="1800" b="1" i="0" u="none" strike="noStrike" dirty="0">
                        <a:solidFill>
                          <a:srgbClr val="000000"/>
                        </a:solidFill>
                        <a:effectLst/>
                        <a:latin typeface="Calibri" panose="020F0502020204030204" pitchFamily="34" charset="0"/>
                      </a:endParaRPr>
                    </a:p>
                  </a:txBody>
                  <a:tcPr marL="6350" marR="6350" marT="6350" marB="0">
                    <a:solidFill>
                      <a:srgbClr val="92D050"/>
                    </a:solidFill>
                  </a:tcPr>
                </a:tc>
                <a:tc>
                  <a:txBody>
                    <a:bodyPr/>
                    <a:lstStyle/>
                    <a:p>
                      <a:pPr algn="r" fontAlgn="t"/>
                      <a:r>
                        <a:rPr lang="en-US" sz="1800" u="none" strike="noStrike" dirty="0">
                          <a:effectLst/>
                        </a:rPr>
                        <a:t>48.2%</a:t>
                      </a:r>
                      <a:endParaRPr lang="en-US" sz="1800" b="1" i="0" u="none" strike="noStrike" dirty="0">
                        <a:solidFill>
                          <a:srgbClr val="000000"/>
                        </a:solidFill>
                        <a:effectLst/>
                        <a:latin typeface="Calibri" panose="020F0502020204030204" pitchFamily="34" charset="0"/>
                      </a:endParaRPr>
                    </a:p>
                  </a:txBody>
                  <a:tcPr marL="6350" marR="6350" marT="6350" marB="0">
                    <a:solidFill>
                      <a:srgbClr val="FFC000"/>
                    </a:solidFill>
                  </a:tcPr>
                </a:tc>
                <a:extLst>
                  <a:ext uri="{0D108BD9-81ED-4DB2-BD59-A6C34878D82A}">
                    <a16:rowId xmlns:a16="http://schemas.microsoft.com/office/drawing/2014/main" val="1827905601"/>
                  </a:ext>
                </a:extLst>
              </a:tr>
            </a:tbl>
          </a:graphicData>
        </a:graphic>
      </p:graphicFrame>
    </p:spTree>
    <p:extLst>
      <p:ext uri="{BB962C8B-B14F-4D97-AF65-F5344CB8AC3E}">
        <p14:creationId xmlns:p14="http://schemas.microsoft.com/office/powerpoint/2010/main" val="279265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a:bodyPr>
          <a:lstStyle/>
          <a:p>
            <a:r>
              <a:rPr lang="en-US" altLang="en-US" sz="2800" dirty="0">
                <a:solidFill>
                  <a:schemeClr val="bg1"/>
                </a:solidFill>
              </a:rPr>
              <a:t>Student-Centered Funding for Charter Schools</a:t>
            </a:r>
            <a:endParaRPr lang="en-US" altLang="en-US" sz="2800" dirty="0">
              <a:solidFill>
                <a:schemeClr val="bg1"/>
              </a:solidFill>
              <a:latin typeface="+mn-lt"/>
            </a:endParaRPr>
          </a:p>
        </p:txBody>
      </p:sp>
      <p:sp>
        <p:nvSpPr>
          <p:cNvPr id="29" name="Text Placeholder 3">
            <a:extLst>
              <a:ext uri="{FF2B5EF4-FFF2-40B4-BE49-F238E27FC236}">
                <a16:creationId xmlns:a16="http://schemas.microsoft.com/office/drawing/2014/main" id="{08518265-273F-4B2B-9960-96ACE974881B}"/>
              </a:ext>
            </a:extLst>
          </p:cNvPr>
          <p:cNvSpPr txBox="1">
            <a:spLocks/>
          </p:cNvSpPr>
          <p:nvPr/>
        </p:nvSpPr>
        <p:spPr>
          <a:xfrm>
            <a:off x="185290" y="1030893"/>
            <a:ext cx="8608008" cy="936169"/>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schemeClr val="accent1"/>
                </a:solidFill>
              </a:rPr>
              <a:t>For brick-and-mortar, state-authorized charter schools in South Carolina, nearly one third of funding is not student-centered. The situation is similar for locally-authorized charter schools. For virtual, state-authorized charter schools, even more is not student-centered</a:t>
            </a:r>
            <a:endParaRPr lang="en-US" sz="1800" i="1" dirty="0">
              <a:solidFill>
                <a:schemeClr val="accent1"/>
              </a:solidFill>
              <a:latin typeface="+mn-lt"/>
            </a:endParaRPr>
          </a:p>
        </p:txBody>
      </p:sp>
      <p:pic>
        <p:nvPicPr>
          <p:cNvPr id="3" name="Picture 2" descr="A screenshot of a cell phone&#10;&#10;Description automatically generated">
            <a:extLst>
              <a:ext uri="{FF2B5EF4-FFF2-40B4-BE49-F238E27FC236}">
                <a16:creationId xmlns:a16="http://schemas.microsoft.com/office/drawing/2014/main" id="{3775BCCE-5C44-4DAF-BE0C-70E33D1A0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240" y="2053393"/>
            <a:ext cx="6255004" cy="4416018"/>
          </a:xfrm>
          <a:prstGeom prst="rect">
            <a:avLst/>
          </a:prstGeom>
        </p:spPr>
      </p:pic>
    </p:spTree>
    <p:extLst>
      <p:ext uri="{BB962C8B-B14F-4D97-AF65-F5344CB8AC3E}">
        <p14:creationId xmlns:p14="http://schemas.microsoft.com/office/powerpoint/2010/main" val="126432479"/>
      </p:ext>
    </p:extLst>
  </p:cSld>
  <p:clrMapOvr>
    <a:masterClrMapping/>
  </p:clrMapOvr>
</p:sld>
</file>

<file path=ppt/theme/theme1.xml><?xml version="1.0" encoding="utf-8"?>
<a:theme xmlns:a="http://schemas.openxmlformats.org/drawingml/2006/main" name="Shared_Template_PowerPoint_2019">
  <a:themeElements>
    <a:clrScheme name="Custom 3">
      <a:dk1>
        <a:srgbClr val="27272B"/>
      </a:dk1>
      <a:lt1>
        <a:sysClr val="window" lastClr="FFFFFF"/>
      </a:lt1>
      <a:dk2>
        <a:srgbClr val="05678B"/>
      </a:dk2>
      <a:lt2>
        <a:srgbClr val="DFE4E5"/>
      </a:lt2>
      <a:accent1>
        <a:srgbClr val="F26652"/>
      </a:accent1>
      <a:accent2>
        <a:srgbClr val="1893D1"/>
      </a:accent2>
      <a:accent3>
        <a:srgbClr val="F26652"/>
      </a:accent3>
      <a:accent4>
        <a:srgbClr val="FFC212"/>
      </a:accent4>
      <a:accent5>
        <a:srgbClr val="C374AF"/>
      </a:accent5>
      <a:accent6>
        <a:srgbClr val="4F4E56"/>
      </a:accent6>
      <a:hlink>
        <a:srgbClr val="0078C1"/>
      </a:hlink>
      <a:folHlink>
        <a:srgbClr val="798EA9"/>
      </a:folHlink>
    </a:clrScheme>
    <a:fontScheme name="2018 EI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Shared_Template_PowerPoint_2019" id="{C75E68FA-919C-4FE8-9C95-9C1EB1600FE3}" vid="{05B92225-EE78-49E6-A2D6-C73E1DFA3C9C}"/>
    </a:ext>
  </a:extLst>
</a:theme>
</file>

<file path=ppt/theme/theme2.xml><?xml version="1.0" encoding="utf-8"?>
<a:theme xmlns:a="http://schemas.openxmlformats.org/drawingml/2006/main" name="c4-ExcelinEd PowerPoint Theme-2018">
  <a:themeElements>
    <a:clrScheme name="ExcelinEd Brand Color Palette">
      <a:dk1>
        <a:sysClr val="windowText" lastClr="000000"/>
      </a:dk1>
      <a:lt1>
        <a:sysClr val="window" lastClr="FFFFFF"/>
      </a:lt1>
      <a:dk2>
        <a:srgbClr val="05678B"/>
      </a:dk2>
      <a:lt2>
        <a:srgbClr val="DFE4E5"/>
      </a:lt2>
      <a:accent1>
        <a:srgbClr val="25A570"/>
      </a:accent1>
      <a:accent2>
        <a:srgbClr val="1893D1"/>
      </a:accent2>
      <a:accent3>
        <a:srgbClr val="F26652"/>
      </a:accent3>
      <a:accent4>
        <a:srgbClr val="FFC212"/>
      </a:accent4>
      <a:accent5>
        <a:srgbClr val="C374AF"/>
      </a:accent5>
      <a:accent6>
        <a:srgbClr val="4F4E56"/>
      </a:accent6>
      <a:hlink>
        <a:srgbClr val="0078C1"/>
      </a:hlink>
      <a:folHlink>
        <a:srgbClr val="798EA9"/>
      </a:folHlink>
    </a:clrScheme>
    <a:fontScheme name="ExcelinEd PowerPo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c3-ExcelinEd PowerPoint Theme-October 2016.potx" id="{0D7F579D-A744-4DF1-AACB-3559195220B9}" vid="{4D5DDCBB-97CC-4903-A80C-B1818BA1088F}"/>
    </a:ext>
  </a:extLst>
</a:theme>
</file>

<file path=ppt/theme/theme3.xml><?xml version="1.0" encoding="utf-8"?>
<a:theme xmlns:a="http://schemas.openxmlformats.org/drawingml/2006/main" name="CoBrand-ExcelinEd and ExcelinEd in Action PowerPoint Theme-2018">
  <a:themeElements>
    <a:clrScheme name="ExcelinEd Brand Color Palette">
      <a:dk1>
        <a:sysClr val="windowText" lastClr="000000"/>
      </a:dk1>
      <a:lt1>
        <a:sysClr val="window" lastClr="FFFFFF"/>
      </a:lt1>
      <a:dk2>
        <a:srgbClr val="05678B"/>
      </a:dk2>
      <a:lt2>
        <a:srgbClr val="DFE4E5"/>
      </a:lt2>
      <a:accent1>
        <a:srgbClr val="25A570"/>
      </a:accent1>
      <a:accent2>
        <a:srgbClr val="1893D1"/>
      </a:accent2>
      <a:accent3>
        <a:srgbClr val="F26652"/>
      </a:accent3>
      <a:accent4>
        <a:srgbClr val="FFC212"/>
      </a:accent4>
      <a:accent5>
        <a:srgbClr val="C374AF"/>
      </a:accent5>
      <a:accent6>
        <a:srgbClr val="4F4E56"/>
      </a:accent6>
      <a:hlink>
        <a:srgbClr val="0078C1"/>
      </a:hlink>
      <a:folHlink>
        <a:srgbClr val="798EA9"/>
      </a:folHlink>
    </a:clrScheme>
    <a:fontScheme name="ExcelinEd PowerPo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c3-ExcelinEd PowerPoint Theme-October 2016.potx" id="{0D7F579D-A744-4DF1-AACB-3559195220B9}" vid="{4D5DDCBB-97CC-4903-A80C-B1818BA108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Shared_Template_PowerPoint_2019</Template>
  <TotalTime>2230</TotalTime>
  <Words>1002</Words>
  <Application>Microsoft Office PowerPoint</Application>
  <PresentationFormat>On-screen Show (4:3)</PresentationFormat>
  <Paragraphs>201</Paragraphs>
  <Slides>12</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Tahoma</vt:lpstr>
      <vt:lpstr>Trebuchet MS</vt:lpstr>
      <vt:lpstr>Shared_Template_PowerPoint_2019</vt:lpstr>
      <vt:lpstr>c4-ExcelinEd PowerPoint Theme-2018</vt:lpstr>
      <vt:lpstr>CoBrand-ExcelinEd and ExcelinEd in Action PowerPoint Theme-2018</vt:lpstr>
      <vt:lpstr>Fairness &amp; Opportunity:  Bringing Student-Centered Education Funding To South Carolina Students</vt:lpstr>
      <vt:lpstr>Summary of Study Findings</vt:lpstr>
      <vt:lpstr>Principles of Student-Centered Funding</vt:lpstr>
      <vt:lpstr>Benefits of Student-Centered Funding</vt:lpstr>
      <vt:lpstr>Overview of Education Funding in South Carolina</vt:lpstr>
      <vt:lpstr>Student-Centered Funding in South Carolina</vt:lpstr>
      <vt:lpstr>Two Neighbors: Richland One and Sumter</vt:lpstr>
      <vt:lpstr>Two Neighbors: Richland One and Sumter</vt:lpstr>
      <vt:lpstr>Student-Centered Funding for Charter Schools</vt:lpstr>
      <vt:lpstr>Student-Centered Funding for Charter Schools</vt:lpstr>
      <vt:lpstr>Beaufort &amp; Two Nearby Charter Schools</vt:lpstr>
      <vt:lpstr>Implications &amp;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Facility Financing</dc:title>
  <dc:creator>Matthew Joseph (matthewj@excelined.org)</dc:creator>
  <cp:lastModifiedBy>Matthew Joseph (matthewj@excelined.org)</cp:lastModifiedBy>
  <cp:revision>1</cp:revision>
  <dcterms:created xsi:type="dcterms:W3CDTF">2019-03-11T12:52:36Z</dcterms:created>
  <dcterms:modified xsi:type="dcterms:W3CDTF">2019-12-02T20:04:54Z</dcterms:modified>
</cp:coreProperties>
</file>