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413" r:id="rId3"/>
    <p:sldId id="385" r:id="rId4"/>
    <p:sldId id="372" r:id="rId5"/>
    <p:sldId id="403" r:id="rId6"/>
    <p:sldId id="387" r:id="rId7"/>
    <p:sldId id="388" r:id="rId8"/>
    <p:sldId id="404" r:id="rId9"/>
    <p:sldId id="405" r:id="rId10"/>
    <p:sldId id="390" r:id="rId11"/>
    <p:sldId id="391" r:id="rId12"/>
    <p:sldId id="392" r:id="rId13"/>
    <p:sldId id="370" r:id="rId14"/>
    <p:sldId id="393" r:id="rId15"/>
    <p:sldId id="394" r:id="rId16"/>
    <p:sldId id="406" r:id="rId17"/>
    <p:sldId id="371" r:id="rId18"/>
    <p:sldId id="407" r:id="rId19"/>
    <p:sldId id="397" r:id="rId20"/>
    <p:sldId id="408" r:id="rId21"/>
    <p:sldId id="399" r:id="rId22"/>
    <p:sldId id="400" r:id="rId23"/>
    <p:sldId id="289" r:id="rId24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0"/>
    <a:srgbClr val="00547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12" autoAdjust="0"/>
    <p:restoredTop sz="90200" autoAdjust="0"/>
  </p:normalViewPr>
  <p:slideViewPr>
    <p:cSldViewPr>
      <p:cViewPr>
        <p:scale>
          <a:sx n="60" d="100"/>
          <a:sy n="60" d="100"/>
        </p:scale>
        <p:origin x="-1320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01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257A31-4C86-415E-AC1B-EABE54CBFD0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060AC9-CCC3-4DE3-A16F-E84AD5A65CF3}">
      <dgm:prSet phldrT="[Text]" custT="1"/>
      <dgm:spPr/>
      <dgm:t>
        <a:bodyPr/>
        <a:lstStyle/>
        <a:p>
          <a:r>
            <a:rPr lang="en-US" sz="1600" dirty="0" smtClean="0"/>
            <a:t>Staffing</a:t>
          </a:r>
          <a:endParaRPr lang="en-US" sz="1600" dirty="0"/>
        </a:p>
      </dgm:t>
    </dgm:pt>
    <dgm:pt modelId="{554C16B7-56F4-4484-8C6B-302CB4FAE411}" type="parTrans" cxnId="{D52AE20D-8DF6-4B9B-A3BE-ED1DE2D91B20}">
      <dgm:prSet/>
      <dgm:spPr/>
      <dgm:t>
        <a:bodyPr/>
        <a:lstStyle/>
        <a:p>
          <a:endParaRPr lang="en-US"/>
        </a:p>
      </dgm:t>
    </dgm:pt>
    <dgm:pt modelId="{277B75F7-4954-471B-B5EF-2AE91EAD740A}" type="sibTrans" cxnId="{D52AE20D-8DF6-4B9B-A3BE-ED1DE2D91B20}">
      <dgm:prSet/>
      <dgm:spPr/>
      <dgm:t>
        <a:bodyPr/>
        <a:lstStyle/>
        <a:p>
          <a:endParaRPr lang="en-US"/>
        </a:p>
      </dgm:t>
    </dgm:pt>
    <dgm:pt modelId="{43B4FF1D-E895-4BB7-B152-72B075F0E3C8}">
      <dgm:prSet phldrT="[Text]" custT="1"/>
      <dgm:spPr/>
      <dgm:t>
        <a:bodyPr/>
        <a:lstStyle/>
        <a:p>
          <a:r>
            <a:rPr lang="en-US" sz="1600" dirty="0" smtClean="0"/>
            <a:t>50% report a staff of fewer than 5 employees</a:t>
          </a:r>
          <a:br>
            <a:rPr lang="en-US" sz="1600" dirty="0" smtClean="0"/>
          </a:br>
          <a:endParaRPr lang="en-US" sz="700" dirty="0"/>
        </a:p>
      </dgm:t>
    </dgm:pt>
    <dgm:pt modelId="{21A8E69B-4D39-4293-AE81-632D91B740D1}" type="parTrans" cxnId="{E6009910-7BA1-4EFD-BDE2-D8ACB80678B6}">
      <dgm:prSet/>
      <dgm:spPr/>
      <dgm:t>
        <a:bodyPr/>
        <a:lstStyle/>
        <a:p>
          <a:endParaRPr lang="en-US"/>
        </a:p>
      </dgm:t>
    </dgm:pt>
    <dgm:pt modelId="{D21A176D-76BD-4C9C-B716-23CBFD394CC6}" type="sibTrans" cxnId="{E6009910-7BA1-4EFD-BDE2-D8ACB80678B6}">
      <dgm:prSet/>
      <dgm:spPr/>
      <dgm:t>
        <a:bodyPr/>
        <a:lstStyle/>
        <a:p>
          <a:endParaRPr lang="en-US"/>
        </a:p>
      </dgm:t>
    </dgm:pt>
    <dgm:pt modelId="{EE32C1D1-BE93-4C35-B0E8-3B74DAD7E14E}">
      <dgm:prSet phldrT="[Text]"/>
      <dgm:spPr/>
      <dgm:t>
        <a:bodyPr/>
        <a:lstStyle/>
        <a:p>
          <a:r>
            <a:rPr lang="en-US" sz="1600" dirty="0" smtClean="0"/>
            <a:t>38% report 6 to 15</a:t>
          </a:r>
          <a:endParaRPr lang="en-US" sz="1600" dirty="0"/>
        </a:p>
      </dgm:t>
    </dgm:pt>
    <dgm:pt modelId="{EB431C34-F6BD-4A29-9140-9CFE0472C8EF}" type="parTrans" cxnId="{50C9FA15-1913-49B0-A72E-91064CCA0669}">
      <dgm:prSet/>
      <dgm:spPr/>
      <dgm:t>
        <a:bodyPr/>
        <a:lstStyle/>
        <a:p>
          <a:endParaRPr lang="en-US"/>
        </a:p>
      </dgm:t>
    </dgm:pt>
    <dgm:pt modelId="{62A19977-DC7A-4DA3-90FF-97B9698F7153}" type="sibTrans" cxnId="{50C9FA15-1913-49B0-A72E-91064CCA0669}">
      <dgm:prSet/>
      <dgm:spPr/>
      <dgm:t>
        <a:bodyPr/>
        <a:lstStyle/>
        <a:p>
          <a:endParaRPr lang="en-US"/>
        </a:p>
      </dgm:t>
    </dgm:pt>
    <dgm:pt modelId="{69A99F4F-4444-4D7C-BE38-19F1C37B20D0}">
      <dgm:prSet phldrT="[Text]" custT="1"/>
      <dgm:spPr/>
      <dgm:t>
        <a:bodyPr/>
        <a:lstStyle/>
        <a:p>
          <a:r>
            <a:rPr lang="en-US" sz="1600" dirty="0" smtClean="0"/>
            <a:t>Outsourcing and</a:t>
          </a:r>
          <a:br>
            <a:rPr lang="en-US" sz="1600" dirty="0" smtClean="0"/>
          </a:br>
          <a:r>
            <a:rPr lang="en-US" sz="1600" dirty="0" smtClean="0"/>
            <a:t>Staff Augmentation</a:t>
          </a:r>
          <a:br>
            <a:rPr lang="en-US" sz="1600" dirty="0" smtClean="0"/>
          </a:br>
          <a:r>
            <a:rPr lang="en-US" sz="1600" dirty="0" smtClean="0"/>
            <a:t>On The Rise</a:t>
          </a:r>
          <a:endParaRPr lang="en-US" sz="1600" dirty="0"/>
        </a:p>
      </dgm:t>
    </dgm:pt>
    <dgm:pt modelId="{6D491976-6BA1-46DF-9BC3-54D25BE3CB61}" type="parTrans" cxnId="{20A65442-466C-4C90-8BC7-CCF1446772AB}">
      <dgm:prSet/>
      <dgm:spPr/>
      <dgm:t>
        <a:bodyPr/>
        <a:lstStyle/>
        <a:p>
          <a:endParaRPr lang="en-US"/>
        </a:p>
      </dgm:t>
    </dgm:pt>
    <dgm:pt modelId="{26139AE6-BFFC-4166-AAD0-CE5D47446821}" type="sibTrans" cxnId="{20A65442-466C-4C90-8BC7-CCF1446772AB}">
      <dgm:prSet/>
      <dgm:spPr/>
      <dgm:t>
        <a:bodyPr/>
        <a:lstStyle/>
        <a:p>
          <a:endParaRPr lang="en-US"/>
        </a:p>
      </dgm:t>
    </dgm:pt>
    <dgm:pt modelId="{2A4F4EDB-90F5-458B-A66D-9878AAE3D677}">
      <dgm:prSet phldrT="[Text]" custT="1"/>
      <dgm:spPr/>
      <dgm:t>
        <a:bodyPr/>
        <a:lstStyle/>
        <a:p>
          <a:r>
            <a:rPr lang="en-US" sz="1600" dirty="0" smtClean="0"/>
            <a:t>Outsourcing has grown from 9%  to 12% between 2010 and 2012</a:t>
          </a:r>
          <a:br>
            <a:rPr lang="en-US" sz="1600" dirty="0" smtClean="0"/>
          </a:br>
          <a:endParaRPr lang="en-US" sz="700" dirty="0"/>
        </a:p>
      </dgm:t>
    </dgm:pt>
    <dgm:pt modelId="{0258BF9B-890B-44F9-9859-6B1E7D7B0392}" type="parTrans" cxnId="{446A7DA2-69A0-479E-A141-AC4E6F10A938}">
      <dgm:prSet/>
      <dgm:spPr/>
      <dgm:t>
        <a:bodyPr/>
        <a:lstStyle/>
        <a:p>
          <a:endParaRPr lang="en-US"/>
        </a:p>
      </dgm:t>
    </dgm:pt>
    <dgm:pt modelId="{558EE1D4-8B4A-4D9D-BD6C-3BC05543B63B}" type="sibTrans" cxnId="{446A7DA2-69A0-479E-A141-AC4E6F10A938}">
      <dgm:prSet/>
      <dgm:spPr/>
      <dgm:t>
        <a:bodyPr/>
        <a:lstStyle/>
        <a:p>
          <a:endParaRPr lang="en-US"/>
        </a:p>
      </dgm:t>
    </dgm:pt>
    <dgm:pt modelId="{5FD59006-CC6D-4D89-BFF1-BAB40BC4B86B}">
      <dgm:prSet phldrT="[Text]"/>
      <dgm:spPr/>
      <dgm:t>
        <a:bodyPr/>
        <a:lstStyle/>
        <a:p>
          <a:r>
            <a:rPr lang="en-US" sz="1600" dirty="0" smtClean="0"/>
            <a:t>Staff Augmentation has grown from 22% to 28%</a:t>
          </a:r>
          <a:endParaRPr lang="en-US" sz="1600" dirty="0"/>
        </a:p>
      </dgm:t>
    </dgm:pt>
    <dgm:pt modelId="{5A8B260C-7C35-44A6-B01C-B2022C84D43E}" type="parTrans" cxnId="{07A764BE-C82C-46FA-A274-2FC59F029C0D}">
      <dgm:prSet/>
      <dgm:spPr/>
      <dgm:t>
        <a:bodyPr/>
        <a:lstStyle/>
        <a:p>
          <a:endParaRPr lang="en-US"/>
        </a:p>
      </dgm:t>
    </dgm:pt>
    <dgm:pt modelId="{3E893CC1-1041-4C4C-BF22-E0177433B907}" type="sibTrans" cxnId="{07A764BE-C82C-46FA-A274-2FC59F029C0D}">
      <dgm:prSet/>
      <dgm:spPr/>
      <dgm:t>
        <a:bodyPr/>
        <a:lstStyle/>
        <a:p>
          <a:endParaRPr lang="en-US"/>
        </a:p>
      </dgm:t>
    </dgm:pt>
    <dgm:pt modelId="{51F2E4FD-446E-4641-B930-0526BF0BE5ED}">
      <dgm:prSet phldrT="[Text]" custT="1"/>
      <dgm:spPr/>
      <dgm:t>
        <a:bodyPr/>
        <a:lstStyle/>
        <a:p>
          <a:r>
            <a:rPr lang="en-US" sz="1600" dirty="0" smtClean="0"/>
            <a:t>State of Delaware</a:t>
          </a:r>
          <a:endParaRPr lang="en-US" sz="1600" dirty="0"/>
        </a:p>
      </dgm:t>
    </dgm:pt>
    <dgm:pt modelId="{DF10F74D-CE5E-420E-A47B-7E22FAE42306}" type="parTrans" cxnId="{C0D895FB-B495-4B02-A5FA-4F5AD198A757}">
      <dgm:prSet/>
      <dgm:spPr/>
      <dgm:t>
        <a:bodyPr/>
        <a:lstStyle/>
        <a:p>
          <a:endParaRPr lang="en-US"/>
        </a:p>
      </dgm:t>
    </dgm:pt>
    <dgm:pt modelId="{0E9BCE39-5C94-4679-9B72-074584DE9B1B}" type="sibTrans" cxnId="{C0D895FB-B495-4B02-A5FA-4F5AD198A757}">
      <dgm:prSet/>
      <dgm:spPr/>
      <dgm:t>
        <a:bodyPr/>
        <a:lstStyle/>
        <a:p>
          <a:endParaRPr lang="en-US"/>
        </a:p>
      </dgm:t>
    </dgm:pt>
    <dgm:pt modelId="{06F9F2F8-81C0-4A0F-ABC2-D321FA4027D2}">
      <dgm:prSet phldrT="[Text]" custT="1"/>
      <dgm:spPr/>
      <dgm:t>
        <a:bodyPr/>
        <a:lstStyle/>
        <a:p>
          <a:r>
            <a:rPr lang="en-US" sz="1600" dirty="0" smtClean="0"/>
            <a:t>Required to designate one to three ISOs</a:t>
          </a:r>
          <a:br>
            <a:rPr lang="en-US" sz="1600" dirty="0" smtClean="0"/>
          </a:br>
          <a:endParaRPr lang="en-US" sz="700" dirty="0"/>
        </a:p>
      </dgm:t>
    </dgm:pt>
    <dgm:pt modelId="{E9B91EEB-A23D-43DC-A051-F52D5E233202}" type="parTrans" cxnId="{D81AA483-3B29-4DE1-A89E-FC8ADA7116B5}">
      <dgm:prSet/>
      <dgm:spPr/>
      <dgm:t>
        <a:bodyPr/>
        <a:lstStyle/>
        <a:p>
          <a:endParaRPr lang="en-US"/>
        </a:p>
      </dgm:t>
    </dgm:pt>
    <dgm:pt modelId="{1E8FAE63-1731-45CB-B270-144780EA54A6}" type="sibTrans" cxnId="{D81AA483-3B29-4DE1-A89E-FC8ADA7116B5}">
      <dgm:prSet/>
      <dgm:spPr/>
      <dgm:t>
        <a:bodyPr/>
        <a:lstStyle/>
        <a:p>
          <a:endParaRPr lang="en-US"/>
        </a:p>
      </dgm:t>
    </dgm:pt>
    <dgm:pt modelId="{0E941D59-2408-43F5-A8EC-321EF64F0C1B}">
      <dgm:prSet phldrT="[Text]" custT="1"/>
      <dgm:spPr/>
      <dgm:t>
        <a:bodyPr/>
        <a:lstStyle/>
        <a:p>
          <a:r>
            <a:rPr lang="en-US" sz="1600" dirty="0" smtClean="0"/>
            <a:t>Provides the training and tools employees need</a:t>
          </a:r>
          <a:br>
            <a:rPr lang="en-US" sz="1600" dirty="0" smtClean="0"/>
          </a:br>
          <a:endParaRPr lang="en-US" sz="700" dirty="0"/>
        </a:p>
      </dgm:t>
    </dgm:pt>
    <dgm:pt modelId="{9A94F48D-7EE3-43E1-AB6E-C51C8484E7BB}" type="parTrans" cxnId="{7CC5C1D6-4179-4B30-82B5-DF146A6A482D}">
      <dgm:prSet/>
      <dgm:spPr/>
      <dgm:t>
        <a:bodyPr/>
        <a:lstStyle/>
        <a:p>
          <a:endParaRPr lang="en-US"/>
        </a:p>
      </dgm:t>
    </dgm:pt>
    <dgm:pt modelId="{D66EFA3A-D553-4A34-9B28-0C6B9900EC38}" type="sibTrans" cxnId="{7CC5C1D6-4179-4B30-82B5-DF146A6A482D}">
      <dgm:prSet/>
      <dgm:spPr/>
      <dgm:t>
        <a:bodyPr/>
        <a:lstStyle/>
        <a:p>
          <a:endParaRPr lang="en-US"/>
        </a:p>
      </dgm:t>
    </dgm:pt>
    <dgm:pt modelId="{1F1DEA2B-E8FC-42F6-B9B1-2B2E69F55665}">
      <dgm:prSet phldrT="[Text]"/>
      <dgm:spPr/>
      <dgm:t>
        <a:bodyPr/>
        <a:lstStyle/>
        <a:p>
          <a:r>
            <a:rPr lang="en-US" sz="1600" dirty="0" smtClean="0"/>
            <a:t>Created a 2 year ISO certification program</a:t>
          </a:r>
          <a:endParaRPr lang="en-US" sz="1600" dirty="0"/>
        </a:p>
      </dgm:t>
    </dgm:pt>
    <dgm:pt modelId="{0F08CA77-9360-4631-A551-1EDD76BBD26E}" type="parTrans" cxnId="{5076F88F-081F-439E-953C-805C97D85749}">
      <dgm:prSet/>
      <dgm:spPr/>
      <dgm:t>
        <a:bodyPr/>
        <a:lstStyle/>
        <a:p>
          <a:endParaRPr lang="en-US"/>
        </a:p>
      </dgm:t>
    </dgm:pt>
    <dgm:pt modelId="{595A0FD6-1FF3-4CD5-9A69-9044B1E9BBCD}" type="sibTrans" cxnId="{5076F88F-081F-439E-953C-805C97D85749}">
      <dgm:prSet/>
      <dgm:spPr/>
      <dgm:t>
        <a:bodyPr/>
        <a:lstStyle/>
        <a:p>
          <a:endParaRPr lang="en-US"/>
        </a:p>
      </dgm:t>
    </dgm:pt>
    <dgm:pt modelId="{EC91F40A-31B4-454A-9414-BD5CEED7D97B}" type="pres">
      <dgm:prSet presAssocID="{FE257A31-4C86-415E-AC1B-EABE54CBFD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4116F8-3712-4E89-A2BC-2669D8D9A074}" type="pres">
      <dgm:prSet presAssocID="{8A060AC9-CCC3-4DE3-A16F-E84AD5A65CF3}" presName="composite" presStyleCnt="0"/>
      <dgm:spPr/>
    </dgm:pt>
    <dgm:pt modelId="{BD0B217B-AC2A-4134-BE5D-8A9A526AD747}" type="pres">
      <dgm:prSet presAssocID="{8A060AC9-CCC3-4DE3-A16F-E84AD5A65CF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727A90-EC2B-4174-A4A6-64D68AB0AFEE}" type="pres">
      <dgm:prSet presAssocID="{8A060AC9-CCC3-4DE3-A16F-E84AD5A65CF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07BC42-5916-4298-B002-3CABBA73BFE3}" type="pres">
      <dgm:prSet presAssocID="{277B75F7-4954-471B-B5EF-2AE91EAD740A}" presName="space" presStyleCnt="0"/>
      <dgm:spPr/>
    </dgm:pt>
    <dgm:pt modelId="{AF9C474F-CB52-49D3-925D-66DE5D018AB2}" type="pres">
      <dgm:prSet presAssocID="{69A99F4F-4444-4D7C-BE38-19F1C37B20D0}" presName="composite" presStyleCnt="0"/>
      <dgm:spPr/>
    </dgm:pt>
    <dgm:pt modelId="{84B7A320-4132-4DC3-B959-4ED717E879AD}" type="pres">
      <dgm:prSet presAssocID="{69A99F4F-4444-4D7C-BE38-19F1C37B20D0}" presName="parTx" presStyleLbl="alignNode1" presStyleIdx="1" presStyleCnt="3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AE4541-8DD1-4655-BEA2-1E390D800F42}" type="pres">
      <dgm:prSet presAssocID="{69A99F4F-4444-4D7C-BE38-19F1C37B20D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6D86B-F642-41EB-BC5C-2736DBC47629}" type="pres">
      <dgm:prSet presAssocID="{26139AE6-BFFC-4166-AAD0-CE5D47446821}" presName="space" presStyleCnt="0"/>
      <dgm:spPr/>
    </dgm:pt>
    <dgm:pt modelId="{37899C0E-4231-4EEC-87E5-76D6869CB726}" type="pres">
      <dgm:prSet presAssocID="{51F2E4FD-446E-4641-B930-0526BF0BE5ED}" presName="composite" presStyleCnt="0"/>
      <dgm:spPr/>
    </dgm:pt>
    <dgm:pt modelId="{9B0B4F8C-44FC-4383-82A8-C808604782AF}" type="pres">
      <dgm:prSet presAssocID="{51F2E4FD-446E-4641-B930-0526BF0BE5E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B8936E-BEB8-4296-81A5-13C648730E48}" type="pres">
      <dgm:prSet presAssocID="{51F2E4FD-446E-4641-B930-0526BF0BE5E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A764BE-C82C-46FA-A274-2FC59F029C0D}" srcId="{69A99F4F-4444-4D7C-BE38-19F1C37B20D0}" destId="{5FD59006-CC6D-4D89-BFF1-BAB40BC4B86B}" srcOrd="1" destOrd="0" parTransId="{5A8B260C-7C35-44A6-B01C-B2022C84D43E}" sibTransId="{3E893CC1-1041-4C4C-BF22-E0177433B907}"/>
    <dgm:cxn modelId="{04FE369E-70BD-4A80-ABBB-8F0CC95A4AEF}" type="presOf" srcId="{51F2E4FD-446E-4641-B930-0526BF0BE5ED}" destId="{9B0B4F8C-44FC-4383-82A8-C808604782AF}" srcOrd="0" destOrd="0" presId="urn:microsoft.com/office/officeart/2005/8/layout/hList1"/>
    <dgm:cxn modelId="{D52AE20D-8DF6-4B9B-A3BE-ED1DE2D91B20}" srcId="{FE257A31-4C86-415E-AC1B-EABE54CBFD03}" destId="{8A060AC9-CCC3-4DE3-A16F-E84AD5A65CF3}" srcOrd="0" destOrd="0" parTransId="{554C16B7-56F4-4484-8C6B-302CB4FAE411}" sibTransId="{277B75F7-4954-471B-B5EF-2AE91EAD740A}"/>
    <dgm:cxn modelId="{20A65442-466C-4C90-8BC7-CCF1446772AB}" srcId="{FE257A31-4C86-415E-AC1B-EABE54CBFD03}" destId="{69A99F4F-4444-4D7C-BE38-19F1C37B20D0}" srcOrd="1" destOrd="0" parTransId="{6D491976-6BA1-46DF-9BC3-54D25BE3CB61}" sibTransId="{26139AE6-BFFC-4166-AAD0-CE5D47446821}"/>
    <dgm:cxn modelId="{446A7DA2-69A0-479E-A141-AC4E6F10A938}" srcId="{69A99F4F-4444-4D7C-BE38-19F1C37B20D0}" destId="{2A4F4EDB-90F5-458B-A66D-9878AAE3D677}" srcOrd="0" destOrd="0" parTransId="{0258BF9B-890B-44F9-9859-6B1E7D7B0392}" sibTransId="{558EE1D4-8B4A-4D9D-BD6C-3BC05543B63B}"/>
    <dgm:cxn modelId="{7308FA15-CBD8-4001-8BF5-56AB7F9F75B0}" type="presOf" srcId="{1F1DEA2B-E8FC-42F6-B9B1-2B2E69F55665}" destId="{9BB8936E-BEB8-4296-81A5-13C648730E48}" srcOrd="0" destOrd="2" presId="urn:microsoft.com/office/officeart/2005/8/layout/hList1"/>
    <dgm:cxn modelId="{8F76A81E-CE57-41A8-A9EC-084590407BFC}" type="presOf" srcId="{06F9F2F8-81C0-4A0F-ABC2-D321FA4027D2}" destId="{9BB8936E-BEB8-4296-81A5-13C648730E48}" srcOrd="0" destOrd="0" presId="urn:microsoft.com/office/officeart/2005/8/layout/hList1"/>
    <dgm:cxn modelId="{7CC5C1D6-4179-4B30-82B5-DF146A6A482D}" srcId="{51F2E4FD-446E-4641-B930-0526BF0BE5ED}" destId="{0E941D59-2408-43F5-A8EC-321EF64F0C1B}" srcOrd="1" destOrd="0" parTransId="{9A94F48D-7EE3-43E1-AB6E-C51C8484E7BB}" sibTransId="{D66EFA3A-D553-4A34-9B28-0C6B9900EC38}"/>
    <dgm:cxn modelId="{C0D895FB-B495-4B02-A5FA-4F5AD198A757}" srcId="{FE257A31-4C86-415E-AC1B-EABE54CBFD03}" destId="{51F2E4FD-446E-4641-B930-0526BF0BE5ED}" srcOrd="2" destOrd="0" parTransId="{DF10F74D-CE5E-420E-A47B-7E22FAE42306}" sibTransId="{0E9BCE39-5C94-4679-9B72-074584DE9B1B}"/>
    <dgm:cxn modelId="{46DBB15E-CF76-4D71-A973-AA3011A12A93}" type="presOf" srcId="{43B4FF1D-E895-4BB7-B152-72B075F0E3C8}" destId="{0D727A90-EC2B-4174-A4A6-64D68AB0AFEE}" srcOrd="0" destOrd="0" presId="urn:microsoft.com/office/officeart/2005/8/layout/hList1"/>
    <dgm:cxn modelId="{6D83A70B-0014-4F59-8752-386B1F72DD30}" type="presOf" srcId="{8A060AC9-CCC3-4DE3-A16F-E84AD5A65CF3}" destId="{BD0B217B-AC2A-4134-BE5D-8A9A526AD747}" srcOrd="0" destOrd="0" presId="urn:microsoft.com/office/officeart/2005/8/layout/hList1"/>
    <dgm:cxn modelId="{61B64852-3905-4925-B433-E2AEB9925053}" type="presOf" srcId="{2A4F4EDB-90F5-458B-A66D-9878AAE3D677}" destId="{32AE4541-8DD1-4655-BEA2-1E390D800F42}" srcOrd="0" destOrd="0" presId="urn:microsoft.com/office/officeart/2005/8/layout/hList1"/>
    <dgm:cxn modelId="{E6009910-7BA1-4EFD-BDE2-D8ACB80678B6}" srcId="{8A060AC9-CCC3-4DE3-A16F-E84AD5A65CF3}" destId="{43B4FF1D-E895-4BB7-B152-72B075F0E3C8}" srcOrd="0" destOrd="0" parTransId="{21A8E69B-4D39-4293-AE81-632D91B740D1}" sibTransId="{D21A176D-76BD-4C9C-B716-23CBFD394CC6}"/>
    <dgm:cxn modelId="{D81AA483-3B29-4DE1-A89E-FC8ADA7116B5}" srcId="{51F2E4FD-446E-4641-B930-0526BF0BE5ED}" destId="{06F9F2F8-81C0-4A0F-ABC2-D321FA4027D2}" srcOrd="0" destOrd="0" parTransId="{E9B91EEB-A23D-43DC-A051-F52D5E233202}" sibTransId="{1E8FAE63-1731-45CB-B270-144780EA54A6}"/>
    <dgm:cxn modelId="{32E45E06-D9AD-4C32-B8C2-3068B87DE98F}" type="presOf" srcId="{EE32C1D1-BE93-4C35-B0E8-3B74DAD7E14E}" destId="{0D727A90-EC2B-4174-A4A6-64D68AB0AFEE}" srcOrd="0" destOrd="1" presId="urn:microsoft.com/office/officeart/2005/8/layout/hList1"/>
    <dgm:cxn modelId="{50C9FA15-1913-49B0-A72E-91064CCA0669}" srcId="{8A060AC9-CCC3-4DE3-A16F-E84AD5A65CF3}" destId="{EE32C1D1-BE93-4C35-B0E8-3B74DAD7E14E}" srcOrd="1" destOrd="0" parTransId="{EB431C34-F6BD-4A29-9140-9CFE0472C8EF}" sibTransId="{62A19977-DC7A-4DA3-90FF-97B9698F7153}"/>
    <dgm:cxn modelId="{18255BB0-AD68-49B0-87B8-F6219FACCAF3}" type="presOf" srcId="{FE257A31-4C86-415E-AC1B-EABE54CBFD03}" destId="{EC91F40A-31B4-454A-9414-BD5CEED7D97B}" srcOrd="0" destOrd="0" presId="urn:microsoft.com/office/officeart/2005/8/layout/hList1"/>
    <dgm:cxn modelId="{5A18F5A2-AE64-4F24-A303-FE9E4AF254FC}" type="presOf" srcId="{69A99F4F-4444-4D7C-BE38-19F1C37B20D0}" destId="{84B7A320-4132-4DC3-B959-4ED717E879AD}" srcOrd="0" destOrd="0" presId="urn:microsoft.com/office/officeart/2005/8/layout/hList1"/>
    <dgm:cxn modelId="{222ECD3F-2104-4466-98D8-7B66A3C730F0}" type="presOf" srcId="{5FD59006-CC6D-4D89-BFF1-BAB40BC4B86B}" destId="{32AE4541-8DD1-4655-BEA2-1E390D800F42}" srcOrd="0" destOrd="1" presId="urn:microsoft.com/office/officeart/2005/8/layout/hList1"/>
    <dgm:cxn modelId="{5076F88F-081F-439E-953C-805C97D85749}" srcId="{51F2E4FD-446E-4641-B930-0526BF0BE5ED}" destId="{1F1DEA2B-E8FC-42F6-B9B1-2B2E69F55665}" srcOrd="2" destOrd="0" parTransId="{0F08CA77-9360-4631-A551-1EDD76BBD26E}" sibTransId="{595A0FD6-1FF3-4CD5-9A69-9044B1E9BBCD}"/>
    <dgm:cxn modelId="{EEADE119-8ABA-4984-8814-BD81B59E9381}" type="presOf" srcId="{0E941D59-2408-43F5-A8EC-321EF64F0C1B}" destId="{9BB8936E-BEB8-4296-81A5-13C648730E48}" srcOrd="0" destOrd="1" presId="urn:microsoft.com/office/officeart/2005/8/layout/hList1"/>
    <dgm:cxn modelId="{F62A9D70-D074-4601-9633-80A8A233B258}" type="presParOf" srcId="{EC91F40A-31B4-454A-9414-BD5CEED7D97B}" destId="{704116F8-3712-4E89-A2BC-2669D8D9A074}" srcOrd="0" destOrd="0" presId="urn:microsoft.com/office/officeart/2005/8/layout/hList1"/>
    <dgm:cxn modelId="{2F6AEBA7-23AC-41BC-95DB-779688F0EB5D}" type="presParOf" srcId="{704116F8-3712-4E89-A2BC-2669D8D9A074}" destId="{BD0B217B-AC2A-4134-BE5D-8A9A526AD747}" srcOrd="0" destOrd="0" presId="urn:microsoft.com/office/officeart/2005/8/layout/hList1"/>
    <dgm:cxn modelId="{8C8BA690-A994-4ABE-A7DF-B4CDFB5F533D}" type="presParOf" srcId="{704116F8-3712-4E89-A2BC-2669D8D9A074}" destId="{0D727A90-EC2B-4174-A4A6-64D68AB0AFEE}" srcOrd="1" destOrd="0" presId="urn:microsoft.com/office/officeart/2005/8/layout/hList1"/>
    <dgm:cxn modelId="{152129B5-65E8-4B23-AF86-E9071634C952}" type="presParOf" srcId="{EC91F40A-31B4-454A-9414-BD5CEED7D97B}" destId="{0607BC42-5916-4298-B002-3CABBA73BFE3}" srcOrd="1" destOrd="0" presId="urn:microsoft.com/office/officeart/2005/8/layout/hList1"/>
    <dgm:cxn modelId="{C2AAFF1F-A840-42C6-B8C9-459E96B09A1B}" type="presParOf" srcId="{EC91F40A-31B4-454A-9414-BD5CEED7D97B}" destId="{AF9C474F-CB52-49D3-925D-66DE5D018AB2}" srcOrd="2" destOrd="0" presId="urn:microsoft.com/office/officeart/2005/8/layout/hList1"/>
    <dgm:cxn modelId="{38D05BC7-9367-428C-94A1-4FD9D3D0883B}" type="presParOf" srcId="{AF9C474F-CB52-49D3-925D-66DE5D018AB2}" destId="{84B7A320-4132-4DC3-B959-4ED717E879AD}" srcOrd="0" destOrd="0" presId="urn:microsoft.com/office/officeart/2005/8/layout/hList1"/>
    <dgm:cxn modelId="{5FE37CDB-7474-46E9-86B9-609EC1350E7B}" type="presParOf" srcId="{AF9C474F-CB52-49D3-925D-66DE5D018AB2}" destId="{32AE4541-8DD1-4655-BEA2-1E390D800F42}" srcOrd="1" destOrd="0" presId="urn:microsoft.com/office/officeart/2005/8/layout/hList1"/>
    <dgm:cxn modelId="{DE1448F7-EACB-4385-A600-C447A27A003D}" type="presParOf" srcId="{EC91F40A-31B4-454A-9414-BD5CEED7D97B}" destId="{D526D86B-F642-41EB-BC5C-2736DBC47629}" srcOrd="3" destOrd="0" presId="urn:microsoft.com/office/officeart/2005/8/layout/hList1"/>
    <dgm:cxn modelId="{7EADCA8F-2155-43A6-8314-439CA7C9B014}" type="presParOf" srcId="{EC91F40A-31B4-454A-9414-BD5CEED7D97B}" destId="{37899C0E-4231-4EEC-87E5-76D6869CB726}" srcOrd="4" destOrd="0" presId="urn:microsoft.com/office/officeart/2005/8/layout/hList1"/>
    <dgm:cxn modelId="{9959E5F3-B610-4E22-9EE8-491A8ECCA945}" type="presParOf" srcId="{37899C0E-4231-4EEC-87E5-76D6869CB726}" destId="{9B0B4F8C-44FC-4383-82A8-C808604782AF}" srcOrd="0" destOrd="0" presId="urn:microsoft.com/office/officeart/2005/8/layout/hList1"/>
    <dgm:cxn modelId="{1341BBE0-AFA1-4214-AE42-A5E2FD945544}" type="presParOf" srcId="{37899C0E-4231-4EEC-87E5-76D6869CB726}" destId="{9BB8936E-BEB8-4296-81A5-13C648730E4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257A31-4C86-415E-AC1B-EABE54CBFD0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060AC9-CCC3-4DE3-A16F-E84AD5A65CF3}">
      <dgm:prSet phldrT="[Text]" custT="1"/>
      <dgm:spPr/>
      <dgm:t>
        <a:bodyPr/>
        <a:lstStyle/>
        <a:p>
          <a:r>
            <a:rPr lang="en-US" sz="1800" dirty="0" smtClean="0"/>
            <a:t>Manage Security at the Statewide Level</a:t>
          </a:r>
          <a:endParaRPr lang="en-US" sz="1800" dirty="0"/>
        </a:p>
      </dgm:t>
    </dgm:pt>
    <dgm:pt modelId="{554C16B7-56F4-4484-8C6B-302CB4FAE411}" type="parTrans" cxnId="{D52AE20D-8DF6-4B9B-A3BE-ED1DE2D91B20}">
      <dgm:prSet/>
      <dgm:spPr/>
      <dgm:t>
        <a:bodyPr/>
        <a:lstStyle/>
        <a:p>
          <a:endParaRPr lang="en-US"/>
        </a:p>
      </dgm:t>
    </dgm:pt>
    <dgm:pt modelId="{277B75F7-4954-471B-B5EF-2AE91EAD740A}" type="sibTrans" cxnId="{D52AE20D-8DF6-4B9B-A3BE-ED1DE2D91B20}">
      <dgm:prSet/>
      <dgm:spPr/>
      <dgm:t>
        <a:bodyPr/>
        <a:lstStyle/>
        <a:p>
          <a:endParaRPr lang="en-US"/>
        </a:p>
      </dgm:t>
    </dgm:pt>
    <dgm:pt modelId="{43B4FF1D-E895-4BB7-B152-72B075F0E3C8}">
      <dgm:prSet phldrT="[Text]" custT="1"/>
      <dgm:spPr/>
      <dgm:t>
        <a:bodyPr/>
        <a:lstStyle/>
        <a:p>
          <a:r>
            <a:rPr lang="en-US" sz="1800" dirty="0" smtClean="0"/>
            <a:t>Create policies, processes and a security framework for all agencies to use.   </a:t>
          </a:r>
          <a:endParaRPr lang="en-US" sz="1800" dirty="0"/>
        </a:p>
      </dgm:t>
    </dgm:pt>
    <dgm:pt modelId="{21A8E69B-4D39-4293-AE81-632D91B740D1}" type="parTrans" cxnId="{E6009910-7BA1-4EFD-BDE2-D8ACB80678B6}">
      <dgm:prSet/>
      <dgm:spPr/>
      <dgm:t>
        <a:bodyPr/>
        <a:lstStyle/>
        <a:p>
          <a:endParaRPr lang="en-US"/>
        </a:p>
      </dgm:t>
    </dgm:pt>
    <dgm:pt modelId="{D21A176D-76BD-4C9C-B716-23CBFD394CC6}" type="sibTrans" cxnId="{E6009910-7BA1-4EFD-BDE2-D8ACB80678B6}">
      <dgm:prSet/>
      <dgm:spPr/>
      <dgm:t>
        <a:bodyPr/>
        <a:lstStyle/>
        <a:p>
          <a:endParaRPr lang="en-US"/>
        </a:p>
      </dgm:t>
    </dgm:pt>
    <dgm:pt modelId="{69A99F4F-4444-4D7C-BE38-19F1C37B20D0}">
      <dgm:prSet phldrT="[Text]" custT="1"/>
      <dgm:spPr/>
      <dgm:t>
        <a:bodyPr/>
        <a:lstStyle/>
        <a:p>
          <a:r>
            <a:rPr lang="en-US" sz="1800" dirty="0" smtClean="0"/>
            <a:t>Work Together</a:t>
          </a:r>
          <a:endParaRPr lang="en-US" sz="1800" dirty="0"/>
        </a:p>
      </dgm:t>
    </dgm:pt>
    <dgm:pt modelId="{6D491976-6BA1-46DF-9BC3-54D25BE3CB61}" type="parTrans" cxnId="{20A65442-466C-4C90-8BC7-CCF1446772AB}">
      <dgm:prSet/>
      <dgm:spPr/>
      <dgm:t>
        <a:bodyPr/>
        <a:lstStyle/>
        <a:p>
          <a:endParaRPr lang="en-US"/>
        </a:p>
      </dgm:t>
    </dgm:pt>
    <dgm:pt modelId="{26139AE6-BFFC-4166-AAD0-CE5D47446821}" type="sibTrans" cxnId="{20A65442-466C-4C90-8BC7-CCF1446772AB}">
      <dgm:prSet/>
      <dgm:spPr/>
      <dgm:t>
        <a:bodyPr/>
        <a:lstStyle/>
        <a:p>
          <a:endParaRPr lang="en-US"/>
        </a:p>
      </dgm:t>
    </dgm:pt>
    <dgm:pt modelId="{2A4F4EDB-90F5-458B-A66D-9878AAE3D677}">
      <dgm:prSet phldrT="[Text]" custT="1"/>
      <dgm:spPr/>
      <dgm:t>
        <a:bodyPr/>
        <a:lstStyle/>
        <a:p>
          <a:r>
            <a:rPr lang="en-US" sz="1800" dirty="0" smtClean="0"/>
            <a:t>Security professionals are in high demand</a:t>
          </a:r>
          <a:r>
            <a:rPr lang="en-US" sz="1600" dirty="0" smtClean="0"/>
            <a:t/>
          </a:r>
          <a:br>
            <a:rPr lang="en-US" sz="1600" dirty="0" smtClean="0"/>
          </a:br>
          <a:endParaRPr lang="en-US" sz="700" dirty="0"/>
        </a:p>
      </dgm:t>
    </dgm:pt>
    <dgm:pt modelId="{0258BF9B-890B-44F9-9859-6B1E7D7B0392}" type="parTrans" cxnId="{446A7DA2-69A0-479E-A141-AC4E6F10A938}">
      <dgm:prSet/>
      <dgm:spPr/>
      <dgm:t>
        <a:bodyPr/>
        <a:lstStyle/>
        <a:p>
          <a:endParaRPr lang="en-US"/>
        </a:p>
      </dgm:t>
    </dgm:pt>
    <dgm:pt modelId="{558EE1D4-8B4A-4D9D-BD6C-3BC05543B63B}" type="sibTrans" cxnId="{446A7DA2-69A0-479E-A141-AC4E6F10A938}">
      <dgm:prSet/>
      <dgm:spPr/>
      <dgm:t>
        <a:bodyPr/>
        <a:lstStyle/>
        <a:p>
          <a:endParaRPr lang="en-US"/>
        </a:p>
      </dgm:t>
    </dgm:pt>
    <dgm:pt modelId="{51F2E4FD-446E-4641-B930-0526BF0BE5ED}">
      <dgm:prSet phldrT="[Text]" custT="1"/>
      <dgm:spPr/>
      <dgm:t>
        <a:bodyPr/>
        <a:lstStyle/>
        <a:p>
          <a:r>
            <a:rPr lang="en-US" sz="1800" dirty="0" smtClean="0"/>
            <a:t>Share Technologies and Competencies</a:t>
          </a:r>
          <a:endParaRPr lang="en-US" sz="1800" dirty="0"/>
        </a:p>
      </dgm:t>
    </dgm:pt>
    <dgm:pt modelId="{DF10F74D-CE5E-420E-A47B-7E22FAE42306}" type="parTrans" cxnId="{C0D895FB-B495-4B02-A5FA-4F5AD198A757}">
      <dgm:prSet/>
      <dgm:spPr/>
      <dgm:t>
        <a:bodyPr/>
        <a:lstStyle/>
        <a:p>
          <a:endParaRPr lang="en-US"/>
        </a:p>
      </dgm:t>
    </dgm:pt>
    <dgm:pt modelId="{0E9BCE39-5C94-4679-9B72-074584DE9B1B}" type="sibTrans" cxnId="{C0D895FB-B495-4B02-A5FA-4F5AD198A757}">
      <dgm:prSet/>
      <dgm:spPr/>
      <dgm:t>
        <a:bodyPr/>
        <a:lstStyle/>
        <a:p>
          <a:endParaRPr lang="en-US"/>
        </a:p>
      </dgm:t>
    </dgm:pt>
    <dgm:pt modelId="{06F9F2F8-81C0-4A0F-ABC2-D321FA4027D2}">
      <dgm:prSet phldrT="[Text]" custT="1"/>
      <dgm:spPr/>
      <dgm:t>
        <a:bodyPr/>
        <a:lstStyle/>
        <a:p>
          <a:r>
            <a:rPr lang="en-US" sz="1800" dirty="0" smtClean="0"/>
            <a:t>Agencies can specialize in a certain discipline, such as  identity management,  and share their knowledge with other agencies</a:t>
          </a:r>
          <a:endParaRPr lang="en-US" sz="1800" dirty="0"/>
        </a:p>
      </dgm:t>
    </dgm:pt>
    <dgm:pt modelId="{E9B91EEB-A23D-43DC-A051-F52D5E233202}" type="parTrans" cxnId="{D81AA483-3B29-4DE1-A89E-FC8ADA7116B5}">
      <dgm:prSet/>
      <dgm:spPr/>
      <dgm:t>
        <a:bodyPr/>
        <a:lstStyle/>
        <a:p>
          <a:endParaRPr lang="en-US"/>
        </a:p>
      </dgm:t>
    </dgm:pt>
    <dgm:pt modelId="{1E8FAE63-1731-45CB-B270-144780EA54A6}" type="sibTrans" cxnId="{D81AA483-3B29-4DE1-A89E-FC8ADA7116B5}">
      <dgm:prSet/>
      <dgm:spPr/>
      <dgm:t>
        <a:bodyPr/>
        <a:lstStyle/>
        <a:p>
          <a:endParaRPr lang="en-US"/>
        </a:p>
      </dgm:t>
    </dgm:pt>
    <dgm:pt modelId="{5FD59006-CC6D-4D89-BFF1-BAB40BC4B86B}">
      <dgm:prSet phldrT="[Text]" custT="1"/>
      <dgm:spPr/>
      <dgm:t>
        <a:bodyPr/>
        <a:lstStyle/>
        <a:p>
          <a:r>
            <a:rPr lang="en-US" sz="1800" dirty="0" smtClean="0"/>
            <a:t>Skilled employees in one agency can be shared across the state</a:t>
          </a:r>
          <a:endParaRPr lang="en-US" sz="1800" dirty="0"/>
        </a:p>
      </dgm:t>
    </dgm:pt>
    <dgm:pt modelId="{3E893CC1-1041-4C4C-BF22-E0177433B907}" type="sibTrans" cxnId="{07A764BE-C82C-46FA-A274-2FC59F029C0D}">
      <dgm:prSet/>
      <dgm:spPr/>
      <dgm:t>
        <a:bodyPr/>
        <a:lstStyle/>
        <a:p>
          <a:endParaRPr lang="en-US"/>
        </a:p>
      </dgm:t>
    </dgm:pt>
    <dgm:pt modelId="{5A8B260C-7C35-44A6-B01C-B2022C84D43E}" type="parTrans" cxnId="{07A764BE-C82C-46FA-A274-2FC59F029C0D}">
      <dgm:prSet/>
      <dgm:spPr/>
      <dgm:t>
        <a:bodyPr/>
        <a:lstStyle/>
        <a:p>
          <a:endParaRPr lang="en-US"/>
        </a:p>
      </dgm:t>
    </dgm:pt>
    <dgm:pt modelId="{EC91F40A-31B4-454A-9414-BD5CEED7D97B}" type="pres">
      <dgm:prSet presAssocID="{FE257A31-4C86-415E-AC1B-EABE54CBFD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4116F8-3712-4E89-A2BC-2669D8D9A074}" type="pres">
      <dgm:prSet presAssocID="{8A060AC9-CCC3-4DE3-A16F-E84AD5A65CF3}" presName="composite" presStyleCnt="0"/>
      <dgm:spPr/>
    </dgm:pt>
    <dgm:pt modelId="{BD0B217B-AC2A-4134-BE5D-8A9A526AD747}" type="pres">
      <dgm:prSet presAssocID="{8A060AC9-CCC3-4DE3-A16F-E84AD5A65CF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727A90-EC2B-4174-A4A6-64D68AB0AFEE}" type="pres">
      <dgm:prSet presAssocID="{8A060AC9-CCC3-4DE3-A16F-E84AD5A65CF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07BC42-5916-4298-B002-3CABBA73BFE3}" type="pres">
      <dgm:prSet presAssocID="{277B75F7-4954-471B-B5EF-2AE91EAD740A}" presName="space" presStyleCnt="0"/>
      <dgm:spPr/>
    </dgm:pt>
    <dgm:pt modelId="{AF9C474F-CB52-49D3-925D-66DE5D018AB2}" type="pres">
      <dgm:prSet presAssocID="{69A99F4F-4444-4D7C-BE38-19F1C37B20D0}" presName="composite" presStyleCnt="0"/>
      <dgm:spPr/>
    </dgm:pt>
    <dgm:pt modelId="{84B7A320-4132-4DC3-B959-4ED717E879AD}" type="pres">
      <dgm:prSet presAssocID="{69A99F4F-4444-4D7C-BE38-19F1C37B20D0}" presName="parTx" presStyleLbl="alignNode1" presStyleIdx="1" presStyleCnt="3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AE4541-8DD1-4655-BEA2-1E390D800F42}" type="pres">
      <dgm:prSet presAssocID="{69A99F4F-4444-4D7C-BE38-19F1C37B20D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6D86B-F642-41EB-BC5C-2736DBC47629}" type="pres">
      <dgm:prSet presAssocID="{26139AE6-BFFC-4166-AAD0-CE5D47446821}" presName="space" presStyleCnt="0"/>
      <dgm:spPr/>
    </dgm:pt>
    <dgm:pt modelId="{37899C0E-4231-4EEC-87E5-76D6869CB726}" type="pres">
      <dgm:prSet presAssocID="{51F2E4FD-446E-4641-B930-0526BF0BE5ED}" presName="composite" presStyleCnt="0"/>
      <dgm:spPr/>
    </dgm:pt>
    <dgm:pt modelId="{9B0B4F8C-44FC-4383-82A8-C808604782AF}" type="pres">
      <dgm:prSet presAssocID="{51F2E4FD-446E-4641-B930-0526BF0BE5E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B8936E-BEB8-4296-81A5-13C648730E48}" type="pres">
      <dgm:prSet presAssocID="{51F2E4FD-446E-4641-B930-0526BF0BE5E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A764BE-C82C-46FA-A274-2FC59F029C0D}" srcId="{69A99F4F-4444-4D7C-BE38-19F1C37B20D0}" destId="{5FD59006-CC6D-4D89-BFF1-BAB40BC4B86B}" srcOrd="1" destOrd="0" parTransId="{5A8B260C-7C35-44A6-B01C-B2022C84D43E}" sibTransId="{3E893CC1-1041-4C4C-BF22-E0177433B907}"/>
    <dgm:cxn modelId="{D52AE20D-8DF6-4B9B-A3BE-ED1DE2D91B20}" srcId="{FE257A31-4C86-415E-AC1B-EABE54CBFD03}" destId="{8A060AC9-CCC3-4DE3-A16F-E84AD5A65CF3}" srcOrd="0" destOrd="0" parTransId="{554C16B7-56F4-4484-8C6B-302CB4FAE411}" sibTransId="{277B75F7-4954-471B-B5EF-2AE91EAD740A}"/>
    <dgm:cxn modelId="{20A65442-466C-4C90-8BC7-CCF1446772AB}" srcId="{FE257A31-4C86-415E-AC1B-EABE54CBFD03}" destId="{69A99F4F-4444-4D7C-BE38-19F1C37B20D0}" srcOrd="1" destOrd="0" parTransId="{6D491976-6BA1-46DF-9BC3-54D25BE3CB61}" sibTransId="{26139AE6-BFFC-4166-AAD0-CE5D47446821}"/>
    <dgm:cxn modelId="{446A7DA2-69A0-479E-A141-AC4E6F10A938}" srcId="{69A99F4F-4444-4D7C-BE38-19F1C37B20D0}" destId="{2A4F4EDB-90F5-458B-A66D-9878AAE3D677}" srcOrd="0" destOrd="0" parTransId="{0258BF9B-890B-44F9-9859-6B1E7D7B0392}" sibTransId="{558EE1D4-8B4A-4D9D-BD6C-3BC05543B63B}"/>
    <dgm:cxn modelId="{407E68B7-8DF9-404C-9814-E4628EAEBB52}" type="presOf" srcId="{06F9F2F8-81C0-4A0F-ABC2-D321FA4027D2}" destId="{9BB8936E-BEB8-4296-81A5-13C648730E48}" srcOrd="0" destOrd="0" presId="urn:microsoft.com/office/officeart/2005/8/layout/hList1"/>
    <dgm:cxn modelId="{61E41733-95AB-443C-9213-A5013D533AD2}" type="presOf" srcId="{51F2E4FD-446E-4641-B930-0526BF0BE5ED}" destId="{9B0B4F8C-44FC-4383-82A8-C808604782AF}" srcOrd="0" destOrd="0" presId="urn:microsoft.com/office/officeart/2005/8/layout/hList1"/>
    <dgm:cxn modelId="{C0D895FB-B495-4B02-A5FA-4F5AD198A757}" srcId="{FE257A31-4C86-415E-AC1B-EABE54CBFD03}" destId="{51F2E4FD-446E-4641-B930-0526BF0BE5ED}" srcOrd="2" destOrd="0" parTransId="{DF10F74D-CE5E-420E-A47B-7E22FAE42306}" sibTransId="{0E9BCE39-5C94-4679-9B72-074584DE9B1B}"/>
    <dgm:cxn modelId="{944519C7-9395-4370-BD1C-ECCF066EAEC2}" type="presOf" srcId="{5FD59006-CC6D-4D89-BFF1-BAB40BC4B86B}" destId="{32AE4541-8DD1-4655-BEA2-1E390D800F42}" srcOrd="0" destOrd="1" presId="urn:microsoft.com/office/officeart/2005/8/layout/hList1"/>
    <dgm:cxn modelId="{149E1BC9-D630-43E4-9248-0751EDE2CC2F}" type="presOf" srcId="{8A060AC9-CCC3-4DE3-A16F-E84AD5A65CF3}" destId="{BD0B217B-AC2A-4134-BE5D-8A9A526AD747}" srcOrd="0" destOrd="0" presId="urn:microsoft.com/office/officeart/2005/8/layout/hList1"/>
    <dgm:cxn modelId="{D9215A26-B09B-429D-AFB8-B792989E67B0}" type="presOf" srcId="{FE257A31-4C86-415E-AC1B-EABE54CBFD03}" destId="{EC91F40A-31B4-454A-9414-BD5CEED7D97B}" srcOrd="0" destOrd="0" presId="urn:microsoft.com/office/officeart/2005/8/layout/hList1"/>
    <dgm:cxn modelId="{E6009910-7BA1-4EFD-BDE2-D8ACB80678B6}" srcId="{8A060AC9-CCC3-4DE3-A16F-E84AD5A65CF3}" destId="{43B4FF1D-E895-4BB7-B152-72B075F0E3C8}" srcOrd="0" destOrd="0" parTransId="{21A8E69B-4D39-4293-AE81-632D91B740D1}" sibTransId="{D21A176D-76BD-4C9C-B716-23CBFD394CC6}"/>
    <dgm:cxn modelId="{A2B8AD1C-43F7-4DF3-830A-221A1E04D227}" type="presOf" srcId="{2A4F4EDB-90F5-458B-A66D-9878AAE3D677}" destId="{32AE4541-8DD1-4655-BEA2-1E390D800F42}" srcOrd="0" destOrd="0" presId="urn:microsoft.com/office/officeart/2005/8/layout/hList1"/>
    <dgm:cxn modelId="{D81AA483-3B29-4DE1-A89E-FC8ADA7116B5}" srcId="{51F2E4FD-446E-4641-B930-0526BF0BE5ED}" destId="{06F9F2F8-81C0-4A0F-ABC2-D321FA4027D2}" srcOrd="0" destOrd="0" parTransId="{E9B91EEB-A23D-43DC-A051-F52D5E233202}" sibTransId="{1E8FAE63-1731-45CB-B270-144780EA54A6}"/>
    <dgm:cxn modelId="{06CA7036-9FEE-4974-BE54-A16800277062}" type="presOf" srcId="{69A99F4F-4444-4D7C-BE38-19F1C37B20D0}" destId="{84B7A320-4132-4DC3-B959-4ED717E879AD}" srcOrd="0" destOrd="0" presId="urn:microsoft.com/office/officeart/2005/8/layout/hList1"/>
    <dgm:cxn modelId="{C5CE6507-130A-4CE0-BDB1-83C860D9ABC2}" type="presOf" srcId="{43B4FF1D-E895-4BB7-B152-72B075F0E3C8}" destId="{0D727A90-EC2B-4174-A4A6-64D68AB0AFEE}" srcOrd="0" destOrd="0" presId="urn:microsoft.com/office/officeart/2005/8/layout/hList1"/>
    <dgm:cxn modelId="{7DBFB83C-AF1A-45A9-955B-444C0D3CB327}" type="presParOf" srcId="{EC91F40A-31B4-454A-9414-BD5CEED7D97B}" destId="{704116F8-3712-4E89-A2BC-2669D8D9A074}" srcOrd="0" destOrd="0" presId="urn:microsoft.com/office/officeart/2005/8/layout/hList1"/>
    <dgm:cxn modelId="{3D643123-E8D8-47C0-A476-78C59502C197}" type="presParOf" srcId="{704116F8-3712-4E89-A2BC-2669D8D9A074}" destId="{BD0B217B-AC2A-4134-BE5D-8A9A526AD747}" srcOrd="0" destOrd="0" presId="urn:microsoft.com/office/officeart/2005/8/layout/hList1"/>
    <dgm:cxn modelId="{C1355336-5B89-4A99-80DD-114A5FEB77D9}" type="presParOf" srcId="{704116F8-3712-4E89-A2BC-2669D8D9A074}" destId="{0D727A90-EC2B-4174-A4A6-64D68AB0AFEE}" srcOrd="1" destOrd="0" presId="urn:microsoft.com/office/officeart/2005/8/layout/hList1"/>
    <dgm:cxn modelId="{D7D3A4F9-4876-4A0F-A017-81A1206197CD}" type="presParOf" srcId="{EC91F40A-31B4-454A-9414-BD5CEED7D97B}" destId="{0607BC42-5916-4298-B002-3CABBA73BFE3}" srcOrd="1" destOrd="0" presId="urn:microsoft.com/office/officeart/2005/8/layout/hList1"/>
    <dgm:cxn modelId="{15B8C230-E3AB-433F-B521-7CFA405E9CB2}" type="presParOf" srcId="{EC91F40A-31B4-454A-9414-BD5CEED7D97B}" destId="{AF9C474F-CB52-49D3-925D-66DE5D018AB2}" srcOrd="2" destOrd="0" presId="urn:microsoft.com/office/officeart/2005/8/layout/hList1"/>
    <dgm:cxn modelId="{F6157D89-4FD5-4B9D-B90C-E96DFD170885}" type="presParOf" srcId="{AF9C474F-CB52-49D3-925D-66DE5D018AB2}" destId="{84B7A320-4132-4DC3-B959-4ED717E879AD}" srcOrd="0" destOrd="0" presId="urn:microsoft.com/office/officeart/2005/8/layout/hList1"/>
    <dgm:cxn modelId="{B343C3D3-FE22-44DA-9E52-933FDC330B73}" type="presParOf" srcId="{AF9C474F-CB52-49D3-925D-66DE5D018AB2}" destId="{32AE4541-8DD1-4655-BEA2-1E390D800F42}" srcOrd="1" destOrd="0" presId="urn:microsoft.com/office/officeart/2005/8/layout/hList1"/>
    <dgm:cxn modelId="{8FE551FC-291B-4C13-9BE8-1AE679EC0CBA}" type="presParOf" srcId="{EC91F40A-31B4-454A-9414-BD5CEED7D97B}" destId="{D526D86B-F642-41EB-BC5C-2736DBC47629}" srcOrd="3" destOrd="0" presId="urn:microsoft.com/office/officeart/2005/8/layout/hList1"/>
    <dgm:cxn modelId="{A1BD05D2-EA5C-4A42-9EE7-074734FDDC13}" type="presParOf" srcId="{EC91F40A-31B4-454A-9414-BD5CEED7D97B}" destId="{37899C0E-4231-4EEC-87E5-76D6869CB726}" srcOrd="4" destOrd="0" presId="urn:microsoft.com/office/officeart/2005/8/layout/hList1"/>
    <dgm:cxn modelId="{7DF158A0-BEC8-4E28-8A9B-A9D7800D87EA}" type="presParOf" srcId="{37899C0E-4231-4EEC-87E5-76D6869CB726}" destId="{9B0B4F8C-44FC-4383-82A8-C808604782AF}" srcOrd="0" destOrd="0" presId="urn:microsoft.com/office/officeart/2005/8/layout/hList1"/>
    <dgm:cxn modelId="{3458B695-51E9-4540-9002-865302B38C0E}" type="presParOf" srcId="{37899C0E-4231-4EEC-87E5-76D6869CB726}" destId="{9BB8936E-BEB8-4296-81A5-13C648730E4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B217B-AC2A-4134-BE5D-8A9A526AD747}">
      <dsp:nvSpPr>
        <dsp:cNvPr id="0" name=""/>
        <dsp:cNvSpPr/>
      </dsp:nvSpPr>
      <dsp:spPr>
        <a:xfrm>
          <a:off x="2314" y="5137"/>
          <a:ext cx="2256710" cy="902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Staffing</a:t>
          </a:r>
          <a:endParaRPr lang="en-US" sz="1600" kern="1200" dirty="0"/>
        </a:p>
      </dsp:txBody>
      <dsp:txXfrm>
        <a:off x="2314" y="5137"/>
        <a:ext cx="2256710" cy="902684"/>
      </dsp:txXfrm>
    </dsp:sp>
    <dsp:sp modelId="{0D727A90-EC2B-4174-A4A6-64D68AB0AFEE}">
      <dsp:nvSpPr>
        <dsp:cNvPr id="0" name=""/>
        <dsp:cNvSpPr/>
      </dsp:nvSpPr>
      <dsp:spPr>
        <a:xfrm>
          <a:off x="2314" y="907822"/>
          <a:ext cx="2256710" cy="2196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50% report a staff of fewer than 5 employees</a:t>
          </a:r>
          <a:br>
            <a:rPr lang="en-US" sz="1600" kern="1200" dirty="0" smtClean="0"/>
          </a:br>
          <a:endParaRPr lang="en-US" sz="7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38% report 6 to 15</a:t>
          </a:r>
          <a:endParaRPr lang="en-US" sz="1600" kern="1200" dirty="0"/>
        </a:p>
      </dsp:txBody>
      <dsp:txXfrm>
        <a:off x="2314" y="907822"/>
        <a:ext cx="2256710" cy="2196000"/>
      </dsp:txXfrm>
    </dsp:sp>
    <dsp:sp modelId="{84B7A320-4132-4DC3-B959-4ED717E879AD}">
      <dsp:nvSpPr>
        <dsp:cNvPr id="0" name=""/>
        <dsp:cNvSpPr/>
      </dsp:nvSpPr>
      <dsp:spPr>
        <a:xfrm>
          <a:off x="2574964" y="5137"/>
          <a:ext cx="2256710" cy="902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Outsourcing and</a:t>
          </a:r>
          <a:br>
            <a:rPr lang="en-US" sz="1600" kern="1200" dirty="0" smtClean="0"/>
          </a:br>
          <a:r>
            <a:rPr lang="en-US" sz="1600" kern="1200" dirty="0" smtClean="0"/>
            <a:t>Staff Augmentation</a:t>
          </a:r>
          <a:br>
            <a:rPr lang="en-US" sz="1600" kern="1200" dirty="0" smtClean="0"/>
          </a:br>
          <a:r>
            <a:rPr lang="en-US" sz="1600" kern="1200" dirty="0" smtClean="0"/>
            <a:t>On The Rise</a:t>
          </a:r>
          <a:endParaRPr lang="en-US" sz="1600" kern="1200" dirty="0"/>
        </a:p>
      </dsp:txBody>
      <dsp:txXfrm>
        <a:off x="2574964" y="5137"/>
        <a:ext cx="2256710" cy="902684"/>
      </dsp:txXfrm>
    </dsp:sp>
    <dsp:sp modelId="{32AE4541-8DD1-4655-BEA2-1E390D800F42}">
      <dsp:nvSpPr>
        <dsp:cNvPr id="0" name=""/>
        <dsp:cNvSpPr/>
      </dsp:nvSpPr>
      <dsp:spPr>
        <a:xfrm>
          <a:off x="2574964" y="907822"/>
          <a:ext cx="2256710" cy="2196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Outsourcing has grown from 9%  to 12% between 2010 and 2012</a:t>
          </a:r>
          <a:br>
            <a:rPr lang="en-US" sz="1600" kern="1200" dirty="0" smtClean="0"/>
          </a:br>
          <a:endParaRPr lang="en-US" sz="7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Staff Augmentation has grown from 22% to 28%</a:t>
          </a:r>
          <a:endParaRPr lang="en-US" sz="1600" kern="1200" dirty="0"/>
        </a:p>
      </dsp:txBody>
      <dsp:txXfrm>
        <a:off x="2574964" y="907822"/>
        <a:ext cx="2256710" cy="2196000"/>
      </dsp:txXfrm>
    </dsp:sp>
    <dsp:sp modelId="{9B0B4F8C-44FC-4383-82A8-C808604782AF}">
      <dsp:nvSpPr>
        <dsp:cNvPr id="0" name=""/>
        <dsp:cNvSpPr/>
      </dsp:nvSpPr>
      <dsp:spPr>
        <a:xfrm>
          <a:off x="5147614" y="5137"/>
          <a:ext cx="2256710" cy="902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State of Delaware</a:t>
          </a:r>
          <a:endParaRPr lang="en-US" sz="1600" kern="1200" dirty="0"/>
        </a:p>
      </dsp:txBody>
      <dsp:txXfrm>
        <a:off x="5147614" y="5137"/>
        <a:ext cx="2256710" cy="902684"/>
      </dsp:txXfrm>
    </dsp:sp>
    <dsp:sp modelId="{9BB8936E-BEB8-4296-81A5-13C648730E48}">
      <dsp:nvSpPr>
        <dsp:cNvPr id="0" name=""/>
        <dsp:cNvSpPr/>
      </dsp:nvSpPr>
      <dsp:spPr>
        <a:xfrm>
          <a:off x="5147614" y="907822"/>
          <a:ext cx="2256710" cy="2196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Required to designate one to three ISOs</a:t>
          </a:r>
          <a:br>
            <a:rPr lang="en-US" sz="1600" kern="1200" dirty="0" smtClean="0"/>
          </a:br>
          <a:endParaRPr lang="en-US" sz="7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Provides the training and tools employees need</a:t>
          </a:r>
          <a:br>
            <a:rPr lang="en-US" sz="1600" kern="1200" dirty="0" smtClean="0"/>
          </a:br>
          <a:endParaRPr lang="en-US" sz="7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Created a 2 year ISO certification program</a:t>
          </a:r>
          <a:endParaRPr lang="en-US" sz="1600" kern="1200" dirty="0"/>
        </a:p>
      </dsp:txBody>
      <dsp:txXfrm>
        <a:off x="5147614" y="907822"/>
        <a:ext cx="2256710" cy="219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B217B-AC2A-4134-BE5D-8A9A526AD747}">
      <dsp:nvSpPr>
        <dsp:cNvPr id="0" name=""/>
        <dsp:cNvSpPr/>
      </dsp:nvSpPr>
      <dsp:spPr>
        <a:xfrm>
          <a:off x="2314" y="6939"/>
          <a:ext cx="2256710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Manage Security at the Statewide Level</a:t>
          </a:r>
          <a:endParaRPr lang="en-US" sz="1800" kern="1200" dirty="0"/>
        </a:p>
      </dsp:txBody>
      <dsp:txXfrm>
        <a:off x="2314" y="6939"/>
        <a:ext cx="2256710" cy="835200"/>
      </dsp:txXfrm>
    </dsp:sp>
    <dsp:sp modelId="{0D727A90-EC2B-4174-A4A6-64D68AB0AFEE}">
      <dsp:nvSpPr>
        <dsp:cNvPr id="0" name=""/>
        <dsp:cNvSpPr/>
      </dsp:nvSpPr>
      <dsp:spPr>
        <a:xfrm>
          <a:off x="2314" y="842139"/>
          <a:ext cx="2256710" cy="2259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Create policies, processes and a security framework for all agencies to use.   </a:t>
          </a:r>
          <a:endParaRPr lang="en-US" sz="1800" kern="1200" dirty="0"/>
        </a:p>
      </dsp:txBody>
      <dsp:txXfrm>
        <a:off x="2314" y="842139"/>
        <a:ext cx="2256710" cy="2259880"/>
      </dsp:txXfrm>
    </dsp:sp>
    <dsp:sp modelId="{84B7A320-4132-4DC3-B959-4ED717E879AD}">
      <dsp:nvSpPr>
        <dsp:cNvPr id="0" name=""/>
        <dsp:cNvSpPr/>
      </dsp:nvSpPr>
      <dsp:spPr>
        <a:xfrm>
          <a:off x="2574964" y="6939"/>
          <a:ext cx="2256710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Work Together</a:t>
          </a:r>
          <a:endParaRPr lang="en-US" sz="1800" kern="1200" dirty="0"/>
        </a:p>
      </dsp:txBody>
      <dsp:txXfrm>
        <a:off x="2574964" y="6939"/>
        <a:ext cx="2256710" cy="835200"/>
      </dsp:txXfrm>
    </dsp:sp>
    <dsp:sp modelId="{32AE4541-8DD1-4655-BEA2-1E390D800F42}">
      <dsp:nvSpPr>
        <dsp:cNvPr id="0" name=""/>
        <dsp:cNvSpPr/>
      </dsp:nvSpPr>
      <dsp:spPr>
        <a:xfrm>
          <a:off x="2574964" y="842139"/>
          <a:ext cx="2256710" cy="2259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Security professionals are in high demand</a:t>
          </a:r>
          <a:r>
            <a:rPr lang="en-US" sz="1600" kern="1200" dirty="0" smtClean="0"/>
            <a:t/>
          </a:r>
          <a:br>
            <a:rPr lang="en-US" sz="1600" kern="1200" dirty="0" smtClean="0"/>
          </a:br>
          <a:endParaRPr lang="en-US" sz="7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Skilled employees in one agency can be shared across the state</a:t>
          </a:r>
          <a:endParaRPr lang="en-US" sz="1800" kern="1200" dirty="0"/>
        </a:p>
      </dsp:txBody>
      <dsp:txXfrm>
        <a:off x="2574964" y="842139"/>
        <a:ext cx="2256710" cy="2259880"/>
      </dsp:txXfrm>
    </dsp:sp>
    <dsp:sp modelId="{9B0B4F8C-44FC-4383-82A8-C808604782AF}">
      <dsp:nvSpPr>
        <dsp:cNvPr id="0" name=""/>
        <dsp:cNvSpPr/>
      </dsp:nvSpPr>
      <dsp:spPr>
        <a:xfrm>
          <a:off x="5147614" y="6939"/>
          <a:ext cx="2256710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Share Technologies and Competencies</a:t>
          </a:r>
          <a:endParaRPr lang="en-US" sz="1800" kern="1200" dirty="0"/>
        </a:p>
      </dsp:txBody>
      <dsp:txXfrm>
        <a:off x="5147614" y="6939"/>
        <a:ext cx="2256710" cy="835200"/>
      </dsp:txXfrm>
    </dsp:sp>
    <dsp:sp modelId="{9BB8936E-BEB8-4296-81A5-13C648730E48}">
      <dsp:nvSpPr>
        <dsp:cNvPr id="0" name=""/>
        <dsp:cNvSpPr/>
      </dsp:nvSpPr>
      <dsp:spPr>
        <a:xfrm>
          <a:off x="5147614" y="842139"/>
          <a:ext cx="2256710" cy="2259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Agencies can specialize in a certain discipline, such as  identity management,  and share their knowledge with other agencies</a:t>
          </a:r>
          <a:endParaRPr lang="en-US" sz="1800" kern="1200" dirty="0"/>
        </a:p>
      </dsp:txBody>
      <dsp:txXfrm>
        <a:off x="5147614" y="842139"/>
        <a:ext cx="2256710" cy="2259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6BC68923-D7AA-4DF1-807F-A91691C13510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F34770D4-08E1-4452-8AF7-CC944574A7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2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770D4-08E1-4452-8AF7-CC944574A72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3079" indent="-173079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3079" indent="-173079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Only 14% of state CISOs feel that they have appropriate executive commitment and adequate funding</a:t>
            </a:r>
          </a:p>
          <a:p>
            <a:pPr lvl="0"/>
            <a:r>
              <a:rPr lang="en-US" dirty="0"/>
              <a:t>70% of state CISOs have reported a breach</a:t>
            </a:r>
          </a:p>
          <a:p>
            <a:pPr lvl="0"/>
            <a:r>
              <a:rPr lang="en-US" dirty="0"/>
              <a:t>Only 24% of state CISOs feel confident in ability to protect state assets</a:t>
            </a:r>
          </a:p>
          <a:p>
            <a:pPr lvl="0"/>
            <a:r>
              <a:rPr lang="en-US" dirty="0"/>
              <a:t>Only 32% of state CISOs feel that staff have the required </a:t>
            </a:r>
            <a:r>
              <a:rPr lang="en-US" dirty="0" err="1" smtClean="0"/>
              <a:t>cybersecurity</a:t>
            </a:r>
            <a:r>
              <a:rPr lang="en-US" dirty="0" smtClean="0"/>
              <a:t> </a:t>
            </a:r>
            <a:r>
              <a:rPr lang="en-US" dirty="0"/>
              <a:t>competency</a:t>
            </a:r>
          </a:p>
          <a:p>
            <a:pPr lvl="0"/>
            <a:r>
              <a:rPr lang="en-US" dirty="0"/>
              <a:t>86% of state CISOs indicate “Lack of sufficient funding” is the key barrier to address </a:t>
            </a:r>
            <a:r>
              <a:rPr lang="en-US" dirty="0" err="1" smtClean="0"/>
              <a:t>cybersecurity</a:t>
            </a:r>
            <a:endParaRPr lang="en-US" dirty="0"/>
          </a:p>
          <a:p>
            <a:pPr lvl="0"/>
            <a:r>
              <a:rPr lang="en-US" dirty="0"/>
              <a:t>82% of CISOs feel that Phishing is the top </a:t>
            </a:r>
            <a:r>
              <a:rPr lang="en-US" dirty="0" err="1" smtClean="0"/>
              <a:t>cybersecurity</a:t>
            </a:r>
            <a:r>
              <a:rPr lang="en-US" dirty="0" smtClean="0"/>
              <a:t> </a:t>
            </a:r>
            <a:r>
              <a:rPr lang="en-US" dirty="0"/>
              <a:t>threat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D9C73-6567-47DA-98E3-C5EAA9B66BC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84F2-A8F1-4BA9-A12A-123413C55B02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7893-3DAF-4107-AB6A-ED349E995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84F2-A8F1-4BA9-A12A-123413C55B02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7893-3DAF-4107-AB6A-ED349E995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84F2-A8F1-4BA9-A12A-123413C55B02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7893-3DAF-4107-AB6A-ED349E995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84F2-A8F1-4BA9-A12A-123413C55B02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7893-3DAF-4107-AB6A-ED349E995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84F2-A8F1-4BA9-A12A-123413C55B02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7893-3DAF-4107-AB6A-ED349E995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84F2-A8F1-4BA9-A12A-123413C55B02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7893-3DAF-4107-AB6A-ED349E995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84F2-A8F1-4BA9-A12A-123413C55B02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7893-3DAF-4107-AB6A-ED349E995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84F2-A8F1-4BA9-A12A-123413C55B02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7893-3DAF-4107-AB6A-ED349E995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84F2-A8F1-4BA9-A12A-123413C55B02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7893-3DAF-4107-AB6A-ED349E995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84F2-A8F1-4BA9-A12A-123413C55B02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7893-3DAF-4107-AB6A-ED349E995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84F2-A8F1-4BA9-A12A-123413C55B02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7893-3DAF-4107-AB6A-ED349E995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784F2-A8F1-4BA9-A12A-123413C55B02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D7893-3DAF-4107-AB6A-ED349E995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earley@cio.sc.go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rgbClr val="005490"/>
                </a:solidFill>
              </a:rPr>
              <a:t> </a:t>
            </a:r>
            <a:endParaRPr lang="en-US" sz="4000" i="1" dirty="0" smtClean="0">
              <a:solidFill>
                <a:srgbClr val="005490"/>
              </a:solidFill>
            </a:endParaRPr>
          </a:p>
          <a:p>
            <a:r>
              <a:rPr lang="en-US" sz="2400" b="1" dirty="0" err="1">
                <a:solidFill>
                  <a:srgbClr val="005490"/>
                </a:solidFill>
              </a:rPr>
              <a:t>C</a:t>
            </a:r>
            <a:r>
              <a:rPr lang="en-US" sz="2400" b="1" dirty="0" err="1" smtClean="0">
                <a:solidFill>
                  <a:srgbClr val="005490"/>
                </a:solidFill>
              </a:rPr>
              <a:t>ybersecurity</a:t>
            </a:r>
            <a:r>
              <a:rPr lang="en-US" sz="2400" b="1" dirty="0" smtClean="0">
                <a:solidFill>
                  <a:srgbClr val="005490"/>
                </a:solidFill>
              </a:rPr>
              <a:t> </a:t>
            </a:r>
            <a:r>
              <a:rPr lang="en-US" sz="2400" b="1" dirty="0" smtClean="0">
                <a:solidFill>
                  <a:srgbClr val="005490"/>
                </a:solidFill>
              </a:rPr>
              <a:t>Update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December 5, 2012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622" y="1371600"/>
            <a:ext cx="4068756" cy="2926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831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>
                <a:solidFill>
                  <a:srgbClr val="005490"/>
                </a:solidFill>
                <a:latin typeface="Flora Medium" pitchFamily="34" charset="0"/>
              </a:rPr>
              <a:t>Cybersecurity</a:t>
            </a:r>
            <a:r>
              <a:rPr lang="en-US" dirty="0" smtClean="0">
                <a:solidFill>
                  <a:srgbClr val="005490"/>
                </a:solidFill>
                <a:latin typeface="Flora Medium" pitchFamily="34" charset="0"/>
              </a:rPr>
              <a:t/>
            </a:r>
            <a:br>
              <a:rPr lang="en-US" dirty="0" smtClean="0">
                <a:solidFill>
                  <a:srgbClr val="005490"/>
                </a:solidFill>
                <a:latin typeface="Flora Medium" pitchFamily="34" charset="0"/>
              </a:rPr>
            </a:br>
            <a:r>
              <a:rPr lang="en-US" dirty="0" smtClean="0">
                <a:solidFill>
                  <a:srgbClr val="005490"/>
                </a:solidFill>
                <a:latin typeface="Flora Medium" pitchFamily="34" charset="0"/>
              </a:rPr>
              <a:t>In Other States</a:t>
            </a:r>
          </a:p>
        </p:txBody>
      </p:sp>
    </p:spTree>
    <p:extLst>
      <p:ext uri="{BB962C8B-B14F-4D97-AF65-F5344CB8AC3E}">
        <p14:creationId xmlns:p14="http://schemas.microsoft.com/office/powerpoint/2010/main" val="315921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solidFill>
                  <a:srgbClr val="005490"/>
                </a:solidFill>
              </a:rPr>
              <a:t>Cybersecurity</a:t>
            </a:r>
            <a:r>
              <a:rPr lang="en-US" sz="3600" dirty="0" smtClean="0">
                <a:solidFill>
                  <a:srgbClr val="005490"/>
                </a:solidFill>
              </a:rPr>
              <a:t> </a:t>
            </a:r>
            <a:r>
              <a:rPr lang="en-US" sz="3600" dirty="0" smtClean="0">
                <a:solidFill>
                  <a:srgbClr val="005490"/>
                </a:solidFill>
              </a:rPr>
              <a:t>in Other States</a:t>
            </a:r>
            <a:endParaRPr lang="en-US" sz="3600" dirty="0">
              <a:solidFill>
                <a:srgbClr val="00549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Most states have a more centralized model of IT and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/>
              <a:t>C</a:t>
            </a:r>
            <a:r>
              <a:rPr lang="en-US" sz="2400" dirty="0" err="1" smtClean="0"/>
              <a:t>ybersecurity</a:t>
            </a:r>
            <a:r>
              <a:rPr lang="en-US" sz="2400" dirty="0" smtClean="0"/>
              <a:t> </a:t>
            </a:r>
            <a:r>
              <a:rPr lang="en-US" sz="2400" dirty="0" smtClean="0"/>
              <a:t>Management</a:t>
            </a:r>
            <a:br>
              <a:rPr lang="en-US" sz="2400" dirty="0" smtClean="0"/>
            </a:br>
            <a:endParaRPr lang="en-US" sz="1200" dirty="0"/>
          </a:p>
          <a:p>
            <a:r>
              <a:rPr lang="en-US" sz="2400" dirty="0"/>
              <a:t>96% of states have a Chief Information Security Officer (CISO) now in place with some authority to set statewide policy, procedure and a security framework for </a:t>
            </a:r>
            <a:r>
              <a:rPr lang="en-US" sz="2400" dirty="0" smtClean="0"/>
              <a:t>agencies</a:t>
            </a:r>
            <a:endParaRPr lang="en-US" sz="2400" dirty="0"/>
          </a:p>
          <a:p>
            <a:pPr lvl="1"/>
            <a:r>
              <a:rPr lang="en-US" sz="2400" dirty="0"/>
              <a:t>56% have authority over the executive branch agencies</a:t>
            </a:r>
          </a:p>
          <a:p>
            <a:pPr lvl="1"/>
            <a:r>
              <a:rPr lang="en-US" sz="2400" dirty="0"/>
              <a:t>14% have statewide authority over legislative, executive and judicial government agencies</a:t>
            </a:r>
          </a:p>
          <a:p>
            <a:pPr lvl="1"/>
            <a:r>
              <a:rPr lang="en-US" sz="2400" dirty="0"/>
              <a:t>12% their own agency only</a:t>
            </a:r>
          </a:p>
          <a:p>
            <a:pPr lvl="1"/>
            <a:r>
              <a:rPr lang="en-US" sz="2400" dirty="0"/>
              <a:t>18% other</a:t>
            </a:r>
          </a:p>
        </p:txBody>
      </p:sp>
    </p:spTree>
    <p:extLst>
      <p:ext uri="{BB962C8B-B14F-4D97-AF65-F5344CB8AC3E}">
        <p14:creationId xmlns:p14="http://schemas.microsoft.com/office/powerpoint/2010/main" val="155771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err="1" smtClean="0">
                <a:solidFill>
                  <a:srgbClr val="005490"/>
                </a:solidFill>
              </a:rPr>
              <a:t>Cybersecurity</a:t>
            </a:r>
            <a:r>
              <a:rPr lang="en-US" sz="3000" dirty="0" smtClean="0">
                <a:solidFill>
                  <a:srgbClr val="005490"/>
                </a:solidFill>
              </a:rPr>
              <a:t> </a:t>
            </a:r>
            <a:r>
              <a:rPr lang="en-US" sz="3000" dirty="0" smtClean="0">
                <a:solidFill>
                  <a:srgbClr val="005490"/>
                </a:solidFill>
              </a:rPr>
              <a:t>in Other States:</a:t>
            </a:r>
            <a:br>
              <a:rPr lang="en-US" sz="3000" dirty="0" smtClean="0">
                <a:solidFill>
                  <a:srgbClr val="005490"/>
                </a:solidFill>
              </a:rPr>
            </a:br>
            <a:r>
              <a:rPr lang="en-US" sz="3000" dirty="0" smtClean="0">
                <a:solidFill>
                  <a:srgbClr val="005490"/>
                </a:solidFill>
              </a:rPr>
              <a:t>Chief Information Security Officer</a:t>
            </a:r>
            <a:endParaRPr lang="en-US" sz="3000" dirty="0">
              <a:solidFill>
                <a:srgbClr val="00549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Autofit/>
          </a:bodyPr>
          <a:lstStyle/>
          <a:p>
            <a:r>
              <a:rPr lang="en-US" sz="2400" dirty="0"/>
              <a:t>Most state CISOs operate in a federated environment where IT and security resources are spread across various state agencies and </a:t>
            </a:r>
            <a:r>
              <a:rPr lang="en-US" sz="2400" dirty="0" smtClean="0"/>
              <a:t>departments</a:t>
            </a:r>
            <a:br>
              <a:rPr lang="en-US" sz="2400" dirty="0" smtClean="0"/>
            </a:br>
            <a:endParaRPr lang="en-US" sz="1200" dirty="0"/>
          </a:p>
          <a:p>
            <a:r>
              <a:rPr lang="en-US" sz="2400" dirty="0"/>
              <a:t>California </a:t>
            </a:r>
          </a:p>
          <a:p>
            <a:pPr lvl="1"/>
            <a:r>
              <a:rPr lang="en-US" sz="2400" dirty="0"/>
              <a:t>2010 law </a:t>
            </a:r>
            <a:r>
              <a:rPr lang="en-US" sz="2400" dirty="0" smtClean="0"/>
              <a:t>required </a:t>
            </a:r>
            <a:r>
              <a:rPr lang="en-US" sz="2400" dirty="0"/>
              <a:t>each state agency to hire an Information Security </a:t>
            </a:r>
            <a:r>
              <a:rPr lang="en-US" sz="2400" dirty="0" smtClean="0"/>
              <a:t>Officer (ISO). The </a:t>
            </a:r>
            <a:r>
              <a:rPr lang="en-US" sz="2400" dirty="0"/>
              <a:t>ISO reports to the state CISO and establishes a structure for the governance and management of security.</a:t>
            </a:r>
          </a:p>
        </p:txBody>
      </p:sp>
    </p:spTree>
    <p:extLst>
      <p:ext uri="{BB962C8B-B14F-4D97-AF65-F5344CB8AC3E}">
        <p14:creationId xmlns:p14="http://schemas.microsoft.com/office/powerpoint/2010/main" val="53897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415299"/>
              </p:ext>
            </p:extLst>
          </p:nvPr>
        </p:nvGraphicFramePr>
        <p:xfrm>
          <a:off x="457200" y="1798320"/>
          <a:ext cx="8229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486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r>
                        <a:rPr lang="en-US" baseline="0" dirty="0" smtClean="0"/>
                        <a:t> CISOs ARE RESPONSIBLE FOR: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Cybersecurity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planning and strategy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 measurement</a:t>
                      </a:r>
                      <a:r>
                        <a:rPr lang="en-US" baseline="0" dirty="0" smtClean="0"/>
                        <a:t> and reporting</a:t>
                      </a:r>
                      <a:endParaRPr lang="en-US" dirty="0"/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 sharing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Cybersecurity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monitoring</a:t>
                      </a:r>
                      <a:endParaRPr lang="en-US" dirty="0"/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Incident management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Risk assessment and management</a:t>
                      </a:r>
                      <a:endParaRPr lang="en-US" dirty="0"/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Awareness</a:t>
                      </a:r>
                      <a:r>
                        <a:rPr lang="en-US" baseline="0" dirty="0" smtClean="0"/>
                        <a:t> and Training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Compliance</a:t>
                      </a:r>
                      <a:r>
                        <a:rPr lang="en-US" baseline="0" dirty="0" smtClean="0"/>
                        <a:t> and monitoring</a:t>
                      </a:r>
                      <a:endParaRPr lang="en-US" dirty="0"/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Cybersecurity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governance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(policies, procedures, architecture)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Vulnerability management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err="1">
                <a:solidFill>
                  <a:srgbClr val="005490"/>
                </a:solidFill>
              </a:rPr>
              <a:t>C</a:t>
            </a:r>
            <a:r>
              <a:rPr lang="en-US" sz="3000" dirty="0" err="1" smtClean="0">
                <a:solidFill>
                  <a:srgbClr val="005490"/>
                </a:solidFill>
              </a:rPr>
              <a:t>ybersecurity</a:t>
            </a:r>
            <a:r>
              <a:rPr lang="en-US" sz="3000" dirty="0" smtClean="0">
                <a:solidFill>
                  <a:srgbClr val="005490"/>
                </a:solidFill>
              </a:rPr>
              <a:t> </a:t>
            </a:r>
            <a:r>
              <a:rPr lang="en-US" sz="3000" dirty="0" smtClean="0">
                <a:solidFill>
                  <a:srgbClr val="005490"/>
                </a:solidFill>
              </a:rPr>
              <a:t>in Other States:</a:t>
            </a:r>
            <a:br>
              <a:rPr lang="en-US" sz="3000" dirty="0" smtClean="0">
                <a:solidFill>
                  <a:srgbClr val="005490"/>
                </a:solidFill>
              </a:rPr>
            </a:br>
            <a:r>
              <a:rPr lang="en-US" sz="3000" dirty="0" smtClean="0">
                <a:solidFill>
                  <a:srgbClr val="005490"/>
                </a:solidFill>
              </a:rPr>
              <a:t>Chief Information Security Officer</a:t>
            </a:r>
            <a:endParaRPr lang="en-US" sz="3000" dirty="0">
              <a:solidFill>
                <a:srgbClr val="0054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3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err="1">
                <a:solidFill>
                  <a:srgbClr val="005490"/>
                </a:solidFill>
              </a:rPr>
              <a:t>C</a:t>
            </a:r>
            <a:r>
              <a:rPr lang="en-US" sz="3000" dirty="0" err="1" smtClean="0">
                <a:solidFill>
                  <a:srgbClr val="005490"/>
                </a:solidFill>
              </a:rPr>
              <a:t>ybersecurity</a:t>
            </a:r>
            <a:r>
              <a:rPr lang="en-US" sz="3000" dirty="0" smtClean="0">
                <a:solidFill>
                  <a:srgbClr val="005490"/>
                </a:solidFill>
              </a:rPr>
              <a:t> </a:t>
            </a:r>
            <a:r>
              <a:rPr lang="en-US" sz="3000" dirty="0" smtClean="0">
                <a:solidFill>
                  <a:srgbClr val="005490"/>
                </a:solidFill>
              </a:rPr>
              <a:t>in Other States: </a:t>
            </a:r>
            <a:br>
              <a:rPr lang="en-US" sz="3000" dirty="0" smtClean="0">
                <a:solidFill>
                  <a:srgbClr val="005490"/>
                </a:solidFill>
              </a:rPr>
            </a:br>
            <a:r>
              <a:rPr lang="en-US" sz="3000" dirty="0" smtClean="0">
                <a:solidFill>
                  <a:srgbClr val="005490"/>
                </a:solidFill>
              </a:rPr>
              <a:t>Challenges</a:t>
            </a:r>
            <a:endParaRPr lang="en-US" sz="3000" dirty="0">
              <a:solidFill>
                <a:srgbClr val="00549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Challenges are the same as </a:t>
            </a:r>
            <a:r>
              <a:rPr lang="en-US" sz="2400" dirty="0" smtClean="0"/>
              <a:t>ours</a:t>
            </a:r>
            <a:br>
              <a:rPr lang="en-US" sz="2400" dirty="0" smtClean="0"/>
            </a:br>
            <a:endParaRPr lang="en-US" sz="1200" dirty="0"/>
          </a:p>
          <a:p>
            <a:r>
              <a:rPr lang="en-US" sz="2400" dirty="0"/>
              <a:t>Top 5 barriers to address </a:t>
            </a:r>
            <a:r>
              <a:rPr lang="en-US" sz="2400" dirty="0" err="1" smtClean="0"/>
              <a:t>Cybersecurity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Funding – 86%</a:t>
            </a:r>
          </a:p>
          <a:p>
            <a:pPr lvl="1"/>
            <a:r>
              <a:rPr lang="en-US" sz="2400" dirty="0"/>
              <a:t>Increase sophistication of threats – 52%</a:t>
            </a:r>
          </a:p>
          <a:p>
            <a:pPr lvl="1"/>
            <a:r>
              <a:rPr lang="en-US" sz="2400" dirty="0"/>
              <a:t>Inadequate availability of </a:t>
            </a:r>
            <a:r>
              <a:rPr lang="en-US" sz="2400" dirty="0" err="1"/>
              <a:t>cybersecurity</a:t>
            </a:r>
            <a:r>
              <a:rPr lang="en-US" sz="2400" dirty="0"/>
              <a:t> professionals – 46%</a:t>
            </a:r>
          </a:p>
          <a:p>
            <a:pPr lvl="1"/>
            <a:r>
              <a:rPr lang="en-US" sz="2400" dirty="0"/>
              <a:t>Lack of </a:t>
            </a:r>
            <a:r>
              <a:rPr lang="en-US" sz="2400" dirty="0" smtClean="0"/>
              <a:t>visibility/influence </a:t>
            </a:r>
            <a:r>
              <a:rPr lang="en-US" sz="2400" dirty="0"/>
              <a:t>within the enterprise (state) – 42%</a:t>
            </a:r>
          </a:p>
          <a:p>
            <a:pPr lvl="1"/>
            <a:r>
              <a:rPr lang="en-US" sz="2400" dirty="0"/>
              <a:t>Emerging technologies – 36%</a:t>
            </a:r>
          </a:p>
        </p:txBody>
      </p:sp>
    </p:spTree>
    <p:extLst>
      <p:ext uri="{BB962C8B-B14F-4D97-AF65-F5344CB8AC3E}">
        <p14:creationId xmlns:p14="http://schemas.microsoft.com/office/powerpoint/2010/main" val="384535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Budget/Funding</a:t>
            </a:r>
            <a:br>
              <a:rPr lang="en-US" sz="2400" dirty="0" smtClean="0"/>
            </a:br>
            <a:endParaRPr lang="en-US" sz="1200" dirty="0"/>
          </a:p>
          <a:p>
            <a:pPr lvl="1"/>
            <a:r>
              <a:rPr lang="en-US" sz="2400" dirty="0" err="1"/>
              <a:t>C</a:t>
            </a:r>
            <a:r>
              <a:rPr lang="en-US" sz="2400" dirty="0" err="1" smtClean="0"/>
              <a:t>ybersecurity</a:t>
            </a:r>
            <a:r>
              <a:rPr lang="en-US" sz="2400" dirty="0" smtClean="0"/>
              <a:t> </a:t>
            </a:r>
            <a:r>
              <a:rPr lang="en-US" sz="2400" dirty="0"/>
              <a:t>budgets average </a:t>
            </a:r>
            <a:r>
              <a:rPr lang="en-US" sz="2400" dirty="0" smtClean="0"/>
              <a:t>1-2 </a:t>
            </a:r>
            <a:r>
              <a:rPr lang="en-US" sz="2400" dirty="0"/>
              <a:t>% of overall IT budget</a:t>
            </a:r>
          </a:p>
          <a:p>
            <a:pPr lvl="1"/>
            <a:r>
              <a:rPr lang="en-US" sz="2400" dirty="0"/>
              <a:t>17% of states don’t know – big problem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err="1">
                <a:solidFill>
                  <a:srgbClr val="005490"/>
                </a:solidFill>
              </a:rPr>
              <a:t>C</a:t>
            </a:r>
            <a:r>
              <a:rPr lang="en-US" sz="3000" dirty="0" err="1" smtClean="0">
                <a:solidFill>
                  <a:srgbClr val="005490"/>
                </a:solidFill>
              </a:rPr>
              <a:t>ybersecurity</a:t>
            </a:r>
            <a:r>
              <a:rPr lang="en-US" sz="3000" dirty="0" smtClean="0">
                <a:solidFill>
                  <a:srgbClr val="005490"/>
                </a:solidFill>
              </a:rPr>
              <a:t> </a:t>
            </a:r>
            <a:r>
              <a:rPr lang="en-US" sz="3000" dirty="0" smtClean="0">
                <a:solidFill>
                  <a:srgbClr val="005490"/>
                </a:solidFill>
              </a:rPr>
              <a:t>in Other States: </a:t>
            </a:r>
            <a:br>
              <a:rPr lang="en-US" sz="3000" dirty="0" smtClean="0">
                <a:solidFill>
                  <a:srgbClr val="005490"/>
                </a:solidFill>
              </a:rPr>
            </a:br>
            <a:r>
              <a:rPr lang="en-US" sz="3000" dirty="0" smtClean="0">
                <a:solidFill>
                  <a:srgbClr val="005490"/>
                </a:solidFill>
              </a:rPr>
              <a:t>Challenges</a:t>
            </a:r>
            <a:endParaRPr lang="en-US" sz="3000" dirty="0">
              <a:solidFill>
                <a:srgbClr val="0054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88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err="1">
                <a:solidFill>
                  <a:srgbClr val="005490"/>
                </a:solidFill>
              </a:rPr>
              <a:t>C</a:t>
            </a:r>
            <a:r>
              <a:rPr lang="en-US" sz="3000" dirty="0" err="1" smtClean="0">
                <a:solidFill>
                  <a:srgbClr val="005490"/>
                </a:solidFill>
              </a:rPr>
              <a:t>ybersecurity</a:t>
            </a:r>
            <a:r>
              <a:rPr lang="en-US" sz="3000" dirty="0" smtClean="0">
                <a:solidFill>
                  <a:srgbClr val="005490"/>
                </a:solidFill>
              </a:rPr>
              <a:t> </a:t>
            </a:r>
            <a:r>
              <a:rPr lang="en-US" sz="3000" dirty="0" smtClean="0">
                <a:solidFill>
                  <a:srgbClr val="005490"/>
                </a:solidFill>
              </a:rPr>
              <a:t>in Other States: </a:t>
            </a:r>
            <a:br>
              <a:rPr lang="en-US" sz="3000" dirty="0" smtClean="0">
                <a:solidFill>
                  <a:srgbClr val="005490"/>
                </a:solidFill>
              </a:rPr>
            </a:br>
            <a:r>
              <a:rPr lang="en-US" sz="3000" dirty="0" smtClean="0">
                <a:solidFill>
                  <a:srgbClr val="005490"/>
                </a:solidFill>
              </a:rPr>
              <a:t>Challenges</a:t>
            </a:r>
            <a:endParaRPr lang="en-US" sz="3000" dirty="0">
              <a:solidFill>
                <a:srgbClr val="005490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48060921"/>
              </p:ext>
            </p:extLst>
          </p:nvPr>
        </p:nvGraphicFramePr>
        <p:xfrm>
          <a:off x="838200" y="1920240"/>
          <a:ext cx="7406640" cy="3108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8045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879163"/>
              </p:ext>
            </p:extLst>
          </p:nvPr>
        </p:nvGraphicFramePr>
        <p:xfrm>
          <a:off x="838200" y="1798320"/>
          <a:ext cx="740664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940"/>
                <a:gridCol w="2228850"/>
                <a:gridCol w="2228850"/>
              </a:tblGrid>
              <a:tr h="64008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</a:t>
                      </a:r>
                      <a:r>
                        <a:rPr lang="en-US" baseline="0" dirty="0" smtClean="0"/>
                        <a:t> COMPARISON: STATES VS. FINANCIAL INDUSTRY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Security</a:t>
                      </a:r>
                      <a:r>
                        <a:rPr lang="en-US" baseline="0" dirty="0" smtClean="0"/>
                        <a:t> Budget Increases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>
                          <a:solidFill>
                            <a:schemeClr val="tx1"/>
                          </a:solidFill>
                        </a:rPr>
                        <a:t>States: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14% Increase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>
                          <a:solidFill>
                            <a:schemeClr val="tx1"/>
                          </a:solidFill>
                        </a:rPr>
                        <a:t>Financial:</a:t>
                      </a:r>
                      <a:r>
                        <a:rPr lang="en-US" u="sng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&gt;60% Increase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Year-Over-Year</a:t>
                      </a:r>
                      <a:r>
                        <a:rPr lang="en-US" baseline="0" dirty="0" smtClean="0"/>
                        <a:t> Trending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>
                          <a:solidFill>
                            <a:schemeClr val="tx1"/>
                          </a:solidFill>
                        </a:rPr>
                        <a:t>States: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4% report an increase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br>
                        <a:rPr lang="en-US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of 1-5%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>
                          <a:solidFill>
                            <a:schemeClr val="tx1"/>
                          </a:solidFill>
                        </a:rPr>
                        <a:t>Financial: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39% report an increase of 1-5%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Dedicated</a:t>
                      </a:r>
                      <a:r>
                        <a:rPr lang="en-US" baseline="0" dirty="0" smtClean="0"/>
                        <a:t> Sec. Professionals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>
                          <a:solidFill>
                            <a:schemeClr val="tx1"/>
                          </a:solidFill>
                        </a:rPr>
                        <a:t>States: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50% have 1-5 FTEs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>
                          <a:solidFill>
                            <a:schemeClr val="tx1"/>
                          </a:solidFill>
                        </a:rPr>
                        <a:t>Financial: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47% have &gt;100 FTEs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err="1">
                <a:solidFill>
                  <a:srgbClr val="005490"/>
                </a:solidFill>
              </a:rPr>
              <a:t>C</a:t>
            </a:r>
            <a:r>
              <a:rPr lang="en-US" sz="3000" dirty="0" err="1" smtClean="0">
                <a:solidFill>
                  <a:srgbClr val="005490"/>
                </a:solidFill>
              </a:rPr>
              <a:t>ybersecurity</a:t>
            </a:r>
            <a:r>
              <a:rPr lang="en-US" sz="3000" dirty="0" smtClean="0">
                <a:solidFill>
                  <a:srgbClr val="005490"/>
                </a:solidFill>
              </a:rPr>
              <a:t> </a:t>
            </a:r>
            <a:r>
              <a:rPr lang="en-US" sz="3000" dirty="0" smtClean="0">
                <a:solidFill>
                  <a:srgbClr val="005490"/>
                </a:solidFill>
              </a:rPr>
              <a:t>in Other States: </a:t>
            </a:r>
            <a:br>
              <a:rPr lang="en-US" sz="3000" dirty="0" smtClean="0">
                <a:solidFill>
                  <a:srgbClr val="005490"/>
                </a:solidFill>
              </a:rPr>
            </a:br>
            <a:r>
              <a:rPr lang="en-US" sz="3000" dirty="0" smtClean="0">
                <a:solidFill>
                  <a:srgbClr val="005490"/>
                </a:solidFill>
              </a:rPr>
              <a:t>Challenges</a:t>
            </a:r>
            <a:endParaRPr lang="en-US" sz="3000" dirty="0">
              <a:solidFill>
                <a:srgbClr val="0054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88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err="1" smtClean="0">
                <a:solidFill>
                  <a:srgbClr val="005490"/>
                </a:solidFill>
              </a:rPr>
              <a:t>Cybersecurity</a:t>
            </a:r>
            <a:r>
              <a:rPr lang="en-US" sz="3000" dirty="0" smtClean="0">
                <a:solidFill>
                  <a:srgbClr val="005490"/>
                </a:solidFill>
              </a:rPr>
              <a:t> </a:t>
            </a:r>
            <a:r>
              <a:rPr lang="en-US" sz="3000" dirty="0" smtClean="0">
                <a:solidFill>
                  <a:srgbClr val="005490"/>
                </a:solidFill>
              </a:rPr>
              <a:t>in Other States: </a:t>
            </a:r>
            <a:br>
              <a:rPr lang="en-US" sz="3000" dirty="0" smtClean="0">
                <a:solidFill>
                  <a:srgbClr val="005490"/>
                </a:solidFill>
              </a:rPr>
            </a:br>
            <a:r>
              <a:rPr lang="en-US" sz="3000" dirty="0" smtClean="0">
                <a:solidFill>
                  <a:srgbClr val="005490"/>
                </a:solidFill>
              </a:rPr>
              <a:t>Challenges</a:t>
            </a:r>
            <a:endParaRPr lang="en-US" sz="3000" dirty="0">
              <a:solidFill>
                <a:srgbClr val="00549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542" y="1828800"/>
            <a:ext cx="9100458" cy="502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Earth-Security-ico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35240" y="5425440"/>
            <a:ext cx="1280160" cy="1280160"/>
          </a:xfrm>
          <a:prstGeom prst="rect">
            <a:avLst/>
          </a:prstGeom>
        </p:spPr>
      </p:pic>
      <p:graphicFrame>
        <p:nvGraphicFramePr>
          <p:cNvPr id="1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960778"/>
              </p:ext>
            </p:extLst>
          </p:nvPr>
        </p:nvGraphicFramePr>
        <p:xfrm>
          <a:off x="883920" y="2118357"/>
          <a:ext cx="7498080" cy="2834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8080"/>
              </a:tblGrid>
              <a:tr h="404949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SURVEY RESULTS OF STATE CISOs</a:t>
                      </a:r>
                      <a:endParaRPr lang="en-US" dirty="0"/>
                    </a:p>
                  </a:txBody>
                  <a:tcPr anchor="ctr"/>
                </a:tc>
              </a:tr>
              <a:tr h="40494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Only 14% feel they have appropriate executive commitment/adequate funding</a:t>
                      </a:r>
                    </a:p>
                  </a:txBody>
                  <a:tcPr anchor="ctr"/>
                </a:tc>
              </a:tr>
              <a:tr h="40494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70% have reported a breach</a:t>
                      </a:r>
                    </a:p>
                  </a:txBody>
                  <a:tcPr anchor="ctr"/>
                </a:tc>
              </a:tr>
              <a:tr h="40494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Only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24% feel confident in ability to protect state assets</a:t>
                      </a:r>
                    </a:p>
                  </a:txBody>
                  <a:tcPr anchor="ctr"/>
                </a:tc>
              </a:tr>
              <a:tr h="40494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Only 32% staff have the required </a:t>
                      </a:r>
                      <a:r>
                        <a:rPr lang="en-US" sz="1800" dirty="0" err="1" smtClean="0"/>
                        <a:t>cybersecurity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smtClean="0"/>
                        <a:t>competency</a:t>
                      </a:r>
                    </a:p>
                  </a:txBody>
                  <a:tcPr anchor="ctr"/>
                </a:tc>
              </a:tr>
              <a:tr h="40494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86% indicate “lack of sufficient funding” is the key barrier to address security</a:t>
                      </a:r>
                    </a:p>
                  </a:txBody>
                  <a:tcPr anchor="ctr"/>
                </a:tc>
              </a:tr>
              <a:tr h="40494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82% feel that phishing is the top </a:t>
                      </a:r>
                      <a:r>
                        <a:rPr lang="en-US" sz="1800" dirty="0" err="1" smtClean="0"/>
                        <a:t>cybersecurity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smtClean="0"/>
                        <a:t>threat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0" y="5715000"/>
            <a:ext cx="1524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Other state priorities are similar to </a:t>
            </a:r>
            <a:r>
              <a:rPr lang="en-US" sz="2400" dirty="0" smtClean="0"/>
              <a:t>ours</a:t>
            </a:r>
            <a:br>
              <a:rPr lang="en-US" sz="2400" dirty="0" smtClean="0"/>
            </a:br>
            <a:endParaRPr lang="en-US" sz="1200" dirty="0"/>
          </a:p>
          <a:p>
            <a:r>
              <a:rPr lang="en-US" sz="2400" dirty="0"/>
              <a:t>Top five initiatives for CISOs</a:t>
            </a:r>
          </a:p>
          <a:p>
            <a:pPr lvl="1"/>
            <a:r>
              <a:rPr lang="en-US" sz="2400" dirty="0"/>
              <a:t>Risk Assessments		</a:t>
            </a:r>
            <a:r>
              <a:rPr lang="en-US" sz="2400" dirty="0" smtClean="0"/>
              <a:t>52</a:t>
            </a:r>
            <a:r>
              <a:rPr lang="en-US" sz="2400" dirty="0"/>
              <a:t>%</a:t>
            </a:r>
          </a:p>
          <a:p>
            <a:pPr lvl="1"/>
            <a:r>
              <a:rPr lang="en-US" sz="2400" dirty="0"/>
              <a:t>Training and awareness		46%</a:t>
            </a:r>
          </a:p>
          <a:p>
            <a:pPr lvl="1"/>
            <a:r>
              <a:rPr lang="en-US" sz="2400" dirty="0"/>
              <a:t>Data protection			44%</a:t>
            </a:r>
          </a:p>
          <a:p>
            <a:pPr lvl="1"/>
            <a:r>
              <a:rPr lang="en-US" sz="2400" dirty="0" err="1"/>
              <a:t>C</a:t>
            </a:r>
            <a:r>
              <a:rPr lang="en-US" sz="2400" dirty="0" err="1" smtClean="0"/>
              <a:t>ybersecurity</a:t>
            </a:r>
            <a:r>
              <a:rPr lang="en-US" sz="2400" dirty="0" smtClean="0"/>
              <a:t> </a:t>
            </a:r>
            <a:r>
              <a:rPr lang="en-US" sz="2400" dirty="0"/>
              <a:t>strategy		44%</a:t>
            </a:r>
          </a:p>
          <a:p>
            <a:pPr lvl="1"/>
            <a:r>
              <a:rPr lang="en-US" sz="2400" dirty="0"/>
              <a:t>Governance			</a:t>
            </a:r>
            <a:r>
              <a:rPr lang="en-US" sz="2400" dirty="0" smtClean="0"/>
              <a:t>42</a:t>
            </a:r>
            <a:r>
              <a:rPr lang="en-US" sz="2400" dirty="0"/>
              <a:t>%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err="1">
                <a:solidFill>
                  <a:srgbClr val="005490"/>
                </a:solidFill>
              </a:rPr>
              <a:t>C</a:t>
            </a:r>
            <a:r>
              <a:rPr lang="en-US" sz="3000" dirty="0" err="1" smtClean="0">
                <a:solidFill>
                  <a:srgbClr val="005490"/>
                </a:solidFill>
              </a:rPr>
              <a:t>ybersecurity</a:t>
            </a:r>
            <a:r>
              <a:rPr lang="en-US" sz="3000" dirty="0" smtClean="0">
                <a:solidFill>
                  <a:srgbClr val="005490"/>
                </a:solidFill>
              </a:rPr>
              <a:t> </a:t>
            </a:r>
            <a:r>
              <a:rPr lang="en-US" sz="3000" dirty="0" smtClean="0">
                <a:solidFill>
                  <a:srgbClr val="005490"/>
                </a:solidFill>
              </a:rPr>
              <a:t>in Other States: </a:t>
            </a:r>
            <a:br>
              <a:rPr lang="en-US" sz="3000" dirty="0" smtClean="0">
                <a:solidFill>
                  <a:srgbClr val="005490"/>
                </a:solidFill>
              </a:rPr>
            </a:br>
            <a:r>
              <a:rPr lang="en-US" sz="3000" dirty="0" smtClean="0">
                <a:solidFill>
                  <a:srgbClr val="005490"/>
                </a:solidFill>
              </a:rPr>
              <a:t>Challenges</a:t>
            </a:r>
            <a:endParaRPr lang="en-US" sz="3000" dirty="0">
              <a:solidFill>
                <a:srgbClr val="0054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0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Agenda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Cybersecurity</a:t>
            </a:r>
            <a:r>
              <a:rPr lang="en-US" sz="2400" dirty="0" smtClean="0"/>
              <a:t> </a:t>
            </a:r>
            <a:r>
              <a:rPr lang="en-US" sz="2400" dirty="0"/>
              <a:t>– A growing problem</a:t>
            </a:r>
          </a:p>
          <a:p>
            <a:r>
              <a:rPr lang="en-US" sz="2400" dirty="0" err="1" smtClean="0"/>
              <a:t>Cybersecurity</a:t>
            </a:r>
            <a:r>
              <a:rPr lang="en-US" sz="2400" dirty="0" smtClean="0"/>
              <a:t> </a:t>
            </a:r>
            <a:r>
              <a:rPr lang="en-US" sz="2400" dirty="0"/>
              <a:t>in other states (NASCIO/Deloitte Study)</a:t>
            </a:r>
          </a:p>
          <a:p>
            <a:pPr lvl="1">
              <a:buNone/>
            </a:pPr>
            <a:r>
              <a:rPr lang="en-US" sz="2400" dirty="0"/>
              <a:t>Structure	</a:t>
            </a:r>
          </a:p>
          <a:p>
            <a:pPr lvl="1">
              <a:buNone/>
            </a:pPr>
            <a:r>
              <a:rPr lang="en-US" sz="2400" dirty="0" smtClean="0"/>
              <a:t>Challenges</a:t>
            </a:r>
            <a:r>
              <a:rPr lang="en-US" sz="2400" dirty="0"/>
              <a:t>	</a:t>
            </a:r>
          </a:p>
          <a:p>
            <a:pPr lvl="1">
              <a:buNone/>
            </a:pPr>
            <a:r>
              <a:rPr lang="en-US" sz="2400" dirty="0"/>
              <a:t>Chief Information Security Officer</a:t>
            </a:r>
          </a:p>
          <a:p>
            <a:pPr lvl="1">
              <a:buNone/>
            </a:pPr>
            <a:r>
              <a:rPr lang="en-US" sz="2400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70911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solidFill>
                  <a:srgbClr val="005490"/>
                </a:solidFill>
              </a:rPr>
              <a:t>Recommendations: </a:t>
            </a:r>
            <a:br>
              <a:rPr lang="en-US" sz="3000" dirty="0" smtClean="0">
                <a:solidFill>
                  <a:srgbClr val="005490"/>
                </a:solidFill>
              </a:rPr>
            </a:br>
            <a:r>
              <a:rPr lang="en-US" sz="3000" dirty="0" smtClean="0">
                <a:solidFill>
                  <a:srgbClr val="005490"/>
                </a:solidFill>
              </a:rPr>
              <a:t>What the State Security Experts Say</a:t>
            </a:r>
            <a:endParaRPr lang="en-US" sz="3000" dirty="0">
              <a:solidFill>
                <a:srgbClr val="00549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31750004"/>
              </p:ext>
            </p:extLst>
          </p:nvPr>
        </p:nvGraphicFramePr>
        <p:xfrm>
          <a:off x="838200" y="1920240"/>
          <a:ext cx="7406640" cy="3108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178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Don’t forget third party providers. </a:t>
            </a:r>
          </a:p>
          <a:p>
            <a:pPr lvl="1"/>
            <a:r>
              <a:rPr lang="en-US" sz="2400" dirty="0"/>
              <a:t>Vendors help deliver products/services or manage critical </a:t>
            </a:r>
            <a:r>
              <a:rPr lang="en-US" sz="2400" dirty="0" smtClean="0"/>
              <a:t>functions</a:t>
            </a:r>
            <a:endParaRPr lang="en-US" sz="2400" dirty="0"/>
          </a:p>
          <a:p>
            <a:pPr lvl="1"/>
            <a:r>
              <a:rPr lang="en-US" sz="2400" dirty="0"/>
              <a:t>Some have access to state personal and sensitive state </a:t>
            </a:r>
            <a:r>
              <a:rPr lang="en-US" sz="2400" dirty="0" smtClean="0"/>
              <a:t>data</a:t>
            </a:r>
            <a:br>
              <a:rPr lang="en-US" sz="2400" dirty="0" smtClean="0"/>
            </a:br>
            <a:r>
              <a:rPr lang="en-US" sz="1200" dirty="0" smtClean="0"/>
              <a:t> </a:t>
            </a:r>
            <a:r>
              <a:rPr lang="en-US" sz="2400" dirty="0" smtClean="0"/>
              <a:t> </a:t>
            </a:r>
            <a:endParaRPr lang="en-US" sz="2400" dirty="0"/>
          </a:p>
          <a:p>
            <a:pPr lvl="0"/>
            <a:r>
              <a:rPr lang="en-US" sz="2400" dirty="0"/>
              <a:t>New technologies are an opportunity</a:t>
            </a:r>
          </a:p>
          <a:p>
            <a:pPr lvl="1"/>
            <a:r>
              <a:rPr lang="en-US" sz="2400" dirty="0"/>
              <a:t>Review and improve security measures and practices when deploying new technology.</a:t>
            </a:r>
          </a:p>
          <a:p>
            <a:pPr lvl="1"/>
            <a:r>
              <a:rPr lang="en-US" sz="2400" dirty="0"/>
              <a:t>Cloud solutions and mobile solutions are examples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solidFill>
                  <a:srgbClr val="005490"/>
                </a:solidFill>
              </a:rPr>
              <a:t>Recommendations: </a:t>
            </a:r>
            <a:br>
              <a:rPr lang="en-US" sz="3000" dirty="0" smtClean="0">
                <a:solidFill>
                  <a:srgbClr val="005490"/>
                </a:solidFill>
              </a:rPr>
            </a:br>
            <a:r>
              <a:rPr lang="en-US" sz="3000" dirty="0" smtClean="0">
                <a:solidFill>
                  <a:srgbClr val="005490"/>
                </a:solidFill>
              </a:rPr>
              <a:t>What the State Security Experts Say</a:t>
            </a:r>
            <a:endParaRPr lang="en-US" sz="3000" dirty="0">
              <a:solidFill>
                <a:srgbClr val="0054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76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ID and report agency compliance requirements</a:t>
            </a:r>
          </a:p>
          <a:p>
            <a:pPr lvl="1"/>
            <a:r>
              <a:rPr lang="en-US" sz="2400" dirty="0"/>
              <a:t>Compliance requirements and audit findings should be reported to state business leaders</a:t>
            </a:r>
          </a:p>
          <a:p>
            <a:pPr lvl="1"/>
            <a:r>
              <a:rPr lang="en-US" sz="2400" dirty="0"/>
              <a:t>This is an opportunity to communicate security needs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1200" dirty="0"/>
          </a:p>
          <a:p>
            <a:pPr lvl="0"/>
            <a:r>
              <a:rPr lang="en-US" sz="2400" dirty="0"/>
              <a:t>Privacy Officer</a:t>
            </a:r>
          </a:p>
          <a:p>
            <a:pPr lvl="1"/>
            <a:r>
              <a:rPr lang="en-US" sz="2400" dirty="0"/>
              <a:t>Name a statewide Privacy Officers</a:t>
            </a:r>
          </a:p>
          <a:p>
            <a:pPr lvl="2"/>
            <a:r>
              <a:rPr lang="en-US" dirty="0"/>
              <a:t>Privacy officer decides what needs to be protected</a:t>
            </a:r>
          </a:p>
          <a:p>
            <a:pPr lvl="2"/>
            <a:r>
              <a:rPr lang="en-US" dirty="0"/>
              <a:t>CISO determines how to protect data determine what data needs to be protected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solidFill>
                  <a:srgbClr val="005490"/>
                </a:solidFill>
              </a:rPr>
              <a:t>Recommendations: </a:t>
            </a:r>
            <a:br>
              <a:rPr lang="en-US" sz="3000" dirty="0" smtClean="0">
                <a:solidFill>
                  <a:srgbClr val="005490"/>
                </a:solidFill>
              </a:rPr>
            </a:br>
            <a:r>
              <a:rPr lang="en-US" sz="3000" dirty="0" smtClean="0">
                <a:solidFill>
                  <a:srgbClr val="005490"/>
                </a:solidFill>
              </a:rPr>
              <a:t>What the State Security Experts Say</a:t>
            </a:r>
            <a:endParaRPr lang="en-US" sz="3000" dirty="0">
              <a:solidFill>
                <a:srgbClr val="0054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2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005490"/>
                </a:solidFill>
                <a:latin typeface="+mj-lt"/>
                <a:ea typeface="+mj-ea"/>
                <a:cs typeface="+mj-cs"/>
              </a:rPr>
              <a:t>Questions?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549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514600"/>
            <a:ext cx="9144000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noProof="0" dirty="0" smtClean="0">
                <a:latin typeface="Flora Medium" pitchFamily="34" charset="0"/>
                <a:ea typeface="+mj-ea"/>
                <a:cs typeface="+mj-cs"/>
              </a:rPr>
              <a:t>Jimmy Earley, Division 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lora Medium" pitchFamily="34" charset="0"/>
                <a:ea typeface="+mj-ea"/>
                <a:cs typeface="+mj-cs"/>
              </a:rPr>
              <a:t>Division of State Information Technology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Flora Medium" pitchFamily="34" charset="0"/>
                <a:ea typeface="+mj-ea"/>
                <a:cs typeface="+mj-cs"/>
              </a:rPr>
              <a:t>Phone: (803) 896-0222</a:t>
            </a:r>
            <a:br>
              <a:rPr lang="en-US" sz="2400" dirty="0" smtClean="0">
                <a:latin typeface="Flora Medium" pitchFamily="34" charset="0"/>
                <a:ea typeface="+mj-ea"/>
                <a:cs typeface="+mj-cs"/>
              </a:rPr>
            </a:br>
            <a:r>
              <a:rPr lang="en-US" sz="2400" dirty="0" smtClean="0">
                <a:latin typeface="Flora Medium" pitchFamily="34" charset="0"/>
                <a:ea typeface="+mj-ea"/>
                <a:cs typeface="+mj-cs"/>
              </a:rPr>
              <a:t>Email: </a:t>
            </a:r>
            <a:r>
              <a:rPr kumimoji="0" lang="en-US" sz="2400" b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lora Medium" pitchFamily="34" charset="0"/>
                <a:ea typeface="+mj-ea"/>
                <a:cs typeface="+mj-cs"/>
                <a:hlinkClick r:id="rId4"/>
              </a:rPr>
              <a:t>jearley@cio.sc.gov</a:t>
            </a:r>
            <a:r>
              <a:rPr kumimoji="0" lang="en-US" sz="24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lora Medium" pitchFamily="34" charset="0"/>
                <a:ea typeface="+mj-ea"/>
                <a:cs typeface="+mj-cs"/>
              </a:rPr>
              <a:t> </a:t>
            </a:r>
            <a:endParaRPr kumimoji="0" lang="en-US" sz="2400" b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lora Medium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831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>
                <a:solidFill>
                  <a:srgbClr val="005490"/>
                </a:solidFill>
                <a:latin typeface="Flora Medium" pitchFamily="34" charset="0"/>
              </a:rPr>
              <a:t>Cybersecurity</a:t>
            </a:r>
            <a:r>
              <a:rPr lang="en-US" dirty="0" smtClean="0">
                <a:solidFill>
                  <a:srgbClr val="005490"/>
                </a:solidFill>
                <a:latin typeface="Flora Medium" pitchFamily="34" charset="0"/>
              </a:rPr>
              <a:t>:</a:t>
            </a:r>
          </a:p>
          <a:p>
            <a:r>
              <a:rPr lang="en-US" dirty="0" smtClean="0">
                <a:solidFill>
                  <a:srgbClr val="005490"/>
                </a:solidFill>
                <a:latin typeface="Flora Medium" pitchFamily="34" charset="0"/>
              </a:rPr>
              <a:t>A Growing Problem</a:t>
            </a:r>
            <a:endParaRPr lang="en-US" dirty="0">
              <a:latin typeface="Flora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3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5490"/>
                </a:solidFill>
              </a:rPr>
              <a:t>A Growing Problem</a:t>
            </a:r>
            <a:endParaRPr lang="en-US" sz="3600" dirty="0">
              <a:solidFill>
                <a:srgbClr val="00549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94 million records containing personally identifiable information (PII) exposed since </a:t>
            </a:r>
            <a:r>
              <a:rPr lang="en-US" sz="2400" dirty="0" smtClean="0"/>
              <a:t>2009</a:t>
            </a:r>
            <a:br>
              <a:rPr lang="en-US" sz="2400" dirty="0" smtClean="0"/>
            </a:br>
            <a:endParaRPr lang="en-US" sz="1200" dirty="0"/>
          </a:p>
          <a:p>
            <a:r>
              <a:rPr lang="en-US" sz="2400" dirty="0"/>
              <a:t>The Department of Homeland </a:t>
            </a:r>
            <a:r>
              <a:rPr lang="en-US" sz="2400" dirty="0" smtClean="0"/>
              <a:t>Security: </a:t>
            </a:r>
            <a:endParaRPr lang="en-US" sz="2400" dirty="0"/>
          </a:p>
          <a:p>
            <a:pPr lvl="1"/>
            <a:r>
              <a:rPr lang="en-US" sz="2400" dirty="0"/>
              <a:t>&gt;650% increase in cyber incidents at federal agencies</a:t>
            </a:r>
          </a:p>
          <a:p>
            <a:pPr lvl="1"/>
            <a:r>
              <a:rPr lang="en-US" sz="2400" dirty="0" smtClean="0"/>
              <a:t>From 5,503 in FY 2006, to 41,776 in FY 2010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052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5490"/>
                </a:solidFill>
              </a:rPr>
              <a:t>A Growing Problem</a:t>
            </a:r>
            <a:endParaRPr lang="en-US" sz="3600" dirty="0">
              <a:solidFill>
                <a:srgbClr val="00549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804440"/>
              </p:ext>
            </p:extLst>
          </p:nvPr>
        </p:nvGraphicFramePr>
        <p:xfrm>
          <a:off x="1600200" y="2057400"/>
          <a:ext cx="57531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550"/>
                <a:gridCol w="2876550"/>
              </a:tblGrid>
              <a:tr h="101660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BREACH COSTS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52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Avg.</a:t>
                      </a:r>
                      <a:r>
                        <a:rPr lang="en-US" baseline="0" dirty="0" smtClean="0"/>
                        <a:t> Cost Per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Breached Record: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$194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Avg.</a:t>
                      </a:r>
                      <a:r>
                        <a:rPr lang="en-US" baseline="0" dirty="0" smtClean="0"/>
                        <a:t> Cost of Data Breach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for an Organization:</a:t>
                      </a:r>
                    </a:p>
                    <a:p>
                      <a:pPr algn="ctr"/>
                      <a:r>
                        <a:rPr lang="en-US" baseline="0" dirty="0" smtClean="0"/>
                        <a:t>$5.5 million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36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5490"/>
                </a:solidFill>
              </a:rPr>
              <a:t>A Growing Problem</a:t>
            </a:r>
            <a:endParaRPr lang="en-US" sz="3600" dirty="0">
              <a:solidFill>
                <a:srgbClr val="00549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New threats are </a:t>
            </a:r>
            <a:r>
              <a:rPr lang="en-US" sz="2400" dirty="0" smtClean="0"/>
              <a:t>emerging</a:t>
            </a:r>
            <a:br>
              <a:rPr lang="en-US" sz="2400" dirty="0" smtClean="0"/>
            </a:br>
            <a:endParaRPr lang="en-US" sz="700" dirty="0"/>
          </a:p>
          <a:p>
            <a:pPr lvl="1"/>
            <a:r>
              <a:rPr lang="en-US" sz="2400" dirty="0" smtClean="0"/>
              <a:t>Decrease </a:t>
            </a:r>
            <a:r>
              <a:rPr lang="en-US" sz="2400" dirty="0"/>
              <a:t>in:</a:t>
            </a:r>
          </a:p>
          <a:p>
            <a:pPr lvl="2"/>
            <a:r>
              <a:rPr lang="en-US" dirty="0" smtClean="0"/>
              <a:t>“Traditional” attacks such as physical attacks (stealing a laptop) or attacking web sites</a:t>
            </a:r>
            <a:br>
              <a:rPr lang="en-US" dirty="0" smtClean="0"/>
            </a:br>
            <a:r>
              <a:rPr lang="en-US" sz="700" dirty="0" smtClean="0"/>
              <a:t> </a:t>
            </a:r>
          </a:p>
          <a:p>
            <a:pPr lvl="1"/>
            <a:r>
              <a:rPr lang="en-US" sz="2400" dirty="0" smtClean="0"/>
              <a:t>Increase </a:t>
            </a:r>
            <a:r>
              <a:rPr lang="en-US" sz="2400" dirty="0"/>
              <a:t>in:</a:t>
            </a:r>
          </a:p>
          <a:p>
            <a:pPr lvl="2"/>
            <a:r>
              <a:rPr lang="en-US" dirty="0"/>
              <a:t>Foreign state sponsored attacks  - 6% to 12%</a:t>
            </a:r>
          </a:p>
          <a:p>
            <a:pPr lvl="2"/>
            <a:r>
              <a:rPr lang="en-US" dirty="0"/>
              <a:t>External financial fraud  - 4% to 12%</a:t>
            </a:r>
          </a:p>
        </p:txBody>
      </p:sp>
    </p:spTree>
    <p:extLst>
      <p:ext uri="{BB962C8B-B14F-4D97-AF65-F5344CB8AC3E}">
        <p14:creationId xmlns:p14="http://schemas.microsoft.com/office/powerpoint/2010/main" val="173270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5490"/>
                </a:solidFill>
              </a:rPr>
              <a:t>A Growing Problem</a:t>
            </a:r>
            <a:endParaRPr lang="en-US" sz="3600" dirty="0">
              <a:solidFill>
                <a:srgbClr val="00549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Hackers are more sophisticated and </a:t>
            </a:r>
            <a:r>
              <a:rPr lang="en-US" sz="2400" dirty="0" smtClean="0"/>
              <a:t>aggressive:</a:t>
            </a:r>
            <a:br>
              <a:rPr lang="en-US" sz="2400" dirty="0" smtClean="0"/>
            </a:br>
            <a:endParaRPr lang="en-US" sz="1200" dirty="0"/>
          </a:p>
          <a:p>
            <a:pPr lvl="1"/>
            <a:r>
              <a:rPr lang="en-US" sz="2400" dirty="0"/>
              <a:t>Financially motivated  - Steal data to </a:t>
            </a:r>
            <a:r>
              <a:rPr lang="en-US" sz="2400" dirty="0" smtClean="0"/>
              <a:t>make money</a:t>
            </a:r>
            <a:endParaRPr lang="en-US" sz="2400" dirty="0"/>
          </a:p>
          <a:p>
            <a:pPr lvl="1"/>
            <a:r>
              <a:rPr lang="en-US" sz="2400" dirty="0"/>
              <a:t>Politically motivated</a:t>
            </a:r>
          </a:p>
          <a:p>
            <a:pPr lvl="2"/>
            <a:r>
              <a:rPr lang="en-US" dirty="0"/>
              <a:t>“</a:t>
            </a:r>
            <a:r>
              <a:rPr lang="en-US" dirty="0" err="1" smtClean="0"/>
              <a:t>Hacktivists</a:t>
            </a:r>
            <a:r>
              <a:rPr lang="en-US" dirty="0" smtClean="0"/>
              <a:t>” are </a:t>
            </a:r>
            <a:r>
              <a:rPr lang="en-US" dirty="0"/>
              <a:t>motivated by a political or social cause and desire to make political statements.</a:t>
            </a:r>
          </a:p>
          <a:p>
            <a:pPr lvl="1"/>
            <a:r>
              <a:rPr lang="en-US" sz="2400" dirty="0"/>
              <a:t>Use new, rapidly changing technologies</a:t>
            </a:r>
          </a:p>
        </p:txBody>
      </p:sp>
    </p:spTree>
    <p:extLst>
      <p:ext uri="{BB962C8B-B14F-4D97-AF65-F5344CB8AC3E}">
        <p14:creationId xmlns:p14="http://schemas.microsoft.com/office/powerpoint/2010/main" val="235950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thumb/7/70/US-FBI-ShadedSeal.svg/200px-US-FBI-ShadedSeal.svg.png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83080"/>
            <a:ext cx="3373519" cy="347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5490"/>
                </a:solidFill>
              </a:rPr>
              <a:t>A Growing Problem</a:t>
            </a:r>
            <a:endParaRPr lang="en-US" sz="3600" dirty="0">
              <a:solidFill>
                <a:srgbClr val="00549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2133600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endParaRPr lang="en-US" sz="1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lora Medium" pitchFamily="34" charset="0"/>
            </a:endParaRPr>
          </a:p>
          <a:p>
            <a:pPr algn="ctr">
              <a:buFont typeface="Arial" pitchFamily="34" charset="0"/>
              <a:buNone/>
            </a:pP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 smtClean="0">
                <a:ln w="11430"/>
                <a:solidFill>
                  <a:srgbClr val="005490"/>
                </a:solidFill>
              </a:rPr>
              <a:t>“</a:t>
            </a:r>
            <a:r>
              <a:rPr lang="en-US" b="1" spc="50" dirty="0" err="1" smtClean="0">
                <a:ln w="11430"/>
                <a:solidFill>
                  <a:srgbClr val="005490"/>
                </a:solidFill>
              </a:rPr>
              <a:t>Cybersecurity</a:t>
            </a:r>
            <a:r>
              <a:rPr lang="en-US" b="1" spc="50" dirty="0" smtClean="0">
                <a:ln w="11430"/>
                <a:solidFill>
                  <a:srgbClr val="005490"/>
                </a:solidFill>
              </a:rPr>
              <a:t> </a:t>
            </a:r>
            <a:r>
              <a:rPr lang="en-US" b="1" spc="50" dirty="0" smtClean="0">
                <a:ln w="11430"/>
                <a:solidFill>
                  <a:srgbClr val="005490"/>
                </a:solidFill>
              </a:rPr>
              <a:t>may well become our </a:t>
            </a:r>
            <a:br>
              <a:rPr lang="en-US" b="1" spc="50" dirty="0" smtClean="0">
                <a:ln w="11430"/>
                <a:solidFill>
                  <a:srgbClr val="005490"/>
                </a:solidFill>
              </a:rPr>
            </a:br>
            <a:r>
              <a:rPr lang="en-US" b="1" spc="50" dirty="0" smtClean="0">
                <a:ln w="11430"/>
                <a:solidFill>
                  <a:srgbClr val="005490"/>
                </a:solidFill>
              </a:rPr>
              <a:t>highest priority in the years to come.”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sz="7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buFont typeface="Arial" pitchFamily="34" charset="0"/>
              <a:buNone/>
            </a:pP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0" y="4038600"/>
            <a:ext cx="4637841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Font typeface="Arial" pitchFamily="34" charset="0"/>
              <a:buNone/>
            </a:pPr>
            <a:r>
              <a:rPr lang="en-US" sz="2000" b="1" spc="50" dirty="0" smtClean="0">
                <a:ln w="11430"/>
                <a:solidFill>
                  <a:srgbClr val="005490"/>
                </a:solidFill>
              </a:rPr>
              <a:t>FBI Director Robert Mueller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sz="7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buFont typeface="Arial" pitchFamily="34" charset="0"/>
              <a:buNone/>
            </a:pP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78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hfetag.com/images/dod_logo.gif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041" y="1981200"/>
            <a:ext cx="3108959" cy="310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5490"/>
                </a:solidFill>
              </a:rPr>
              <a:t>A Growing Problem</a:t>
            </a:r>
            <a:endParaRPr lang="en-US" sz="3600" dirty="0">
              <a:solidFill>
                <a:srgbClr val="00549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534400" cy="243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Defense </a:t>
            </a:r>
            <a:r>
              <a:rPr lang="en-US" sz="2400" dirty="0"/>
              <a:t>Secretary Leon Panetta w</a:t>
            </a:r>
            <a:r>
              <a:rPr lang="en-US" sz="2400" dirty="0" smtClean="0"/>
              <a:t>arned </a:t>
            </a:r>
            <a:r>
              <a:rPr lang="en-US" sz="2400" dirty="0"/>
              <a:t>that America’s enemies are taking aim at the systems that run everything, from the electrical grid to transportation systems to the nation’s financial infrastructure. </a:t>
            </a:r>
            <a:r>
              <a:rPr lang="en-US" sz="2400" dirty="0" smtClean="0"/>
              <a:t>The </a:t>
            </a:r>
            <a:r>
              <a:rPr lang="en-US" sz="2400" dirty="0"/>
              <a:t>U.S. military is trying to get ready for a worst-case scenario, the rest of the government and the private sector must get moving now.</a:t>
            </a:r>
          </a:p>
        </p:txBody>
      </p:sp>
    </p:spTree>
    <p:extLst>
      <p:ext uri="{BB962C8B-B14F-4D97-AF65-F5344CB8AC3E}">
        <p14:creationId xmlns:p14="http://schemas.microsoft.com/office/powerpoint/2010/main" val="15978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ardTemp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2558</TotalTime>
  <Words>671</Words>
  <Application>Microsoft Office PowerPoint</Application>
  <PresentationFormat>On-screen Show (4:3)</PresentationFormat>
  <Paragraphs>171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BoardTemplate1</vt:lpstr>
      <vt:lpstr>PowerPoint Presentation</vt:lpstr>
      <vt:lpstr>Agenda</vt:lpstr>
      <vt:lpstr>PowerPoint Presentation</vt:lpstr>
      <vt:lpstr>A Growing Problem</vt:lpstr>
      <vt:lpstr>A Growing Problem</vt:lpstr>
      <vt:lpstr>A Growing Problem</vt:lpstr>
      <vt:lpstr>A Growing Problem</vt:lpstr>
      <vt:lpstr>A Growing Problem</vt:lpstr>
      <vt:lpstr>A Growing Problem</vt:lpstr>
      <vt:lpstr>PowerPoint Presentation</vt:lpstr>
      <vt:lpstr>Cybersecurity in Other States</vt:lpstr>
      <vt:lpstr>Cybersecurity in Other States: Chief Information Security Officer</vt:lpstr>
      <vt:lpstr>Cybersecurity in Other States: Chief Information Security Officer</vt:lpstr>
      <vt:lpstr>Cybersecurity in Other States:  Challenges</vt:lpstr>
      <vt:lpstr>Cybersecurity in Other States:  Challenges</vt:lpstr>
      <vt:lpstr>Cybersecurity in Other States:  Challenges</vt:lpstr>
      <vt:lpstr>Cybersecurity in Other States:  Challenges</vt:lpstr>
      <vt:lpstr>Cybersecurity in Other States:  Challenges</vt:lpstr>
      <vt:lpstr>Cybersecurity in Other States:  Challenges</vt:lpstr>
      <vt:lpstr>Recommendations:  What the State Security Experts Say</vt:lpstr>
      <vt:lpstr>Recommendations:  What the State Security Experts Say</vt:lpstr>
      <vt:lpstr>Recommendations:  What the State Security Experts Say</vt:lpstr>
      <vt:lpstr>PowerPoint Presentation</vt:lpstr>
    </vt:vector>
  </TitlesOfParts>
  <Company>CIO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mwshelton</dc:creator>
  <cp:lastModifiedBy>Kremlick, Lindsey</cp:lastModifiedBy>
  <cp:revision>226</cp:revision>
  <cp:lastPrinted>2012-12-04T21:54:51Z</cp:lastPrinted>
  <dcterms:created xsi:type="dcterms:W3CDTF">2011-11-02T16:32:35Z</dcterms:created>
  <dcterms:modified xsi:type="dcterms:W3CDTF">2012-12-04T22:28:02Z</dcterms:modified>
</cp:coreProperties>
</file>