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55"/>
  </p:notesMasterIdLst>
  <p:sldIdLst>
    <p:sldId id="276" r:id="rId3"/>
    <p:sldId id="366" r:id="rId4"/>
    <p:sldId id="377" r:id="rId5"/>
    <p:sldId id="259" r:id="rId6"/>
    <p:sldId id="356" r:id="rId7"/>
    <p:sldId id="262" r:id="rId8"/>
    <p:sldId id="301" r:id="rId9"/>
    <p:sldId id="378" r:id="rId10"/>
    <p:sldId id="314" r:id="rId11"/>
    <p:sldId id="312" r:id="rId12"/>
    <p:sldId id="379" r:id="rId13"/>
    <p:sldId id="380" r:id="rId14"/>
    <p:sldId id="264" r:id="rId15"/>
    <p:sldId id="265" r:id="rId16"/>
    <p:sldId id="322" r:id="rId17"/>
    <p:sldId id="323" r:id="rId18"/>
    <p:sldId id="381" r:id="rId19"/>
    <p:sldId id="382" r:id="rId20"/>
    <p:sldId id="316" r:id="rId21"/>
    <p:sldId id="304" r:id="rId22"/>
    <p:sldId id="303" r:id="rId23"/>
    <p:sldId id="364" r:id="rId24"/>
    <p:sldId id="352" r:id="rId25"/>
    <p:sldId id="353" r:id="rId26"/>
    <p:sldId id="337" r:id="rId27"/>
    <p:sldId id="354" r:id="rId28"/>
    <p:sldId id="365" r:id="rId29"/>
    <p:sldId id="368" r:id="rId30"/>
    <p:sldId id="369" r:id="rId31"/>
    <p:sldId id="370" r:id="rId32"/>
    <p:sldId id="328" r:id="rId33"/>
    <p:sldId id="371" r:id="rId34"/>
    <p:sldId id="331" r:id="rId35"/>
    <p:sldId id="372" r:id="rId36"/>
    <p:sldId id="330" r:id="rId37"/>
    <p:sldId id="373" r:id="rId38"/>
    <p:sldId id="374" r:id="rId39"/>
    <p:sldId id="327" r:id="rId40"/>
    <p:sldId id="375" r:id="rId41"/>
    <p:sldId id="333" r:id="rId42"/>
    <p:sldId id="334" r:id="rId43"/>
    <p:sldId id="376" r:id="rId44"/>
    <p:sldId id="343" r:id="rId45"/>
    <p:sldId id="317" r:id="rId46"/>
    <p:sldId id="349" r:id="rId47"/>
    <p:sldId id="332" r:id="rId48"/>
    <p:sldId id="383" r:id="rId49"/>
    <p:sldId id="280" r:id="rId50"/>
    <p:sldId id="281" r:id="rId51"/>
    <p:sldId id="282" r:id="rId52"/>
    <p:sldId id="283" r:id="rId53"/>
    <p:sldId id="384"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105" d="100"/>
          <a:sy n="105" d="100"/>
        </p:scale>
        <p:origin x="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netapp3240b\rsic\Reporting\Reporting%20Modules%20and%20File%20Structure\Module%202.2%20-%20Monthly%20Overlay%20Program%20Reporting\Blended%20Composite%20Returns%20with%20Notional\2008.06.30%20-%202013.11.30%20-%20Net%20of%20Fee%20Performance.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1F497D">
                  <a:lumMod val="50000"/>
                </a:srgbClr>
              </a:solidFill>
              <a:ln w="19050">
                <a:solidFill>
                  <a:sysClr val="window" lastClr="FFFFFF"/>
                </a:solidFill>
              </a:ln>
              <a:effectLst/>
            </c:spPr>
          </c:dPt>
          <c:dPt>
            <c:idx val="1"/>
            <c:bubble3D val="0"/>
            <c:spPr>
              <a:solidFill>
                <a:schemeClr val="accent3"/>
              </a:solidFill>
              <a:ln w="19050">
                <a:solidFill>
                  <a:sysClr val="window" lastClr="FFFFFF"/>
                </a:solidFill>
              </a:ln>
              <a:effectLst/>
            </c:spPr>
          </c:dPt>
          <c:dPt>
            <c:idx val="2"/>
            <c:bubble3D val="0"/>
            <c:spPr>
              <a:solidFill>
                <a:srgbClr val="1F497D"/>
              </a:solidFill>
              <a:ln w="19050">
                <a:solidFill>
                  <a:sysClr val="window" lastClr="FFFFFF"/>
                </a:solidFill>
              </a:ln>
              <a:effectLst/>
            </c:spPr>
          </c:dPt>
          <c:dPt>
            <c:idx val="3"/>
            <c:bubble3D val="0"/>
            <c:spPr>
              <a:solidFill>
                <a:srgbClr val="4F81BD"/>
              </a:solidFill>
              <a:ln w="19050">
                <a:solidFill>
                  <a:sysClr val="window" lastClr="FFFFFF"/>
                </a:solidFill>
              </a:ln>
              <a:effectLst/>
            </c:spPr>
          </c:dPt>
          <c:dLbls>
            <c:dLbl>
              <c:idx val="0"/>
              <c:layout>
                <c:manualLayout>
                  <c:x val="2.8884686894682238E-3"/>
                  <c:y val="-2.908888532147319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3.1111570188082607E-3"/>
                  <c:y val="-9.436242350213531E-3"/>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1.7163604549431371E-2"/>
                  <c:y val="1.1047317002041411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5.0926543534091422E-2"/>
                  <c:y val="0.27590590473775839"/>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1189130903765862"/>
                      <c:h val="0.1804997159560433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Cash</c:v>
                </c:pt>
                <c:pt idx="1">
                  <c:v>Large Cap</c:v>
                </c:pt>
                <c:pt idx="2">
                  <c:v>Small Cap</c:v>
                </c:pt>
                <c:pt idx="3">
                  <c:v>Fixed Income</c:v>
                </c:pt>
              </c:strCache>
            </c:strRef>
          </c:cat>
          <c:val>
            <c:numRef>
              <c:f>Sheet1!$B$1:$B$4</c:f>
              <c:numCache>
                <c:formatCode>0.0%</c:formatCode>
                <c:ptCount val="4"/>
                <c:pt idx="0">
                  <c:v>1.0999999999999999E-2</c:v>
                </c:pt>
                <c:pt idx="1">
                  <c:v>0.42899999999999999</c:v>
                </c:pt>
                <c:pt idx="2">
                  <c:v>9.8000000000000004E-2</c:v>
                </c:pt>
                <c:pt idx="3">
                  <c:v>0.46300000000000002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solidFill>
                  <a:sysClr val="windowText" lastClr="000000"/>
                </a:solidFill>
              </a:rPr>
              <a:t>Investment Management</a:t>
            </a:r>
            <a:r>
              <a:rPr lang="en-US" b="1" baseline="0">
                <a:solidFill>
                  <a:sysClr val="windowText" lastClr="000000"/>
                </a:solidFill>
              </a:rPr>
              <a:t> Fees and Expenses </a:t>
            </a:r>
            <a:br>
              <a:rPr lang="en-US" b="1" baseline="0">
                <a:solidFill>
                  <a:sysClr val="windowText" lastClr="000000"/>
                </a:solidFill>
              </a:rPr>
            </a:br>
            <a:r>
              <a:rPr lang="en-US" b="1" baseline="0">
                <a:solidFill>
                  <a:sysClr val="windowText" lastClr="000000"/>
                </a:solidFill>
              </a:rPr>
              <a:t>Versus Allocation to Alternatives.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NAV!$F$260</c:f>
              <c:strCache>
                <c:ptCount val="1"/>
                <c:pt idx="0">
                  <c:v>HF ( Low Beta)</c:v>
                </c:pt>
              </c:strCache>
            </c:strRef>
          </c:tx>
          <c:spPr>
            <a:solidFill>
              <a:schemeClr val="tx2">
                <a:lumMod val="75000"/>
              </a:schemeClr>
            </a:solidFill>
            <a:ln>
              <a:noFill/>
            </a:ln>
            <a:effectLst/>
          </c:spPr>
          <c:invertIfNegative val="0"/>
          <c:cat>
            <c:numRef>
              <c:f>NAV!$G$259:$L$259</c:f>
              <c:numCache>
                <c:formatCode>m/d/yyyy</c:formatCode>
                <c:ptCount val="6"/>
                <c:pt idx="0">
                  <c:v>39629</c:v>
                </c:pt>
                <c:pt idx="1">
                  <c:v>39994</c:v>
                </c:pt>
                <c:pt idx="2">
                  <c:v>40359</c:v>
                </c:pt>
                <c:pt idx="3">
                  <c:v>40724</c:v>
                </c:pt>
                <c:pt idx="4">
                  <c:v>41090</c:v>
                </c:pt>
                <c:pt idx="5">
                  <c:v>41455</c:v>
                </c:pt>
              </c:numCache>
            </c:numRef>
          </c:cat>
          <c:val>
            <c:numRef>
              <c:f>NAV!$G$260:$L$260</c:f>
              <c:numCache>
                <c:formatCode>_(* #,##0.00_);_(* \(#,##0.00\);_(* "-"??_);_(@_)</c:formatCode>
                <c:ptCount val="6"/>
                <c:pt idx="0">
                  <c:v>6040718967.6300001</c:v>
                </c:pt>
                <c:pt idx="1">
                  <c:v>4622899201.8800001</c:v>
                </c:pt>
                <c:pt idx="2">
                  <c:v>5027580256.7300005</c:v>
                </c:pt>
                <c:pt idx="3">
                  <c:v>5565618660.5999994</c:v>
                </c:pt>
                <c:pt idx="4">
                  <c:v>5173477311.4899998</c:v>
                </c:pt>
                <c:pt idx="5">
                  <c:v>4580075389.0900002</c:v>
                </c:pt>
              </c:numCache>
            </c:numRef>
          </c:val>
        </c:ser>
        <c:ser>
          <c:idx val="1"/>
          <c:order val="1"/>
          <c:tx>
            <c:strRef>
              <c:f>NAV!$F$261</c:f>
              <c:strCache>
                <c:ptCount val="1"/>
                <c:pt idx="0">
                  <c:v>Private Debt</c:v>
                </c:pt>
              </c:strCache>
            </c:strRef>
          </c:tx>
          <c:spPr>
            <a:solidFill>
              <a:schemeClr val="tx2">
                <a:lumMod val="60000"/>
                <a:lumOff val="40000"/>
              </a:schemeClr>
            </a:solidFill>
            <a:ln>
              <a:noFill/>
            </a:ln>
            <a:effectLst/>
          </c:spPr>
          <c:invertIfNegative val="0"/>
          <c:cat>
            <c:numRef>
              <c:f>NAV!$G$259:$L$259</c:f>
              <c:numCache>
                <c:formatCode>m/d/yyyy</c:formatCode>
                <c:ptCount val="6"/>
                <c:pt idx="0">
                  <c:v>39629</c:v>
                </c:pt>
                <c:pt idx="1">
                  <c:v>39994</c:v>
                </c:pt>
                <c:pt idx="2">
                  <c:v>40359</c:v>
                </c:pt>
                <c:pt idx="3">
                  <c:v>40724</c:v>
                </c:pt>
                <c:pt idx="4">
                  <c:v>41090</c:v>
                </c:pt>
                <c:pt idx="5">
                  <c:v>41455</c:v>
                </c:pt>
              </c:numCache>
            </c:numRef>
          </c:cat>
          <c:val>
            <c:numRef>
              <c:f>NAV!$G$261:$L$261</c:f>
              <c:numCache>
                <c:formatCode>_(* #,##0.00_);_(* \(#,##0.00\);_(* "-"??_);_(@_)</c:formatCode>
                <c:ptCount val="6"/>
                <c:pt idx="0">
                  <c:v>55040372</c:v>
                </c:pt>
                <c:pt idx="1">
                  <c:v>1045826800.13</c:v>
                </c:pt>
                <c:pt idx="2">
                  <c:v>2194435919.96</c:v>
                </c:pt>
                <c:pt idx="3">
                  <c:v>2537758198.9300003</c:v>
                </c:pt>
                <c:pt idx="4">
                  <c:v>2308231466.6700006</c:v>
                </c:pt>
                <c:pt idx="5">
                  <c:v>1819296992.98</c:v>
                </c:pt>
              </c:numCache>
            </c:numRef>
          </c:val>
        </c:ser>
        <c:ser>
          <c:idx val="2"/>
          <c:order val="2"/>
          <c:tx>
            <c:strRef>
              <c:f>NAV!$F$262</c:f>
              <c:strCache>
                <c:ptCount val="1"/>
                <c:pt idx="0">
                  <c:v>Private Equity</c:v>
                </c:pt>
              </c:strCache>
            </c:strRef>
          </c:tx>
          <c:spPr>
            <a:solidFill>
              <a:schemeClr val="tx2">
                <a:lumMod val="20000"/>
                <a:lumOff val="80000"/>
              </a:schemeClr>
            </a:solidFill>
            <a:ln>
              <a:noFill/>
            </a:ln>
            <a:effectLst/>
          </c:spPr>
          <c:invertIfNegative val="0"/>
          <c:cat>
            <c:numRef>
              <c:f>NAV!$G$259:$L$259</c:f>
              <c:numCache>
                <c:formatCode>m/d/yyyy</c:formatCode>
                <c:ptCount val="6"/>
                <c:pt idx="0">
                  <c:v>39629</c:v>
                </c:pt>
                <c:pt idx="1">
                  <c:v>39994</c:v>
                </c:pt>
                <c:pt idx="2">
                  <c:v>40359</c:v>
                </c:pt>
                <c:pt idx="3">
                  <c:v>40724</c:v>
                </c:pt>
                <c:pt idx="4">
                  <c:v>41090</c:v>
                </c:pt>
                <c:pt idx="5">
                  <c:v>41455</c:v>
                </c:pt>
              </c:numCache>
            </c:numRef>
          </c:cat>
          <c:val>
            <c:numRef>
              <c:f>NAV!$G$262:$L$262</c:f>
              <c:numCache>
                <c:formatCode>_(* #,##0.00_);_(* \(#,##0.00\);_(* "-"??_);_(@_)</c:formatCode>
                <c:ptCount val="6"/>
                <c:pt idx="0">
                  <c:v>306148308.5</c:v>
                </c:pt>
                <c:pt idx="1">
                  <c:v>538213813.20000005</c:v>
                </c:pt>
                <c:pt idx="2">
                  <c:v>984326800.24999988</c:v>
                </c:pt>
                <c:pt idx="3">
                  <c:v>1901686394.49</c:v>
                </c:pt>
                <c:pt idx="4">
                  <c:v>2520718324.0899997</c:v>
                </c:pt>
                <c:pt idx="5">
                  <c:v>2568002477.3600001</c:v>
                </c:pt>
              </c:numCache>
            </c:numRef>
          </c:val>
        </c:ser>
        <c:ser>
          <c:idx val="3"/>
          <c:order val="3"/>
          <c:tx>
            <c:strRef>
              <c:f>NAV!$F$263</c:f>
              <c:strCache>
                <c:ptCount val="1"/>
                <c:pt idx="0">
                  <c:v>Total Commodity</c:v>
                </c:pt>
              </c:strCache>
            </c:strRef>
          </c:tx>
          <c:spPr>
            <a:solidFill>
              <a:schemeClr val="accent1">
                <a:lumMod val="20000"/>
                <a:lumOff val="80000"/>
              </a:schemeClr>
            </a:solidFill>
            <a:ln>
              <a:noFill/>
            </a:ln>
            <a:effectLst/>
          </c:spPr>
          <c:invertIfNegative val="0"/>
          <c:cat>
            <c:numRef>
              <c:f>NAV!$G$259:$L$259</c:f>
              <c:numCache>
                <c:formatCode>m/d/yyyy</c:formatCode>
                <c:ptCount val="6"/>
                <c:pt idx="0">
                  <c:v>39629</c:v>
                </c:pt>
                <c:pt idx="1">
                  <c:v>39994</c:v>
                </c:pt>
                <c:pt idx="2">
                  <c:v>40359</c:v>
                </c:pt>
                <c:pt idx="3">
                  <c:v>40724</c:v>
                </c:pt>
                <c:pt idx="4">
                  <c:v>41090</c:v>
                </c:pt>
                <c:pt idx="5">
                  <c:v>41455</c:v>
                </c:pt>
              </c:numCache>
            </c:numRef>
          </c:cat>
          <c:val>
            <c:numRef>
              <c:f>NAV!$G$263:$L$263</c:f>
              <c:numCache>
                <c:formatCode>_(* #,##0.00_);_(* \(#,##0.00\);_(* "-"??_);_(@_)</c:formatCode>
                <c:ptCount val="6"/>
                <c:pt idx="0">
                  <c:v>0</c:v>
                </c:pt>
                <c:pt idx="1">
                  <c:v>0</c:v>
                </c:pt>
                <c:pt idx="2">
                  <c:v>0</c:v>
                </c:pt>
                <c:pt idx="3">
                  <c:v>0</c:v>
                </c:pt>
                <c:pt idx="4">
                  <c:v>102725551</c:v>
                </c:pt>
                <c:pt idx="5">
                  <c:v>242666246</c:v>
                </c:pt>
              </c:numCache>
            </c:numRef>
          </c:val>
        </c:ser>
        <c:ser>
          <c:idx val="4"/>
          <c:order val="4"/>
          <c:tx>
            <c:strRef>
              <c:f>NAV!$F$264</c:f>
              <c:strCache>
                <c:ptCount val="1"/>
                <c:pt idx="0">
                  <c:v>Total Real Estate</c:v>
                </c:pt>
              </c:strCache>
            </c:strRef>
          </c:tx>
          <c:spPr>
            <a:solidFill>
              <a:schemeClr val="bg2">
                <a:lumMod val="90000"/>
              </a:schemeClr>
            </a:solidFill>
            <a:ln>
              <a:noFill/>
            </a:ln>
            <a:effectLst/>
          </c:spPr>
          <c:invertIfNegative val="0"/>
          <c:cat>
            <c:numRef>
              <c:f>NAV!$G$259:$L$259</c:f>
              <c:numCache>
                <c:formatCode>m/d/yyyy</c:formatCode>
                <c:ptCount val="6"/>
                <c:pt idx="0">
                  <c:v>39629</c:v>
                </c:pt>
                <c:pt idx="1">
                  <c:v>39994</c:v>
                </c:pt>
                <c:pt idx="2">
                  <c:v>40359</c:v>
                </c:pt>
                <c:pt idx="3">
                  <c:v>40724</c:v>
                </c:pt>
                <c:pt idx="4">
                  <c:v>41090</c:v>
                </c:pt>
                <c:pt idx="5">
                  <c:v>41455</c:v>
                </c:pt>
              </c:numCache>
            </c:numRef>
          </c:cat>
          <c:val>
            <c:numRef>
              <c:f>NAV!$G$264:$L$264</c:f>
              <c:numCache>
                <c:formatCode>_(* #,##0.00_);_(* \(#,##0.00\);_(* "-"??_);_(@_)</c:formatCode>
                <c:ptCount val="6"/>
                <c:pt idx="0">
                  <c:v>0</c:v>
                </c:pt>
                <c:pt idx="1">
                  <c:v>147803925</c:v>
                </c:pt>
                <c:pt idx="2">
                  <c:v>200708737.34</c:v>
                </c:pt>
                <c:pt idx="3">
                  <c:v>380075804.56</c:v>
                </c:pt>
                <c:pt idx="4">
                  <c:v>733852622.48000002</c:v>
                </c:pt>
                <c:pt idx="5">
                  <c:v>990383516.65999997</c:v>
                </c:pt>
              </c:numCache>
            </c:numRef>
          </c:val>
        </c:ser>
        <c:dLbls>
          <c:showLegendKey val="0"/>
          <c:showVal val="0"/>
          <c:showCatName val="0"/>
          <c:showSerName val="0"/>
          <c:showPercent val="0"/>
          <c:showBubbleSize val="0"/>
        </c:dLbls>
        <c:gapWidth val="219"/>
        <c:overlap val="100"/>
        <c:axId val="182249816"/>
        <c:axId val="182249424"/>
      </c:barChart>
      <c:lineChart>
        <c:grouping val="standard"/>
        <c:varyColors val="0"/>
        <c:ser>
          <c:idx val="5"/>
          <c:order val="5"/>
          <c:tx>
            <c:strRef>
              <c:f>NAV!$F$265</c:f>
              <c:strCache>
                <c:ptCount val="1"/>
                <c:pt idx="0">
                  <c:v>Investment Management Fees and Expenses</c:v>
                </c:pt>
              </c:strCache>
            </c:strRef>
          </c:tx>
          <c:spPr>
            <a:ln w="28575" cap="rnd">
              <a:solidFill>
                <a:schemeClr val="tx1"/>
              </a:solidFill>
              <a:prstDash val="dash"/>
              <a:round/>
            </a:ln>
            <a:effectLst/>
          </c:spPr>
          <c:marker>
            <c:symbol val="none"/>
          </c:marker>
          <c:cat>
            <c:numRef>
              <c:f>NAV!$G$259:$L$259</c:f>
              <c:numCache>
                <c:formatCode>m/d/yyyy</c:formatCode>
                <c:ptCount val="6"/>
                <c:pt idx="0">
                  <c:v>39629</c:v>
                </c:pt>
                <c:pt idx="1">
                  <c:v>39994</c:v>
                </c:pt>
                <c:pt idx="2">
                  <c:v>40359</c:v>
                </c:pt>
                <c:pt idx="3">
                  <c:v>40724</c:v>
                </c:pt>
                <c:pt idx="4">
                  <c:v>41090</c:v>
                </c:pt>
                <c:pt idx="5">
                  <c:v>41455</c:v>
                </c:pt>
              </c:numCache>
            </c:numRef>
          </c:cat>
          <c:val>
            <c:numRef>
              <c:f>NAV!$G$265:$L$265</c:f>
              <c:numCache>
                <c:formatCode>_(* #,##0.00_);_(* \(#,##0.00\);_(* "-"??_);_(@_)</c:formatCode>
                <c:ptCount val="6"/>
                <c:pt idx="0">
                  <c:v>121871000</c:v>
                </c:pt>
                <c:pt idx="1">
                  <c:v>169709000</c:v>
                </c:pt>
                <c:pt idx="2">
                  <c:v>308904000</c:v>
                </c:pt>
                <c:pt idx="3">
                  <c:v>325327000</c:v>
                </c:pt>
                <c:pt idx="4">
                  <c:v>296135000</c:v>
                </c:pt>
                <c:pt idx="5">
                  <c:v>418278000</c:v>
                </c:pt>
              </c:numCache>
            </c:numRef>
          </c:val>
          <c:smooth val="0"/>
        </c:ser>
        <c:dLbls>
          <c:showLegendKey val="0"/>
          <c:showVal val="0"/>
          <c:showCatName val="0"/>
          <c:showSerName val="0"/>
          <c:showPercent val="0"/>
          <c:showBubbleSize val="0"/>
        </c:dLbls>
        <c:marker val="1"/>
        <c:smooth val="0"/>
        <c:axId val="256893768"/>
        <c:axId val="182249032"/>
      </c:lineChart>
      <c:dateAx>
        <c:axId val="182249816"/>
        <c:scaling>
          <c:orientation val="minMax"/>
        </c:scaling>
        <c:delete val="0"/>
        <c:axPos val="b"/>
        <c:numFmt formatCode="&quot;FYE &quot;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82249424"/>
        <c:crosses val="autoZero"/>
        <c:auto val="1"/>
        <c:lblOffset val="100"/>
        <c:baseTimeUnit val="years"/>
      </c:dateAx>
      <c:valAx>
        <c:axId val="1822494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82249816"/>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valAx>
        <c:axId val="182249032"/>
        <c:scaling>
          <c:orientation val="minMax"/>
        </c:scaling>
        <c:delete val="0"/>
        <c:axPos val="r"/>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56893768"/>
        <c:crosses val="max"/>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dateAx>
        <c:axId val="256893768"/>
        <c:scaling>
          <c:orientation val="minMax"/>
        </c:scaling>
        <c:delete val="1"/>
        <c:axPos val="b"/>
        <c:numFmt formatCode="m/d/yyyy" sourceLinked="1"/>
        <c:majorTickMark val="out"/>
        <c:minorTickMark val="none"/>
        <c:tickLblPos val="nextTo"/>
        <c:crossAx val="182249032"/>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74090977415763E-2"/>
          <c:y val="5.2696433375352639E-2"/>
          <c:w val="0.83990146358823803"/>
          <c:h val="0.77652980877390321"/>
        </c:manualLayout>
      </c:layout>
      <c:barChart>
        <c:barDir val="col"/>
        <c:grouping val="stacked"/>
        <c:varyColors val="0"/>
        <c:ser>
          <c:idx val="0"/>
          <c:order val="0"/>
          <c:invertIfNegative val="0"/>
          <c:dLbls>
            <c:numFmt formatCode="&quot;$&quot;#,##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Invoiced Management Fees </c:v>
                </c:pt>
                <c:pt idx="1">
                  <c:v>Non-Invoiced Management Fees
Invoiced Management Fees</c:v>
                </c:pt>
                <c:pt idx="2">
                  <c:v>Performance Fees
Non-Invoiced Management Fees
Invoiced Management Fees</c:v>
                </c:pt>
                <c:pt idx="3">
                  <c:v>Expenses
Performance Fees
Non-Invoiced Management Fees
Invoiced Management Fees</c:v>
                </c:pt>
              </c:strCache>
            </c:strRef>
          </c:cat>
          <c:val>
            <c:numRef>
              <c:f>Sheet1!$B$2:$B$5</c:f>
              <c:numCache>
                <c:formatCode>General</c:formatCode>
                <c:ptCount val="4"/>
                <c:pt idx="0" formatCode="#,##0">
                  <c:v>42</c:v>
                </c:pt>
                <c:pt idx="1">
                  <c:v>42</c:v>
                </c:pt>
                <c:pt idx="2">
                  <c:v>42</c:v>
                </c:pt>
                <c:pt idx="3">
                  <c:v>42</c:v>
                </c:pt>
              </c:numCache>
            </c:numRef>
          </c:val>
        </c:ser>
        <c:ser>
          <c:idx val="1"/>
          <c:order val="1"/>
          <c:invertIfNegative val="0"/>
          <c:dLbls>
            <c:numFmt formatCode="&quot;$&quot;#,##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Invoiced Management Fees </c:v>
                </c:pt>
                <c:pt idx="1">
                  <c:v>Non-Invoiced Management Fees
Invoiced Management Fees</c:v>
                </c:pt>
                <c:pt idx="2">
                  <c:v>Performance Fees
Non-Invoiced Management Fees
Invoiced Management Fees</c:v>
                </c:pt>
                <c:pt idx="3">
                  <c:v>Expenses
Performance Fees
Non-Invoiced Management Fees
Invoiced Management Fees</c:v>
                </c:pt>
              </c:strCache>
            </c:strRef>
          </c:cat>
          <c:val>
            <c:numRef>
              <c:f>Sheet1!$C$2:$C$5</c:f>
              <c:numCache>
                <c:formatCode>#,##0</c:formatCode>
                <c:ptCount val="4"/>
                <c:pt idx="1">
                  <c:v>154</c:v>
                </c:pt>
                <c:pt idx="2">
                  <c:v>154</c:v>
                </c:pt>
                <c:pt idx="3">
                  <c:v>154</c:v>
                </c:pt>
              </c:numCache>
            </c:numRef>
          </c:val>
        </c:ser>
        <c:ser>
          <c:idx val="2"/>
          <c:order val="2"/>
          <c:invertIfNegative val="0"/>
          <c:dLbls>
            <c:numFmt formatCode="&quot;$&quot;#,##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Invoiced Management Fees </c:v>
                </c:pt>
                <c:pt idx="1">
                  <c:v>Non-Invoiced Management Fees
Invoiced Management Fees</c:v>
                </c:pt>
                <c:pt idx="2">
                  <c:v>Performance Fees
Non-Invoiced Management Fees
Invoiced Management Fees</c:v>
                </c:pt>
                <c:pt idx="3">
                  <c:v>Expenses
Performance Fees
Non-Invoiced Management Fees
Invoiced Management Fees</c:v>
                </c:pt>
              </c:strCache>
            </c:strRef>
          </c:cat>
          <c:val>
            <c:numRef>
              <c:f>Sheet1!$D$2:$D$5</c:f>
              <c:numCache>
                <c:formatCode>General</c:formatCode>
                <c:ptCount val="4"/>
                <c:pt idx="2" formatCode="#,##0">
                  <c:v>182</c:v>
                </c:pt>
                <c:pt idx="3" formatCode="#,##0">
                  <c:v>182</c:v>
                </c:pt>
              </c:numCache>
            </c:numRef>
          </c:val>
        </c:ser>
        <c:ser>
          <c:idx val="3"/>
          <c:order val="3"/>
          <c:invertIfNegative val="0"/>
          <c:dLbls>
            <c:dLbl>
              <c:idx val="3"/>
              <c:showLegendKey val="0"/>
              <c:showVal val="1"/>
              <c:showCatName val="0"/>
              <c:showSerName val="0"/>
              <c:showPercent val="0"/>
              <c:showBubbleSize val="0"/>
              <c:extLst>
                <c:ext xmlns:c15="http://schemas.microsoft.com/office/drawing/2012/chart" uri="{CE6537A1-D6FC-4f65-9D91-7224C49458BB}"/>
              </c:extLst>
            </c:dLbl>
            <c:numFmt formatCode="&quot;$&quot;#,##0" sourceLinked="0"/>
            <c:spPr>
              <a:noFill/>
              <a:ln>
                <a:noFill/>
              </a:ln>
              <a:effectLst/>
            </c:spPr>
            <c:txPr>
              <a:bodyPr/>
              <a:lstStyle/>
              <a:p>
                <a:pPr>
                  <a:defRPr sz="14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Invoiced Management Fees </c:v>
                </c:pt>
                <c:pt idx="1">
                  <c:v>Non-Invoiced Management Fees
Invoiced Management Fees</c:v>
                </c:pt>
                <c:pt idx="2">
                  <c:v>Performance Fees
Non-Invoiced Management Fees
Invoiced Management Fees</c:v>
                </c:pt>
                <c:pt idx="3">
                  <c:v>Expenses
Performance Fees
Non-Invoiced Management Fees
Invoiced Management Fees</c:v>
                </c:pt>
              </c:strCache>
            </c:strRef>
          </c:cat>
          <c:val>
            <c:numRef>
              <c:f>Sheet1!$E$2:$E$5</c:f>
              <c:numCache>
                <c:formatCode>General</c:formatCode>
                <c:ptCount val="4"/>
                <c:pt idx="3" formatCode="#,##0">
                  <c:v>39</c:v>
                </c:pt>
              </c:numCache>
            </c:numRef>
          </c:val>
        </c:ser>
        <c:dLbls>
          <c:showLegendKey val="0"/>
          <c:showVal val="0"/>
          <c:showCatName val="0"/>
          <c:showSerName val="0"/>
          <c:showPercent val="0"/>
          <c:showBubbleSize val="0"/>
        </c:dLbls>
        <c:gapWidth val="150"/>
        <c:overlap val="100"/>
        <c:axId val="256899256"/>
        <c:axId val="256899648"/>
      </c:barChart>
      <c:lineChart>
        <c:grouping val="standard"/>
        <c:varyColors val="0"/>
        <c:ser>
          <c:idx val="4"/>
          <c:order val="4"/>
          <c:spPr>
            <a:ln w="76200">
              <a:solidFill>
                <a:srgbClr val="FF0000"/>
              </a:solidFill>
            </a:ln>
          </c:spPr>
          <c:marker>
            <c:symbol val="none"/>
          </c:marker>
          <c:cat>
            <c:strRef>
              <c:f>Sheet1!$A$2:$A$5</c:f>
              <c:strCache>
                <c:ptCount val="4"/>
                <c:pt idx="0">
                  <c:v>Invoiced Management Fees </c:v>
                </c:pt>
                <c:pt idx="1">
                  <c:v>Non-Invoiced Management Fees
Invoiced Management Fees</c:v>
                </c:pt>
                <c:pt idx="2">
                  <c:v>Performance Fees
Non-Invoiced Management Fees
Invoiced Management Fees</c:v>
                </c:pt>
                <c:pt idx="3">
                  <c:v>Expenses
Performance Fees
Non-Invoiced Management Fees
Invoiced Management Fees</c:v>
                </c:pt>
              </c:strCache>
            </c:strRef>
          </c:cat>
          <c:val>
            <c:numRef>
              <c:f>Sheet1!$F$2:$F$5</c:f>
              <c:numCache>
                <c:formatCode>General</c:formatCode>
                <c:ptCount val="4"/>
                <c:pt idx="0">
                  <c:v>9.99</c:v>
                </c:pt>
                <c:pt idx="1">
                  <c:v>9.99</c:v>
                </c:pt>
                <c:pt idx="2">
                  <c:v>9.99</c:v>
                </c:pt>
                <c:pt idx="3" formatCode="0.00">
                  <c:v>9.99</c:v>
                </c:pt>
              </c:numCache>
            </c:numRef>
          </c:val>
          <c:smooth val="0"/>
        </c:ser>
        <c:dLbls>
          <c:showLegendKey val="0"/>
          <c:showVal val="0"/>
          <c:showCatName val="0"/>
          <c:showSerName val="0"/>
          <c:showPercent val="0"/>
          <c:showBubbleSize val="0"/>
        </c:dLbls>
        <c:marker val="1"/>
        <c:smooth val="0"/>
        <c:axId val="256900432"/>
        <c:axId val="256900040"/>
      </c:lineChart>
      <c:catAx>
        <c:axId val="256899256"/>
        <c:scaling>
          <c:orientation val="minMax"/>
        </c:scaling>
        <c:delete val="0"/>
        <c:axPos val="b"/>
        <c:numFmt formatCode="General" sourceLinked="0"/>
        <c:majorTickMark val="none"/>
        <c:minorTickMark val="none"/>
        <c:tickLblPos val="nextTo"/>
        <c:txPr>
          <a:bodyPr/>
          <a:lstStyle/>
          <a:p>
            <a:pPr>
              <a:defRPr sz="1100" b="1"/>
            </a:pPr>
            <a:endParaRPr lang="en-US"/>
          </a:p>
        </c:txPr>
        <c:crossAx val="256899648"/>
        <c:crosses val="autoZero"/>
        <c:auto val="1"/>
        <c:lblAlgn val="ctr"/>
        <c:lblOffset val="100"/>
        <c:noMultiLvlLbl val="0"/>
      </c:catAx>
      <c:valAx>
        <c:axId val="256899648"/>
        <c:scaling>
          <c:orientation val="minMax"/>
        </c:scaling>
        <c:delete val="0"/>
        <c:axPos val="l"/>
        <c:majorGridlines/>
        <c:title>
          <c:tx>
            <c:rich>
              <a:bodyPr rot="-5400000" vert="horz"/>
              <a:lstStyle/>
              <a:p>
                <a:pPr>
                  <a:defRPr sz="1200"/>
                </a:pPr>
                <a:r>
                  <a:rPr lang="en-US" sz="1200"/>
                  <a:t>Total Amount of Fees (Millions)</a:t>
                </a:r>
              </a:p>
            </c:rich>
          </c:tx>
          <c:overlay val="0"/>
        </c:title>
        <c:numFmt formatCode="#,##0" sourceLinked="1"/>
        <c:majorTickMark val="out"/>
        <c:minorTickMark val="none"/>
        <c:tickLblPos val="nextTo"/>
        <c:crossAx val="256899256"/>
        <c:crosses val="autoZero"/>
        <c:crossBetween val="between"/>
      </c:valAx>
      <c:valAx>
        <c:axId val="256900040"/>
        <c:scaling>
          <c:orientation val="minMax"/>
          <c:max val="10"/>
          <c:min val="0"/>
        </c:scaling>
        <c:delete val="0"/>
        <c:axPos val="r"/>
        <c:title>
          <c:tx>
            <c:rich>
              <a:bodyPr rot="-5400000" vert="horz"/>
              <a:lstStyle/>
              <a:p>
                <a:pPr>
                  <a:defRPr sz="1200"/>
                </a:pPr>
                <a:r>
                  <a:rPr lang="en-US" sz="1200"/>
                  <a:t>FY 2013 Net of Fees Return</a:t>
                </a:r>
              </a:p>
            </c:rich>
          </c:tx>
          <c:overlay val="0"/>
        </c:title>
        <c:numFmt formatCode="General" sourceLinked="1"/>
        <c:majorTickMark val="out"/>
        <c:minorTickMark val="none"/>
        <c:tickLblPos val="nextTo"/>
        <c:crossAx val="256900432"/>
        <c:crosses val="max"/>
        <c:crossBetween val="between"/>
        <c:majorUnit val="2"/>
      </c:valAx>
      <c:catAx>
        <c:axId val="256900432"/>
        <c:scaling>
          <c:orientation val="minMax"/>
        </c:scaling>
        <c:delete val="1"/>
        <c:axPos val="b"/>
        <c:numFmt formatCode="General" sourceLinked="1"/>
        <c:majorTickMark val="out"/>
        <c:minorTickMark val="none"/>
        <c:tickLblPos val="nextTo"/>
        <c:crossAx val="256900040"/>
        <c:crosses val="autoZero"/>
        <c:auto val="1"/>
        <c:lblAlgn val="ctr"/>
        <c:lblOffset val="100"/>
        <c:noMultiLvlLbl val="0"/>
      </c:cat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972B71A3-CEE2-47CD-AE26-4D563947AFC8}" type="datetimeFigureOut">
              <a:rPr lang="en-US" smtClean="0"/>
              <a:t>2/24/2014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33BCA65-E25C-4228-BFE9-5B725B45190E}" type="slidenum">
              <a:rPr lang="en-US" smtClean="0"/>
              <a:t>‹#›</a:t>
            </a:fld>
            <a:endParaRPr lang="en-US"/>
          </a:p>
        </p:txBody>
      </p:sp>
    </p:spTree>
    <p:extLst>
      <p:ext uri="{BB962C8B-B14F-4D97-AF65-F5344CB8AC3E}">
        <p14:creationId xmlns:p14="http://schemas.microsoft.com/office/powerpoint/2010/main" val="67308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Tree>
    <p:extLst>
      <p:ext uri="{BB962C8B-B14F-4D97-AF65-F5344CB8AC3E}">
        <p14:creationId xmlns:p14="http://schemas.microsoft.com/office/powerpoint/2010/main" val="117922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lvl1pPr algn="l">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495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57200" y="1143000"/>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Tree>
    <p:extLst>
      <p:ext uri="{BB962C8B-B14F-4D97-AF65-F5344CB8AC3E}">
        <p14:creationId xmlns:p14="http://schemas.microsoft.com/office/powerpoint/2010/main" val="280737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Tree>
    <p:extLst>
      <p:ext uri="{BB962C8B-B14F-4D97-AF65-F5344CB8AC3E}">
        <p14:creationId xmlns:p14="http://schemas.microsoft.com/office/powerpoint/2010/main" val="147044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lvl1pPr algn="l">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495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57200" y="1143000"/>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585" y="6172200"/>
            <a:ext cx="816429" cy="381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561026"/>
            <a:ext cx="1981200" cy="144574"/>
          </a:xfrm>
          <a:prstGeom prst="rect">
            <a:avLst/>
          </a:prstGeom>
        </p:spPr>
      </p:pic>
    </p:spTree>
    <p:extLst>
      <p:ext uri="{BB962C8B-B14F-4D97-AF65-F5344CB8AC3E}">
        <p14:creationId xmlns:p14="http://schemas.microsoft.com/office/powerpoint/2010/main" val="359495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AA707-447A-4354-B3BD-7F457C9DC192}" type="slidenum">
              <a:rPr lang="en-US" smtClean="0"/>
              <a:t>‹#›</a:t>
            </a:fld>
            <a:endParaRPr lang="en-US"/>
          </a:p>
        </p:txBody>
      </p:sp>
    </p:spTree>
    <p:extLst>
      <p:ext uri="{BB962C8B-B14F-4D97-AF65-F5344CB8AC3E}">
        <p14:creationId xmlns:p14="http://schemas.microsoft.com/office/powerpoint/2010/main" val="192403401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3C592-AFDE-4095-A2D3-96E0FC6B3A7C}" type="datetimeFigureOut">
              <a:rPr lang="en-US" smtClean="0">
                <a:solidFill>
                  <a:prstClr val="black">
                    <a:tint val="75000"/>
                  </a:prstClr>
                </a:solidFill>
              </a:rPr>
              <a:pPr/>
              <a:t>2/24/2014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AA707-447A-4354-B3BD-7F457C9DC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78094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u="sng" dirty="0" smtClean="0"/>
              <a:t>RSIC</a:t>
            </a:r>
            <a:endParaRPr lang="en-US" sz="7200" u="sng" dirty="0"/>
          </a:p>
        </p:txBody>
      </p:sp>
      <p:sp>
        <p:nvSpPr>
          <p:cNvPr id="3" name="Subtitle 2"/>
          <p:cNvSpPr>
            <a:spLocks noGrp="1"/>
          </p:cNvSpPr>
          <p:nvPr>
            <p:ph type="subTitle" idx="1"/>
          </p:nvPr>
        </p:nvSpPr>
        <p:spPr>
          <a:xfrm>
            <a:off x="1143000" y="3554412"/>
            <a:ext cx="6858000" cy="1855788"/>
          </a:xfrm>
        </p:spPr>
        <p:txBody>
          <a:bodyPr>
            <a:noAutofit/>
          </a:bodyPr>
          <a:lstStyle/>
          <a:p>
            <a:r>
              <a:rPr lang="en-US" sz="2800" dirty="0" smtClean="0"/>
              <a:t>South Carolina Retirement System </a:t>
            </a:r>
          </a:p>
          <a:p>
            <a:r>
              <a:rPr lang="en-US" sz="2800" dirty="0" smtClean="0"/>
              <a:t>Investment Commission</a:t>
            </a:r>
          </a:p>
          <a:p>
            <a:endParaRPr lang="en-US" sz="2800" dirty="0"/>
          </a:p>
          <a:p>
            <a:r>
              <a:rPr lang="en-US" sz="2800" dirty="0" smtClean="0"/>
              <a:t>Sarah Corbett</a:t>
            </a:r>
          </a:p>
          <a:p>
            <a:r>
              <a:rPr lang="en-US" sz="2800" smtClean="0"/>
              <a:t>February 25, </a:t>
            </a:r>
            <a:r>
              <a:rPr lang="en-US" sz="2800" dirty="0" smtClean="0"/>
              <a:t>2014</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81200"/>
            <a:ext cx="19812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329099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73162"/>
          </a:xfrm>
        </p:spPr>
        <p:txBody>
          <a:bodyPr>
            <a:normAutofit/>
          </a:bodyPr>
          <a:lstStyle/>
          <a:p>
            <a:r>
              <a:rPr lang="en-US" sz="3200"/>
              <a:t>Diversification P</a:t>
            </a:r>
            <a:r>
              <a:rPr lang="en-US" sz="3200" smtClean="0"/>
              <a:t>roduces </a:t>
            </a:r>
            <a:r>
              <a:rPr lang="en-US" sz="3200"/>
              <a:t>B</a:t>
            </a:r>
            <a:r>
              <a:rPr lang="en-US" sz="3200" smtClean="0"/>
              <a:t>etter </a:t>
            </a:r>
            <a:r>
              <a:rPr lang="en-US" sz="3200"/>
              <a:t>R</a:t>
            </a:r>
            <a:r>
              <a:rPr lang="en-US" sz="3200" smtClean="0"/>
              <a:t>isk </a:t>
            </a:r>
            <a:r>
              <a:rPr lang="en-US" sz="3200"/>
              <a:t>A</a:t>
            </a:r>
            <a:r>
              <a:rPr lang="en-US" sz="3200" smtClean="0"/>
              <a:t>djusted </a:t>
            </a:r>
            <a:r>
              <a:rPr lang="en-US" sz="3200" dirty="0"/>
              <a:t>P</a:t>
            </a:r>
            <a:r>
              <a:rPr lang="en-US" sz="3200" smtClean="0"/>
              <a:t>erformance </a:t>
            </a:r>
            <a:endParaRPr lang="en-US" sz="3200" dirty="0"/>
          </a:p>
        </p:txBody>
      </p:sp>
      <p:sp>
        <p:nvSpPr>
          <p:cNvPr id="4" name="Slide Number Placeholder 3"/>
          <p:cNvSpPr>
            <a:spLocks noGrp="1"/>
          </p:cNvSpPr>
          <p:nvPr>
            <p:ph type="sldNum" sz="quarter" idx="4294967295"/>
          </p:nvPr>
        </p:nvSpPr>
        <p:spPr>
          <a:xfrm>
            <a:off x="6858000" y="6492875"/>
            <a:ext cx="2133600" cy="365125"/>
          </a:xfrm>
          <a:prstGeom prst="rect">
            <a:avLst/>
          </a:prstGeom>
        </p:spPr>
        <p:txBody>
          <a:bodyPr/>
          <a:lstStyle/>
          <a:p>
            <a:fld id="{F1347ACE-4761-41A1-9018-F41D13937E4D}" type="slidenum">
              <a:rPr lang="en-US" smtClean="0"/>
              <a:pPr/>
              <a:t>10</a:t>
            </a:fld>
            <a:endParaRPr lang="en-US" dirty="0"/>
          </a:p>
        </p:txBody>
      </p:sp>
      <p:pic>
        <p:nvPicPr>
          <p:cNvPr id="3074" name="Chart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25" y="1563327"/>
            <a:ext cx="8108275" cy="38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1883051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rmAutofit/>
          </a:bodyPr>
          <a:lstStyle/>
          <a:p>
            <a:r>
              <a:rPr lang="en-US" sz="3200" dirty="0"/>
              <a:t>Early Commission Decisions – Conscious Choices </a:t>
            </a:r>
            <a:r>
              <a:rPr lang="en-US" sz="3200" dirty="0" smtClean="0"/>
              <a:t>About </a:t>
            </a:r>
            <a:r>
              <a:rPr lang="en-US" sz="3200" dirty="0"/>
              <a:t>Fees and Asset Allocation</a:t>
            </a:r>
          </a:p>
        </p:txBody>
      </p:sp>
      <p:sp>
        <p:nvSpPr>
          <p:cNvPr id="3" name="Content Placeholder 2"/>
          <p:cNvSpPr>
            <a:spLocks noGrp="1"/>
          </p:cNvSpPr>
          <p:nvPr>
            <p:ph idx="1"/>
          </p:nvPr>
        </p:nvSpPr>
        <p:spPr/>
        <p:txBody>
          <a:bodyPr>
            <a:normAutofit fontScale="62500" lnSpcReduction="20000"/>
          </a:bodyPr>
          <a:lstStyle/>
          <a:p>
            <a:r>
              <a:rPr lang="en-US" dirty="0" smtClean="0"/>
              <a:t>So, the Commission knew it needed to diversify the assets of the trust fund.</a:t>
            </a:r>
          </a:p>
          <a:p>
            <a:r>
              <a:rPr lang="en-US" dirty="0" smtClean="0"/>
              <a:t>But, what exact diversification should be done?</a:t>
            </a:r>
          </a:p>
          <a:p>
            <a:r>
              <a:rPr lang="en-US" dirty="0" smtClean="0"/>
              <a:t>To answer that question, </a:t>
            </a:r>
            <a:r>
              <a:rPr lang="en-US" dirty="0"/>
              <a:t>the Commission hired an independent investment consultant to conduct an asset liability </a:t>
            </a:r>
            <a:r>
              <a:rPr lang="en-US" dirty="0" smtClean="0"/>
              <a:t>modeling (ALM) study to determine the extent of diversification </a:t>
            </a:r>
          </a:p>
          <a:p>
            <a:r>
              <a:rPr lang="en-US" dirty="0" smtClean="0"/>
              <a:t>The new asset allocation had “alternative” investments in it and they were going to be expensive</a:t>
            </a:r>
            <a:endParaRPr lang="en-US" dirty="0"/>
          </a:p>
          <a:p>
            <a:r>
              <a:rPr lang="en-US" dirty="0" smtClean="0"/>
              <a:t>After the proposed asset allocation was completed, </a:t>
            </a:r>
            <a:r>
              <a:rPr lang="en-US" dirty="0"/>
              <a:t>the Commission also hired Cost Effectiveness Measurement (CEM), a specialist in cost benchmarking for pension funds, to conduct a projection of investment fees under the new recommended asset allocation.</a:t>
            </a:r>
          </a:p>
          <a:p>
            <a:r>
              <a:rPr lang="en-US" dirty="0"/>
              <a:t>CEM advised the Commission that under the new asset allocation, approximately $200 million per year would be paid in investment management fees.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11</a:t>
            </a:r>
            <a:endParaRPr lang="en-US" dirty="0"/>
          </a:p>
        </p:txBody>
      </p:sp>
    </p:spTree>
    <p:extLst>
      <p:ext uri="{BB962C8B-B14F-4D97-AF65-F5344CB8AC3E}">
        <p14:creationId xmlns:p14="http://schemas.microsoft.com/office/powerpoint/2010/main" val="51614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2006 Fee Projections</a:t>
            </a:r>
          </a:p>
        </p:txBody>
      </p:sp>
      <p:sp>
        <p:nvSpPr>
          <p:cNvPr id="3" name="Content Placeholder 2"/>
          <p:cNvSpPr>
            <a:spLocks noGrp="1"/>
          </p:cNvSpPr>
          <p:nvPr>
            <p:ph idx="1"/>
          </p:nvPr>
        </p:nvSpPr>
        <p:spPr/>
        <p:txBody>
          <a:bodyPr>
            <a:normAutofit fontScale="77500" lnSpcReduction="20000"/>
          </a:bodyPr>
          <a:lstStyle/>
          <a:p>
            <a:r>
              <a:rPr lang="en-US" dirty="0"/>
              <a:t>The CEM fee projection </a:t>
            </a:r>
            <a:r>
              <a:rPr lang="en-US" b="1" dirty="0"/>
              <a:t>did not </a:t>
            </a:r>
            <a:r>
              <a:rPr lang="en-US" dirty="0"/>
              <a:t>include performance based fees or pass through expenses – I will spend more time illustrating different types of investment </a:t>
            </a:r>
            <a:r>
              <a:rPr lang="en-US" dirty="0" smtClean="0"/>
              <a:t>fees </a:t>
            </a:r>
            <a:r>
              <a:rPr lang="en-US" dirty="0"/>
              <a:t>later in the presentation.  </a:t>
            </a:r>
          </a:p>
          <a:p>
            <a:r>
              <a:rPr lang="en-US" dirty="0"/>
              <a:t>For now, please note that the amount of </a:t>
            </a:r>
            <a:r>
              <a:rPr lang="en-US" b="1" dirty="0"/>
              <a:t>management</a:t>
            </a:r>
            <a:r>
              <a:rPr lang="en-US" dirty="0"/>
              <a:t> fees paid is very closely aligned with the original CEM estimate - $198 million for FY2013. </a:t>
            </a:r>
          </a:p>
          <a:p>
            <a:r>
              <a:rPr lang="en-US" dirty="0"/>
              <a:t>Based upon the net of fee risk and return characteristics developed by Mercer and in accordance with the statutory provisions regarding diversification of the portfolio, the Commission chose to proceed with changing the asset allocation and diversifying the investments.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12</a:t>
            </a:r>
            <a:endParaRPr lang="en-US" dirty="0"/>
          </a:p>
        </p:txBody>
      </p:sp>
    </p:spTree>
    <p:extLst>
      <p:ext uri="{BB962C8B-B14F-4D97-AF65-F5344CB8AC3E}">
        <p14:creationId xmlns:p14="http://schemas.microsoft.com/office/powerpoint/2010/main" val="213072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73162"/>
          </a:xfrm>
        </p:spPr>
        <p:txBody>
          <a:bodyPr>
            <a:normAutofit fontScale="90000"/>
          </a:bodyPr>
          <a:lstStyle/>
          <a:p>
            <a:r>
              <a:rPr lang="en-US" sz="3600" dirty="0" smtClean="0"/>
              <a:t>Recent Asset Allocation Decisions</a:t>
            </a:r>
            <a:br>
              <a:rPr lang="en-US" sz="3600" dirty="0" smtClean="0"/>
            </a:br>
            <a:r>
              <a:rPr lang="en-US" sz="3600" dirty="0" smtClean="0"/>
              <a:t>Hewitt </a:t>
            </a:r>
            <a:r>
              <a:rPr lang="en-US" sz="3600" dirty="0" err="1"/>
              <a:t>EnnisKnupp</a:t>
            </a:r>
            <a:r>
              <a:rPr lang="en-US" sz="3600" dirty="0"/>
              <a:t> (HEK</a:t>
            </a:r>
            <a:r>
              <a:rPr lang="en-US" sz="3600" dirty="0" smtClean="0"/>
              <a:t>) – Hired October 2012</a:t>
            </a:r>
            <a:endParaRPr lang="en-US" sz="3600" dirty="0"/>
          </a:p>
        </p:txBody>
      </p:sp>
      <p:sp>
        <p:nvSpPr>
          <p:cNvPr id="3" name="Content Placeholder 2"/>
          <p:cNvSpPr>
            <a:spLocks noGrp="1"/>
          </p:cNvSpPr>
          <p:nvPr>
            <p:ph idx="1"/>
          </p:nvPr>
        </p:nvSpPr>
        <p:spPr/>
        <p:txBody>
          <a:bodyPr>
            <a:normAutofit/>
          </a:bodyPr>
          <a:lstStyle/>
          <a:p>
            <a:pPr lvl="0"/>
            <a:r>
              <a:rPr lang="en-US" sz="2700" dirty="0">
                <a:solidFill>
                  <a:prstClr val="black"/>
                </a:solidFill>
              </a:rPr>
              <a:t>Commission conducted year long search that culminated in hiring HEK</a:t>
            </a:r>
          </a:p>
          <a:p>
            <a:pPr lvl="0"/>
            <a:r>
              <a:rPr lang="en-US" sz="2700" dirty="0" smtClean="0">
                <a:solidFill>
                  <a:prstClr val="black"/>
                </a:solidFill>
              </a:rPr>
              <a:t>HEK works for the Commission – not for staff</a:t>
            </a:r>
          </a:p>
          <a:p>
            <a:pPr lvl="0"/>
            <a:r>
              <a:rPr lang="en-US" sz="2700" dirty="0" smtClean="0">
                <a:solidFill>
                  <a:prstClr val="black"/>
                </a:solidFill>
              </a:rPr>
              <a:t>HEK </a:t>
            </a:r>
            <a:r>
              <a:rPr lang="en-US" sz="2700" dirty="0">
                <a:solidFill>
                  <a:prstClr val="black"/>
                </a:solidFill>
              </a:rPr>
              <a:t>is a </a:t>
            </a:r>
            <a:r>
              <a:rPr lang="en-US" sz="2700" dirty="0" smtClean="0">
                <a:solidFill>
                  <a:prstClr val="black"/>
                </a:solidFill>
              </a:rPr>
              <a:t>legal fiduciary</a:t>
            </a:r>
            <a:endParaRPr lang="en-US" sz="2700" dirty="0">
              <a:solidFill>
                <a:prstClr val="black"/>
              </a:solidFill>
            </a:endParaRPr>
          </a:p>
          <a:p>
            <a:pPr lvl="0"/>
            <a:r>
              <a:rPr lang="en-US" sz="2700" dirty="0">
                <a:solidFill>
                  <a:prstClr val="black"/>
                </a:solidFill>
              </a:rPr>
              <a:t>HEK has $4.3 trillion in assets under advisement worldwide</a:t>
            </a:r>
          </a:p>
          <a:p>
            <a:pPr lvl="0"/>
            <a:r>
              <a:rPr lang="en-US" sz="2700" dirty="0">
                <a:solidFill>
                  <a:prstClr val="black"/>
                </a:solidFill>
              </a:rPr>
              <a:t>Experience working with public funds for over 30 years</a:t>
            </a:r>
          </a:p>
          <a:p>
            <a:pPr lvl="0"/>
            <a:r>
              <a:rPr lang="en-US" sz="2700" dirty="0">
                <a:solidFill>
                  <a:prstClr val="black"/>
                </a:solidFill>
              </a:rPr>
              <a:t>Role of HEK </a:t>
            </a:r>
            <a:r>
              <a:rPr lang="en-US" sz="2700" dirty="0" smtClean="0">
                <a:solidFill>
                  <a:prstClr val="black"/>
                </a:solidFill>
              </a:rPr>
              <a:t>expanded over role of prior consultant</a:t>
            </a:r>
            <a:endParaRPr lang="en-US" sz="2700" dirty="0">
              <a:solidFill>
                <a:prstClr val="black"/>
              </a:solidFill>
            </a:endParaRPr>
          </a:p>
          <a:p>
            <a:pPr marL="0" indent="0">
              <a:buNone/>
            </a:pPr>
            <a:endParaRPr lang="en-US" dirty="0"/>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13</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1165774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73162"/>
          </a:xfrm>
        </p:spPr>
        <p:txBody>
          <a:bodyPr>
            <a:normAutofit/>
          </a:bodyPr>
          <a:lstStyle/>
          <a:p>
            <a:r>
              <a:rPr lang="en-US" sz="3200" dirty="0" smtClean="0"/>
              <a:t>Data Presented from HEK ALM— February 2013</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611049230"/>
              </p:ext>
            </p:extLst>
          </p:nvPr>
        </p:nvGraphicFramePr>
        <p:xfrm>
          <a:off x="533400" y="1864147"/>
          <a:ext cx="7772400" cy="3433124"/>
        </p:xfrm>
        <a:graphic>
          <a:graphicData uri="http://schemas.openxmlformats.org/drawingml/2006/table">
            <a:tbl>
              <a:tblPr/>
              <a:tblGrid>
                <a:gridCol w="1834703"/>
                <a:gridCol w="1232690"/>
                <a:gridCol w="1404693"/>
                <a:gridCol w="1720033"/>
                <a:gridCol w="1580281"/>
              </a:tblGrid>
              <a:tr h="587848">
                <a:tc>
                  <a:txBody>
                    <a:bodyPr/>
                    <a:lstStyle/>
                    <a:p>
                      <a:pPr algn="l" fontAlgn="b"/>
                      <a:r>
                        <a:rPr lang="en-US" sz="1100" b="1" i="0" u="none" strike="noStrike" dirty="0">
                          <a:solidFill>
                            <a:srgbClr val="000000"/>
                          </a:solidFill>
                          <a:effectLst/>
                          <a:latin typeface="Calibri" panose="020F0502020204030204" pitchFamily="34" charset="0"/>
                        </a:rPr>
                        <a:t>Asset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1" i="0" u="none" strike="noStrike">
                          <a:solidFill>
                            <a:srgbClr val="000000"/>
                          </a:solidFill>
                          <a:effectLst/>
                          <a:latin typeface="Calibri" panose="020F0502020204030204" pitchFamily="34" charset="0"/>
                        </a:rPr>
                        <a:t>Asset Allocation </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Adopted for FY14 (85% 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1" i="0" u="none" strike="noStrike">
                          <a:solidFill>
                            <a:srgbClr val="000000"/>
                          </a:solidFill>
                          <a:effectLst/>
                          <a:latin typeface="Calibri" panose="020F0502020204030204" pitchFamily="34" charset="0"/>
                        </a:rPr>
                        <a:t>Alternative 2: Same </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Risk Higher Return (91% 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1" i="0" u="none" strike="noStrike">
                          <a:solidFill>
                            <a:srgbClr val="000000"/>
                          </a:solidFill>
                          <a:effectLst/>
                          <a:latin typeface="Calibri" panose="020F0502020204030204" pitchFamily="34" charset="0"/>
                        </a:rPr>
                        <a:t>Alternative 3: Capped</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Private Market</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Investments (85% R-S)⁶</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1" i="0" u="none" strike="noStrike">
                          <a:solidFill>
                            <a:srgbClr val="000000"/>
                          </a:solidFill>
                          <a:effectLst/>
                          <a:latin typeface="Calibri" panose="020F0502020204030204" pitchFamily="34" charset="0"/>
                        </a:rPr>
                        <a:t>Alternative 4: No </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Alternative</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Investments (60% R-S)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3234">
                <a:tc>
                  <a:txBody>
                    <a:bodyPr/>
                    <a:lstStyle/>
                    <a:p>
                      <a:pPr algn="l" fontAlgn="b"/>
                      <a:r>
                        <a:rPr lang="en-US" sz="1100" b="0" i="0" u="none" strike="noStrike">
                          <a:solidFill>
                            <a:srgbClr val="000000"/>
                          </a:solidFill>
                          <a:effectLst/>
                          <a:latin typeface="Calibri" panose="020F0502020204030204" pitchFamily="34" charset="0"/>
                        </a:rPr>
                        <a:t>Global Equity¹</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Real Assets²</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Opportunistic³</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Diversified Credit⁴</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Fixed Income⁵</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1" i="0" u="none" strike="noStrike" dirty="0">
                          <a:solidFill>
                            <a:srgbClr val="000000"/>
                          </a:solidFill>
                          <a:effectLst/>
                          <a:latin typeface="Calibri" panose="020F0502020204030204" pitchFamily="34" charset="0"/>
                        </a:rPr>
                        <a:t>10 Year Expected Return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6.15%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3234">
                <a:tc>
                  <a:txBody>
                    <a:bodyPr/>
                    <a:lstStyle/>
                    <a:p>
                      <a:pPr algn="l" fontAlgn="b"/>
                      <a:r>
                        <a:rPr lang="en-US" sz="1100" b="0" i="0" u="none" strike="noStrike">
                          <a:solidFill>
                            <a:srgbClr val="000000"/>
                          </a:solidFill>
                          <a:effectLst/>
                          <a:latin typeface="Calibri" panose="020F0502020204030204" pitchFamily="34" charset="0"/>
                        </a:rPr>
                        <a:t>10 Year Expected Risk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12.98%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10 Year Sharpe Ratio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0.374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10 Year Expected Inflation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1" i="0" u="none" strike="noStrike">
                          <a:solidFill>
                            <a:srgbClr val="000000"/>
                          </a:solidFill>
                          <a:effectLst/>
                          <a:latin typeface="Calibri" panose="020F0502020204030204" pitchFamily="34" charset="0"/>
                        </a:rPr>
                        <a:t>30 Year Expected Return⁶</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6.79%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3234">
                <a:tc>
                  <a:txBody>
                    <a:bodyPr/>
                    <a:lstStyle/>
                    <a:p>
                      <a:pPr algn="l" fontAlgn="b"/>
                      <a:r>
                        <a:rPr lang="en-US" sz="1100" b="0" i="0" u="none" strike="noStrike">
                          <a:solidFill>
                            <a:srgbClr val="000000"/>
                          </a:solidFill>
                          <a:effectLst/>
                          <a:latin typeface="Calibri" panose="020F0502020204030204" pitchFamily="34" charset="0"/>
                        </a:rPr>
                        <a:t>30 Year Expected risk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12.19%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30 Year sharpe ratio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34">
                <a:tc>
                  <a:txBody>
                    <a:bodyPr/>
                    <a:lstStyle/>
                    <a:p>
                      <a:pPr algn="l" fontAlgn="b"/>
                      <a:r>
                        <a:rPr lang="en-US" sz="1100" b="0" i="0" u="none" strike="noStrike">
                          <a:solidFill>
                            <a:srgbClr val="000000"/>
                          </a:solidFill>
                          <a:effectLst/>
                          <a:latin typeface="Calibri" panose="020F0502020204030204" pitchFamily="34" charset="0"/>
                        </a:rPr>
                        <a:t>30 Year Expected Inflation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Left Arrow 8"/>
          <p:cNvSpPr/>
          <p:nvPr/>
        </p:nvSpPr>
        <p:spPr>
          <a:xfrm>
            <a:off x="3269673" y="4747384"/>
            <a:ext cx="228600" cy="76200"/>
          </a:xfrm>
          <a:prstGeom prst="lef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Left Arrow 9"/>
          <p:cNvSpPr/>
          <p:nvPr/>
        </p:nvSpPr>
        <p:spPr>
          <a:xfrm>
            <a:off x="7824788" y="4562267"/>
            <a:ext cx="228600" cy="76200"/>
          </a:xfrm>
          <a:prstGeom prst="lef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Left Arrow 10"/>
          <p:cNvSpPr/>
          <p:nvPr/>
        </p:nvSpPr>
        <p:spPr>
          <a:xfrm>
            <a:off x="7825221" y="4747384"/>
            <a:ext cx="228600" cy="76200"/>
          </a:xfrm>
          <a:prstGeom prst="lef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457200" y="5410200"/>
            <a:ext cx="8458200" cy="646331"/>
          </a:xfrm>
          <a:prstGeom prst="rect">
            <a:avLst/>
          </a:prstGeom>
          <a:noFill/>
        </p:spPr>
        <p:txBody>
          <a:bodyPr wrap="square" rtlCol="0">
            <a:spAutoFit/>
          </a:bodyPr>
          <a:lstStyle/>
          <a:p>
            <a:r>
              <a:rPr lang="en-US" sz="600" dirty="0" smtClean="0"/>
              <a:t>¹Global Equity is comprised of Global Public Equity and Private Equity</a:t>
            </a:r>
          </a:p>
          <a:p>
            <a:r>
              <a:rPr lang="en-US" sz="600" dirty="0" smtClean="0"/>
              <a:t>²Real Assets is comprised of Real Estate and Commodities</a:t>
            </a:r>
          </a:p>
          <a:p>
            <a:r>
              <a:rPr lang="en-US" sz="600" dirty="0" smtClean="0"/>
              <a:t>³Opportunistic is comprised of Hedge Funds and Global Asset Allocation (GAA)</a:t>
            </a:r>
          </a:p>
          <a:p>
            <a:r>
              <a:rPr lang="en-US" sz="600" dirty="0" smtClean="0"/>
              <a:t>⁴Diversified Credit is comprised of High Yield Bonds, Bank Loans, Emerging Market Debt, and Private Debt/Opportunistic Credit</a:t>
            </a:r>
          </a:p>
          <a:p>
            <a:r>
              <a:rPr lang="en-US" sz="600" dirty="0" smtClean="0"/>
              <a:t>⁵Fixed Income is comprised of core Fixed Income, International bonds, Intermediate Credit, Short Credit, Short Gov’t bonds, and Cash</a:t>
            </a:r>
          </a:p>
          <a:p>
            <a:r>
              <a:rPr lang="en-US" sz="600" dirty="0" smtClean="0"/>
              <a:t>⁶Private Market Investment (Private Equity, Private Debt, and Real Estate) and Hedge Funds are capped at 20% of the total asset allocation</a:t>
            </a:r>
          </a:p>
        </p:txBody>
      </p:sp>
      <p:sp>
        <p:nvSpPr>
          <p:cNvPr id="13" name="TextBox 12"/>
          <p:cNvSpPr txBox="1"/>
          <p:nvPr/>
        </p:nvSpPr>
        <p:spPr>
          <a:xfrm>
            <a:off x="533400" y="6019800"/>
            <a:ext cx="5334000" cy="230832"/>
          </a:xfrm>
          <a:prstGeom prst="rect">
            <a:avLst/>
          </a:prstGeom>
          <a:noFill/>
        </p:spPr>
        <p:txBody>
          <a:bodyPr wrap="square" rtlCol="0">
            <a:spAutoFit/>
          </a:bodyPr>
          <a:lstStyle/>
          <a:p>
            <a:r>
              <a:rPr lang="en-US" sz="900" dirty="0" smtClean="0"/>
              <a:t>Asset Allocation Review for the South Carolina Retirement System │ February 2013</a:t>
            </a:r>
            <a:endParaRPr lang="en-US" sz="900" dirty="0"/>
          </a:p>
        </p:txBody>
      </p:sp>
      <p:sp>
        <p:nvSpPr>
          <p:cNvPr id="14" name="Left Arrow 13"/>
          <p:cNvSpPr/>
          <p:nvPr/>
        </p:nvSpPr>
        <p:spPr>
          <a:xfrm>
            <a:off x="3269673" y="4562267"/>
            <a:ext cx="228600" cy="76200"/>
          </a:xfrm>
          <a:prstGeom prst="lef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6135216"/>
            <a:ext cx="1840996" cy="600457"/>
          </a:xfrm>
          <a:prstGeom prst="rect">
            <a:avLst/>
          </a:prstGeom>
        </p:spPr>
      </p:pic>
      <p:sp>
        <p:nvSpPr>
          <p:cNvPr id="16" name="TextBox 15"/>
          <p:cNvSpPr txBox="1"/>
          <p:nvPr/>
        </p:nvSpPr>
        <p:spPr>
          <a:xfrm>
            <a:off x="685800" y="1219200"/>
            <a:ext cx="7620000" cy="646331"/>
          </a:xfrm>
          <a:prstGeom prst="rect">
            <a:avLst/>
          </a:prstGeom>
          <a:noFill/>
        </p:spPr>
        <p:txBody>
          <a:bodyPr wrap="square" rtlCol="0">
            <a:spAutoFit/>
          </a:bodyPr>
          <a:lstStyle/>
          <a:p>
            <a:r>
              <a:rPr lang="en-US" dirty="0" smtClean="0">
                <a:solidFill>
                  <a:schemeClr val="tx2"/>
                </a:solidFill>
              </a:rPr>
              <a:t>SCRS Asset Allocations Studied</a:t>
            </a:r>
          </a:p>
          <a:p>
            <a:r>
              <a:rPr lang="en-US" dirty="0" smtClean="0">
                <a:solidFill>
                  <a:schemeClr val="tx2"/>
                </a:solidFill>
              </a:rPr>
              <a:t>Capital Market Expectations— 4</a:t>
            </a:r>
            <a:r>
              <a:rPr lang="en-US" baseline="30000" dirty="0" smtClean="0">
                <a:solidFill>
                  <a:schemeClr val="tx2"/>
                </a:solidFill>
              </a:rPr>
              <a:t>th</a:t>
            </a:r>
            <a:r>
              <a:rPr lang="en-US" dirty="0" smtClean="0">
                <a:solidFill>
                  <a:schemeClr val="tx2"/>
                </a:solidFill>
              </a:rPr>
              <a:t> Quarter 2012 (10 and 30 year outlook)</a:t>
            </a:r>
            <a:endParaRPr lang="en-US" dirty="0">
              <a:solidFill>
                <a:schemeClr val="tx2"/>
              </a:solidFill>
            </a:endParaRPr>
          </a:p>
        </p:txBody>
      </p:sp>
      <p:sp>
        <p:nvSpPr>
          <p:cNvPr id="17"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14</a:t>
            </a:r>
            <a:endParaRPr lang="en-US" dirty="0"/>
          </a:p>
        </p:txBody>
      </p:sp>
      <p:sp>
        <p:nvSpPr>
          <p:cNvPr id="18" name="TextBox 17">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3281671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7"/>
          <p:cNvPicPr>
            <a:picLocks noChangeArrowheads="1"/>
          </p:cNvPicPr>
          <p:nvPr/>
        </p:nvPicPr>
        <p:blipFill>
          <a:blip r:embed="rId2">
            <a:extLst>
              <a:ext uri="{28A0092B-C50C-407E-A947-70E740481C1C}">
                <a14:useLocalDpi xmlns:a14="http://schemas.microsoft.com/office/drawing/2010/main" val="0"/>
              </a:ext>
            </a:extLst>
          </a:blip>
          <a:srcRect r="12971"/>
          <a:stretch>
            <a:fillRect/>
          </a:stretch>
        </p:blipFill>
        <p:spPr bwMode="auto">
          <a:xfrm>
            <a:off x="4953000" y="1425575"/>
            <a:ext cx="4038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F7B53"/>
                  </a:outerShdw>
                </a:effectLst>
              </a14:hiddenEffects>
            </a:ext>
          </a:extLst>
        </p:spPr>
      </p:pic>
      <p:sp>
        <p:nvSpPr>
          <p:cNvPr id="25603" name="Rectangle 2"/>
          <p:cNvSpPr>
            <a:spLocks noChangeArrowheads="1"/>
          </p:cNvSpPr>
          <p:nvPr/>
        </p:nvSpPr>
        <p:spPr bwMode="auto">
          <a:xfrm>
            <a:off x="457200" y="558225"/>
            <a:ext cx="820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rgbClr val="003E74"/>
                </a:solidFill>
              </a:rPr>
              <a:t>Projected Funded Ratio (MVA Basis</a:t>
            </a:r>
            <a:r>
              <a:rPr lang="en-US" sz="3200" dirty="0" smtClean="0">
                <a:solidFill>
                  <a:srgbClr val="003E74"/>
                </a:solidFill>
              </a:rPr>
              <a:t>)</a:t>
            </a:r>
            <a:endParaRPr lang="en-US" sz="3200" dirty="0">
              <a:solidFill>
                <a:prstClr val="black"/>
              </a:solidFill>
            </a:endParaRPr>
          </a:p>
        </p:txBody>
      </p:sp>
      <p:pic>
        <p:nvPicPr>
          <p:cNvPr id="25607" name="Picture 7"/>
          <p:cNvPicPr>
            <a:picLocks noChangeArrowheads="1"/>
          </p:cNvPicPr>
          <p:nvPr/>
        </p:nvPicPr>
        <p:blipFill>
          <a:blip r:embed="rId3">
            <a:extLst>
              <a:ext uri="{28A0092B-C50C-407E-A947-70E740481C1C}">
                <a14:useLocalDpi xmlns:a14="http://schemas.microsoft.com/office/drawing/2010/main" val="0"/>
              </a:ext>
            </a:extLst>
          </a:blip>
          <a:srcRect r="12895"/>
          <a:stretch>
            <a:fillRect/>
          </a:stretch>
        </p:blipFill>
        <p:spPr bwMode="auto">
          <a:xfrm>
            <a:off x="381000" y="1425575"/>
            <a:ext cx="4038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F7B53"/>
                  </a:outerShdw>
                </a:effectLst>
              </a14:hiddenEffects>
            </a:ext>
          </a:extLst>
        </p:spPr>
      </p:pic>
      <p:pic>
        <p:nvPicPr>
          <p:cNvPr id="25610" name="Picture 10"/>
          <p:cNvPicPr>
            <a:picLocks noChangeAspect="1" noChangeArrowheads="1"/>
          </p:cNvPicPr>
          <p:nvPr/>
        </p:nvPicPr>
        <p:blipFill>
          <a:blip r:embed="rId4">
            <a:extLst>
              <a:ext uri="{28A0092B-C50C-407E-A947-70E740481C1C}">
                <a14:useLocalDpi xmlns:a14="http://schemas.microsoft.com/office/drawing/2010/main" val="0"/>
              </a:ext>
            </a:extLst>
          </a:blip>
          <a:srcRect l="5983" t="11945" r="9541" b="83125"/>
          <a:stretch>
            <a:fillRect/>
          </a:stretch>
        </p:blipFill>
        <p:spPr bwMode="auto">
          <a:xfrm>
            <a:off x="2181225" y="6013450"/>
            <a:ext cx="48704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F7B53"/>
                  </a:outerShdw>
                </a:effectLst>
              </a14:hiddenEffects>
            </a:ext>
          </a:extLst>
        </p:spPr>
      </p:pic>
      <p:sp>
        <p:nvSpPr>
          <p:cNvPr id="2" name="TextBox 1"/>
          <p:cNvSpPr txBox="1"/>
          <p:nvPr/>
        </p:nvSpPr>
        <p:spPr>
          <a:xfrm>
            <a:off x="381000" y="1600200"/>
            <a:ext cx="3962400" cy="369332"/>
          </a:xfrm>
          <a:prstGeom prst="rect">
            <a:avLst/>
          </a:prstGeom>
          <a:noFill/>
        </p:spPr>
        <p:txBody>
          <a:bodyPr wrap="square" rtlCol="0">
            <a:spAutoFit/>
          </a:bodyPr>
          <a:lstStyle/>
          <a:p>
            <a:pPr algn="ctr"/>
            <a:r>
              <a:rPr lang="en-US" dirty="0" smtClean="0"/>
              <a:t>Adopted for FY14</a:t>
            </a:r>
            <a:endParaRPr lang="en-US" dirty="0"/>
          </a:p>
        </p:txBody>
      </p:sp>
      <p:sp>
        <p:nvSpPr>
          <p:cNvPr id="12" name="TextBox 11"/>
          <p:cNvSpPr txBox="1"/>
          <p:nvPr/>
        </p:nvSpPr>
        <p:spPr>
          <a:xfrm>
            <a:off x="5010032" y="1600200"/>
            <a:ext cx="3981568" cy="369332"/>
          </a:xfrm>
          <a:prstGeom prst="rect">
            <a:avLst/>
          </a:prstGeom>
          <a:noFill/>
        </p:spPr>
        <p:txBody>
          <a:bodyPr wrap="square" rtlCol="0">
            <a:spAutoFit/>
          </a:bodyPr>
          <a:lstStyle/>
          <a:p>
            <a:pPr algn="ctr"/>
            <a:r>
              <a:rPr lang="en-US" dirty="0" smtClean="0"/>
              <a:t>Passive Portfolio</a:t>
            </a:r>
            <a:endParaRPr lang="en-US" dirty="0"/>
          </a:p>
        </p:txBody>
      </p:sp>
      <p:sp>
        <p:nvSpPr>
          <p:cNvPr id="1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15</a:t>
            </a:r>
            <a:endParaRPr lang="en-US" dirty="0"/>
          </a:p>
        </p:txBody>
      </p:sp>
      <p:sp>
        <p:nvSpPr>
          <p:cNvPr id="15" name="TextBox 1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4814" y="3960577"/>
            <a:ext cx="524786" cy="46008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4111913"/>
            <a:ext cx="524786" cy="460087"/>
          </a:xfrm>
          <a:prstGeom prst="rect">
            <a:avLst/>
          </a:prstGeom>
        </p:spPr>
      </p:pic>
    </p:spTree>
    <p:extLst>
      <p:ext uri="{BB962C8B-B14F-4D97-AF65-F5344CB8AC3E}">
        <p14:creationId xmlns:p14="http://schemas.microsoft.com/office/powerpoint/2010/main" val="3832146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457200" y="558225"/>
            <a:ext cx="828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rgbClr val="003E74"/>
                </a:solidFill>
              </a:rPr>
              <a:t>(ER + EE) Contribution </a:t>
            </a:r>
            <a:r>
              <a:rPr lang="en-US" sz="3200" dirty="0" smtClean="0">
                <a:solidFill>
                  <a:srgbClr val="003E74"/>
                </a:solidFill>
              </a:rPr>
              <a:t>Rate</a:t>
            </a:r>
            <a:endParaRPr lang="en-US" sz="3200" dirty="0">
              <a:solidFill>
                <a:srgbClr val="003E74"/>
              </a:solidFill>
            </a:endParaRPr>
          </a:p>
        </p:txBody>
      </p:sp>
      <p:pic>
        <p:nvPicPr>
          <p:cNvPr id="26634" name="Picture 10"/>
          <p:cNvPicPr>
            <a:picLocks noChangeAspect="1" noChangeArrowheads="1"/>
          </p:cNvPicPr>
          <p:nvPr/>
        </p:nvPicPr>
        <p:blipFill>
          <a:blip r:embed="rId2">
            <a:extLst>
              <a:ext uri="{28A0092B-C50C-407E-A947-70E740481C1C}">
                <a14:useLocalDpi xmlns:a14="http://schemas.microsoft.com/office/drawing/2010/main" val="0"/>
              </a:ext>
            </a:extLst>
          </a:blip>
          <a:srcRect l="5983" t="11945" r="9541" b="83125"/>
          <a:stretch>
            <a:fillRect/>
          </a:stretch>
        </p:blipFill>
        <p:spPr bwMode="auto">
          <a:xfrm>
            <a:off x="2181225" y="6165850"/>
            <a:ext cx="48704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F7B53"/>
                  </a:outerShdw>
                </a:effectLst>
              </a14:hiddenEffects>
            </a:ext>
          </a:extLst>
        </p:spPr>
      </p:pic>
      <p:sp>
        <p:nvSpPr>
          <p:cNvPr id="16"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16</a:t>
            </a:r>
            <a:endParaRPr lang="en-US" dirty="0"/>
          </a:p>
        </p:txBody>
      </p:sp>
      <p:sp>
        <p:nvSpPr>
          <p:cNvPr id="17" name="TextBox 16">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pic>
        <p:nvPicPr>
          <p:cNvPr id="26626" name="Picture 15"/>
          <p:cNvPicPr>
            <a:picLocks noChangeArrowheads="1"/>
          </p:cNvPicPr>
          <p:nvPr/>
        </p:nvPicPr>
        <p:blipFill>
          <a:blip r:embed="rId3">
            <a:extLst>
              <a:ext uri="{28A0092B-C50C-407E-A947-70E740481C1C}">
                <a14:useLocalDpi xmlns:a14="http://schemas.microsoft.com/office/drawing/2010/main" val="0"/>
              </a:ext>
            </a:extLst>
          </a:blip>
          <a:srcRect r="12491"/>
          <a:stretch>
            <a:fillRect/>
          </a:stretch>
        </p:blipFill>
        <p:spPr bwMode="auto">
          <a:xfrm>
            <a:off x="5252168" y="1606787"/>
            <a:ext cx="3739432" cy="397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F7B53"/>
                  </a:outerShdw>
                </a:effectLst>
              </a14:hiddenEffects>
            </a:ext>
          </a:extLst>
        </p:spPr>
      </p:pic>
      <p:pic>
        <p:nvPicPr>
          <p:cNvPr id="26631" name="Picture 7"/>
          <p:cNvPicPr>
            <a:picLocks noChangeArrowheads="1"/>
          </p:cNvPicPr>
          <p:nvPr/>
        </p:nvPicPr>
        <p:blipFill>
          <a:blip r:embed="rId4">
            <a:extLst>
              <a:ext uri="{28A0092B-C50C-407E-A947-70E740481C1C}">
                <a14:useLocalDpi xmlns:a14="http://schemas.microsoft.com/office/drawing/2010/main" val="0"/>
              </a:ext>
            </a:extLst>
          </a:blip>
          <a:srcRect r="12440"/>
          <a:stretch>
            <a:fillRect/>
          </a:stretch>
        </p:blipFill>
        <p:spPr bwMode="auto">
          <a:xfrm>
            <a:off x="365126" y="1606787"/>
            <a:ext cx="3749674" cy="397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F7B53"/>
                  </a:outerShdw>
                </a:effectLst>
              </a14:hiddenEffects>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3618202"/>
            <a:ext cx="524786" cy="460087"/>
          </a:xfrm>
          <a:prstGeom prst="rect">
            <a:avLst/>
          </a:prstGeom>
        </p:spPr>
      </p:pic>
      <p:sp>
        <p:nvSpPr>
          <p:cNvPr id="18" name="TextBox 17"/>
          <p:cNvSpPr txBox="1"/>
          <p:nvPr/>
        </p:nvSpPr>
        <p:spPr>
          <a:xfrm>
            <a:off x="385908" y="1839640"/>
            <a:ext cx="3728892" cy="369332"/>
          </a:xfrm>
          <a:prstGeom prst="rect">
            <a:avLst/>
          </a:prstGeom>
          <a:noFill/>
        </p:spPr>
        <p:txBody>
          <a:bodyPr wrap="square" rtlCol="0">
            <a:spAutoFit/>
          </a:bodyPr>
          <a:lstStyle/>
          <a:p>
            <a:pPr algn="ctr"/>
            <a:r>
              <a:rPr lang="en-US" dirty="0" smtClean="0"/>
              <a:t>Adopted for FY14</a:t>
            </a:r>
            <a:endParaRPr lang="en-US"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014" y="3426113"/>
            <a:ext cx="524786" cy="460087"/>
          </a:xfrm>
          <a:prstGeom prst="rect">
            <a:avLst/>
          </a:prstGeom>
        </p:spPr>
      </p:pic>
      <p:sp>
        <p:nvSpPr>
          <p:cNvPr id="12" name="TextBox 11"/>
          <p:cNvSpPr txBox="1"/>
          <p:nvPr/>
        </p:nvSpPr>
        <p:spPr>
          <a:xfrm>
            <a:off x="5271655" y="1844026"/>
            <a:ext cx="3733800" cy="369332"/>
          </a:xfrm>
          <a:prstGeom prst="rect">
            <a:avLst/>
          </a:prstGeom>
          <a:noFill/>
        </p:spPr>
        <p:txBody>
          <a:bodyPr wrap="square" rtlCol="0">
            <a:spAutoFit/>
          </a:bodyPr>
          <a:lstStyle/>
          <a:p>
            <a:pPr algn="ctr"/>
            <a:r>
              <a:rPr lang="en-US" dirty="0" smtClean="0"/>
              <a:t>Passive Portfolio</a:t>
            </a:r>
            <a:endParaRPr lang="en-US" dirty="0"/>
          </a:p>
        </p:txBody>
      </p:sp>
    </p:spTree>
    <p:extLst>
      <p:ext uri="{BB962C8B-B14F-4D97-AF65-F5344CB8AC3E}">
        <p14:creationId xmlns:p14="http://schemas.microsoft.com/office/powerpoint/2010/main" val="210408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Allocation</a:t>
            </a:r>
          </a:p>
        </p:txBody>
      </p:sp>
      <p:sp>
        <p:nvSpPr>
          <p:cNvPr id="3" name="Content Placeholder 2"/>
          <p:cNvSpPr>
            <a:spLocks noGrp="1"/>
          </p:cNvSpPr>
          <p:nvPr>
            <p:ph idx="1"/>
          </p:nvPr>
        </p:nvSpPr>
        <p:spPr/>
        <p:txBody>
          <a:bodyPr>
            <a:normAutofit fontScale="85000" lnSpcReduction="20000"/>
          </a:bodyPr>
          <a:lstStyle/>
          <a:p>
            <a:r>
              <a:rPr lang="en-US" dirty="0"/>
              <a:t>There is not a right answer to asset allocation.  Rather, asset allocation is a matter of choice and of risk tolerance.  A simpler allocation would make our jobs easier as staff members.  However, we must also adequately fund the system.  </a:t>
            </a:r>
          </a:p>
          <a:p>
            <a:r>
              <a:rPr lang="en-US" dirty="0"/>
              <a:t>I present this information to you to share with you the data we analyzed to make the asset allocation decision.  </a:t>
            </a:r>
          </a:p>
          <a:p>
            <a:r>
              <a:rPr lang="en-US" dirty="0"/>
              <a:t>The Commission has seriously reviewed asset allocation, has engaged appropriate experts with legal fiduciary responsibility, and has considered the effects of our decisions on the funded status and future required contributions to the plan.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17</a:t>
            </a:r>
            <a:endParaRPr lang="en-US" dirty="0"/>
          </a:p>
        </p:txBody>
      </p:sp>
    </p:spTree>
    <p:extLst>
      <p:ext uri="{BB962C8B-B14F-4D97-AF65-F5344CB8AC3E}">
        <p14:creationId xmlns:p14="http://schemas.microsoft.com/office/powerpoint/2010/main" val="335574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Allocation</a:t>
            </a:r>
          </a:p>
        </p:txBody>
      </p:sp>
      <p:sp>
        <p:nvSpPr>
          <p:cNvPr id="3" name="Content Placeholder 2"/>
          <p:cNvSpPr>
            <a:spLocks noGrp="1"/>
          </p:cNvSpPr>
          <p:nvPr>
            <p:ph idx="1"/>
          </p:nvPr>
        </p:nvSpPr>
        <p:spPr/>
        <p:txBody>
          <a:bodyPr>
            <a:normAutofit fontScale="85000" lnSpcReduction="10000"/>
          </a:bodyPr>
          <a:lstStyle/>
          <a:p>
            <a:r>
              <a:rPr lang="en-US" dirty="0"/>
              <a:t>There is no guarantee of future return.  </a:t>
            </a:r>
          </a:p>
          <a:p>
            <a:r>
              <a:rPr lang="en-US" dirty="0"/>
              <a:t>As any mutual fund prospectus will tell us, past performance is no guarantee of future performance.  </a:t>
            </a:r>
          </a:p>
          <a:p>
            <a:r>
              <a:rPr lang="en-US" dirty="0"/>
              <a:t>The Commission has complied with its fiduciary duties and taken into account appropriate data in setting the asset allocation.  </a:t>
            </a:r>
          </a:p>
          <a:p>
            <a:r>
              <a:rPr lang="en-US" dirty="0"/>
              <a:t>We want to receive feedback from all of the stakeholders regarding asset allocation and how to best balance risk and return.  If there are other asset allocations that can meet the goals of the plans, we are happy to review them.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18</a:t>
            </a:r>
            <a:endParaRPr lang="en-US" dirty="0"/>
          </a:p>
        </p:txBody>
      </p:sp>
    </p:spTree>
    <p:extLst>
      <p:ext uri="{BB962C8B-B14F-4D97-AF65-F5344CB8AC3E}">
        <p14:creationId xmlns:p14="http://schemas.microsoft.com/office/powerpoint/2010/main" val="56458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Investment Definition</a:t>
            </a:r>
            <a:endParaRPr lang="en-US" dirty="0"/>
          </a:p>
        </p:txBody>
      </p:sp>
      <p:sp>
        <p:nvSpPr>
          <p:cNvPr id="4" name="Rectangle 3"/>
          <p:cNvSpPr/>
          <p:nvPr/>
        </p:nvSpPr>
        <p:spPr>
          <a:xfrm>
            <a:off x="457200" y="1219200"/>
            <a:ext cx="8001000" cy="3613297"/>
          </a:xfrm>
          <a:prstGeom prst="rect">
            <a:avLst/>
          </a:prstGeom>
        </p:spPr>
        <p:txBody>
          <a:bodyPr wrap="square">
            <a:spAutoFit/>
          </a:bodyPr>
          <a:lstStyle/>
          <a:p>
            <a:pPr>
              <a:lnSpc>
                <a:spcPct val="115000"/>
              </a:lnSpc>
            </a:pPr>
            <a:r>
              <a:rPr lang="en-US" sz="3200" b="1" i="1" u="sng" dirty="0">
                <a:latin typeface="Arial" panose="020B0604020202020204" pitchFamily="34" charset="0"/>
                <a:ea typeface="Calibri" panose="020F0502020204030204" pitchFamily="34" charset="0"/>
                <a:cs typeface="Times New Roman" panose="02020603050405020304" pitchFamily="18" charset="0"/>
              </a:rPr>
              <a:t>CFA Institute</a:t>
            </a:r>
            <a:endParaRPr lang="en-US" sz="3200" b="1" i="1" dirty="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Arial" panose="020B0604020202020204" pitchFamily="34" charset="0"/>
                <a:ea typeface="Calibri" panose="020F0502020204030204" pitchFamily="34" charset="0"/>
              </a:rPr>
              <a:t>Major </a:t>
            </a:r>
            <a:r>
              <a:rPr lang="en-US" sz="2400" dirty="0">
                <a:latin typeface="Arial" panose="020B0604020202020204" pitchFamily="34" charset="0"/>
                <a:ea typeface="Calibri" panose="020F0502020204030204" pitchFamily="34" charset="0"/>
              </a:rPr>
              <a:t>categories </a:t>
            </a:r>
            <a:r>
              <a:rPr lang="en-US" sz="2400" dirty="0" smtClean="0">
                <a:latin typeface="Arial" panose="020B0604020202020204" pitchFamily="34" charset="0"/>
                <a:ea typeface="Calibri" panose="020F0502020204030204" pitchFamily="34" charset="0"/>
              </a:rPr>
              <a:t>of </a:t>
            </a:r>
            <a:r>
              <a:rPr lang="en-US" sz="2400" dirty="0">
                <a:latin typeface="Arial" panose="020B0604020202020204" pitchFamily="34" charset="0"/>
                <a:ea typeface="Calibri" panose="020F0502020204030204" pitchFamily="34" charset="0"/>
              </a:rPr>
              <a:t>alternative </a:t>
            </a:r>
            <a:r>
              <a:rPr lang="en-US" sz="2400" dirty="0" smtClean="0">
                <a:latin typeface="Arial" panose="020B0604020202020204" pitchFamily="34" charset="0"/>
                <a:ea typeface="Calibri" panose="020F0502020204030204" pitchFamily="34" charset="0"/>
              </a:rPr>
              <a:t>investments include:</a:t>
            </a:r>
          </a:p>
          <a:p>
            <a:pPr marL="342900" indent="-342900">
              <a:buFont typeface="Arial" panose="020B0604020202020204" pitchFamily="34" charset="0"/>
              <a:buChar char="•"/>
            </a:pPr>
            <a:r>
              <a:rPr lang="en-US" sz="2400" dirty="0" smtClean="0">
                <a:latin typeface="Arial" panose="020B0604020202020204" pitchFamily="34" charset="0"/>
                <a:ea typeface="Calibri" panose="020F0502020204030204" pitchFamily="34" charset="0"/>
              </a:rPr>
              <a:t>real estate</a:t>
            </a:r>
          </a:p>
          <a:p>
            <a:pPr marL="342900" indent="-342900">
              <a:buFont typeface="Arial" panose="020B0604020202020204" pitchFamily="34" charset="0"/>
              <a:buChar char="•"/>
            </a:pPr>
            <a:r>
              <a:rPr lang="en-US" sz="2400" dirty="0" smtClean="0">
                <a:latin typeface="Arial" panose="020B0604020202020204" pitchFamily="34" charset="0"/>
                <a:ea typeface="Calibri" panose="020F0502020204030204" pitchFamily="34" charset="0"/>
              </a:rPr>
              <a:t>private equity</a:t>
            </a:r>
          </a:p>
          <a:p>
            <a:pPr marL="342900" indent="-342900">
              <a:buFont typeface="Arial" panose="020B0604020202020204" pitchFamily="34" charset="0"/>
              <a:buChar char="•"/>
            </a:pPr>
            <a:r>
              <a:rPr lang="en-US" sz="2400" dirty="0" smtClean="0">
                <a:latin typeface="Arial" panose="020B0604020202020204" pitchFamily="34" charset="0"/>
                <a:ea typeface="Calibri" panose="020F0502020204030204" pitchFamily="34" charset="0"/>
              </a:rPr>
              <a:t>venture capital</a:t>
            </a:r>
          </a:p>
          <a:p>
            <a:pPr marL="342900" indent="-342900">
              <a:buFont typeface="Arial" panose="020B0604020202020204" pitchFamily="34" charset="0"/>
              <a:buChar char="•"/>
            </a:pPr>
            <a:r>
              <a:rPr lang="en-US" sz="2400" dirty="0" smtClean="0">
                <a:latin typeface="Arial" panose="020B0604020202020204" pitchFamily="34" charset="0"/>
                <a:ea typeface="Calibri" panose="020F0502020204030204" pitchFamily="34" charset="0"/>
              </a:rPr>
              <a:t>hedge funds</a:t>
            </a:r>
          </a:p>
          <a:p>
            <a:pPr marL="342900" indent="-342900">
              <a:buFont typeface="Arial" panose="020B0604020202020204" pitchFamily="34" charset="0"/>
              <a:buChar char="•"/>
            </a:pPr>
            <a:r>
              <a:rPr lang="en-US" sz="2400" dirty="0" smtClean="0">
                <a:latin typeface="Arial" panose="020B0604020202020204" pitchFamily="34" charset="0"/>
                <a:ea typeface="Calibri" panose="020F0502020204030204" pitchFamily="34" charset="0"/>
              </a:rPr>
              <a:t>closely </a:t>
            </a:r>
            <a:r>
              <a:rPr lang="en-US" sz="2400" dirty="0">
                <a:latin typeface="Arial" panose="020B0604020202020204" pitchFamily="34" charset="0"/>
                <a:ea typeface="Calibri" panose="020F0502020204030204" pitchFamily="34" charset="0"/>
              </a:rPr>
              <a:t>held </a:t>
            </a:r>
            <a:r>
              <a:rPr lang="en-US" sz="2400" dirty="0" smtClean="0">
                <a:latin typeface="Arial" panose="020B0604020202020204" pitchFamily="34" charset="0"/>
                <a:ea typeface="Calibri" panose="020F0502020204030204" pitchFamily="34" charset="0"/>
              </a:rPr>
              <a:t>companies</a:t>
            </a:r>
          </a:p>
          <a:p>
            <a:pPr marL="342900" indent="-342900">
              <a:buFont typeface="Arial" panose="020B0604020202020204" pitchFamily="34" charset="0"/>
              <a:buChar char="•"/>
            </a:pPr>
            <a:r>
              <a:rPr lang="en-US" sz="2400" dirty="0" smtClean="0">
                <a:latin typeface="Arial" panose="020B0604020202020204" pitchFamily="34" charset="0"/>
                <a:ea typeface="Calibri" panose="020F0502020204030204" pitchFamily="34" charset="0"/>
              </a:rPr>
              <a:t>distressed securities</a:t>
            </a:r>
          </a:p>
          <a:p>
            <a:pPr marL="342900" indent="-342900">
              <a:buFont typeface="Arial" panose="020B0604020202020204" pitchFamily="34" charset="0"/>
              <a:buChar char="•"/>
            </a:pPr>
            <a:r>
              <a:rPr lang="en-US" sz="2400" dirty="0" smtClean="0">
                <a:latin typeface="Arial" panose="020B0604020202020204" pitchFamily="34" charset="0"/>
                <a:ea typeface="Calibri" panose="020F0502020204030204" pitchFamily="34" charset="0"/>
              </a:rPr>
              <a:t>commodities</a:t>
            </a:r>
            <a:endParaRPr lang="en-US" sz="24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19</a:t>
            </a:r>
            <a:endParaRPr lang="en-US" dirty="0"/>
          </a:p>
        </p:txBody>
      </p:sp>
      <p:sp>
        <p:nvSpPr>
          <p:cNvPr id="6" name="TextBox 5">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12604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rmAutofit fontScale="90000"/>
          </a:bodyPr>
          <a:lstStyle/>
          <a:p>
            <a:r>
              <a:rPr lang="en-US" dirty="0"/>
              <a:t>7.5% Actuarial Return Needed to Fund the System</a:t>
            </a:r>
          </a:p>
        </p:txBody>
      </p:sp>
      <p:sp>
        <p:nvSpPr>
          <p:cNvPr id="3" name="Content Placeholder 2"/>
          <p:cNvSpPr>
            <a:spLocks noGrp="1"/>
          </p:cNvSpPr>
          <p:nvPr>
            <p:ph idx="1"/>
          </p:nvPr>
        </p:nvSpPr>
        <p:spPr/>
        <p:txBody>
          <a:bodyPr>
            <a:normAutofit fontScale="77500" lnSpcReduction="20000"/>
          </a:bodyPr>
          <a:lstStyle/>
          <a:p>
            <a:r>
              <a:rPr lang="en-US" dirty="0" smtClean="0"/>
              <a:t>The General Assembly sets the actuarial </a:t>
            </a:r>
            <a:r>
              <a:rPr lang="en-US" dirty="0"/>
              <a:t>r</a:t>
            </a:r>
            <a:r>
              <a:rPr lang="en-US" dirty="0" smtClean="0"/>
              <a:t>eturn.</a:t>
            </a:r>
          </a:p>
          <a:p>
            <a:r>
              <a:rPr lang="en-US" dirty="0" smtClean="0"/>
              <a:t>In </a:t>
            </a:r>
            <a:r>
              <a:rPr lang="en-US" dirty="0"/>
              <a:t>order to adequately fund the Retirement Systems, the Investment Commission must earn 7.5% on average each year over the next 30 years.  </a:t>
            </a:r>
          </a:p>
          <a:p>
            <a:r>
              <a:rPr lang="en-US" dirty="0"/>
              <a:t>If the Commission fails to earn this amount, members and taxpayers will have to increase contributions in order to appropriately fund the system. </a:t>
            </a:r>
          </a:p>
          <a:p>
            <a:r>
              <a:rPr lang="en-US" dirty="0"/>
              <a:t>If the Commission achieves the 7.5% actuarial assumed rate of return over the next 30 years, and all other actuarial assumptions are met, then the unfunded actuarial liability of the plans will be zero.   </a:t>
            </a:r>
          </a:p>
          <a:p>
            <a:r>
              <a:rPr lang="en-US" dirty="0"/>
              <a:t>Therefore, it is critical for the Commission to consider the effects of their decisions on the funded status of the plan.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endParaRPr lang="en-US" dirty="0"/>
          </a:p>
        </p:txBody>
      </p:sp>
    </p:spTree>
    <p:extLst>
      <p:ext uri="{BB962C8B-B14F-4D97-AF65-F5344CB8AC3E}">
        <p14:creationId xmlns:p14="http://schemas.microsoft.com/office/powerpoint/2010/main" val="98190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are Alternative Assets? </a:t>
            </a:r>
            <a:endParaRPr lang="en-US" sz="3200" dirty="0"/>
          </a:p>
        </p:txBody>
      </p:sp>
      <p:sp>
        <p:nvSpPr>
          <p:cNvPr id="4" name="Slide Number Placeholder 3"/>
          <p:cNvSpPr>
            <a:spLocks noGrp="1"/>
          </p:cNvSpPr>
          <p:nvPr>
            <p:ph type="sldNum" sz="quarter" idx="4294967295"/>
          </p:nvPr>
        </p:nvSpPr>
        <p:spPr>
          <a:xfrm>
            <a:off x="6858000" y="6492875"/>
            <a:ext cx="2133600" cy="365125"/>
          </a:xfrm>
          <a:prstGeom prst="rect">
            <a:avLst/>
          </a:prstGeom>
        </p:spPr>
        <p:txBody>
          <a:bodyPr/>
          <a:lstStyle/>
          <a:p>
            <a:fld id="{F1347ACE-4761-41A1-9018-F41D13937E4D}" type="slidenum">
              <a:rPr lang="en-US" smtClean="0"/>
              <a:pPr/>
              <a:t>20</a:t>
            </a:fld>
            <a:endParaRPr lang="en-US" dirty="0"/>
          </a:p>
        </p:txBody>
      </p:sp>
      <p:sp>
        <p:nvSpPr>
          <p:cNvPr id="3" name="Content Placeholder 2"/>
          <p:cNvSpPr>
            <a:spLocks noGrp="1"/>
          </p:cNvSpPr>
          <p:nvPr>
            <p:ph idx="1"/>
          </p:nvPr>
        </p:nvSpPr>
        <p:spPr>
          <a:xfrm>
            <a:off x="457200" y="1219200"/>
            <a:ext cx="8229600" cy="4800600"/>
          </a:xfrm>
          <a:solidFill>
            <a:schemeClr val="bg1"/>
          </a:solidFill>
        </p:spPr>
        <p:txBody>
          <a:bodyPr>
            <a:normAutofit fontScale="62500" lnSpcReduction="20000"/>
          </a:bodyPr>
          <a:lstStyle/>
          <a:p>
            <a:pPr marL="0" marR="0" indent="0">
              <a:lnSpc>
                <a:spcPct val="115000"/>
              </a:lnSpc>
              <a:spcBef>
                <a:spcPts val="0"/>
              </a:spcBef>
              <a:spcAft>
                <a:spcPts val="1000"/>
              </a:spcAft>
              <a:buNone/>
            </a:pPr>
            <a:r>
              <a:rPr lang="en-US" sz="4200" dirty="0" smtClean="0">
                <a:latin typeface="Calibri" panose="020F0502020204030204" pitchFamily="34" charset="0"/>
                <a:ea typeface="Calibri" panose="020F0502020204030204" pitchFamily="34" charset="0"/>
                <a:cs typeface="Times New Roman" panose="02020603050405020304" pitchFamily="18" charset="0"/>
              </a:rPr>
              <a:t>HEK </a:t>
            </a:r>
            <a:r>
              <a:rPr lang="en-US" sz="4200" dirty="0">
                <a:latin typeface="Calibri" panose="020F0502020204030204" pitchFamily="34" charset="0"/>
                <a:ea typeface="Calibri" panose="020F0502020204030204" pitchFamily="34" charset="0"/>
                <a:cs typeface="Times New Roman" panose="02020603050405020304" pitchFamily="18" charset="0"/>
              </a:rPr>
              <a:t>has defined an “alternative” asset as one that has </a:t>
            </a:r>
            <a:endParaRPr lang="en-US" sz="42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US" sz="4200" dirty="0" smtClean="0">
                <a:latin typeface="Calibri" panose="020F0502020204030204" pitchFamily="34" charset="0"/>
                <a:ea typeface="Calibri" panose="020F0502020204030204" pitchFamily="34" charset="0"/>
                <a:cs typeface="Times New Roman" panose="02020603050405020304" pitchFamily="18" charset="0"/>
              </a:rPr>
              <a:t>limited liquidity;</a:t>
            </a:r>
          </a:p>
          <a:p>
            <a:pPr marL="514350" marR="0" indent="-514350">
              <a:lnSpc>
                <a:spcPct val="115000"/>
              </a:lnSpc>
              <a:spcBef>
                <a:spcPts val="0"/>
              </a:spcBef>
              <a:spcAft>
                <a:spcPts val="1000"/>
              </a:spcAft>
              <a:buFont typeface="+mj-lt"/>
              <a:buAutoNum type="arabicPeriod"/>
            </a:pPr>
            <a:r>
              <a:rPr lang="en-US" sz="4200" dirty="0" smtClean="0">
                <a:latin typeface="Calibri" panose="020F0502020204030204" pitchFamily="34" charset="0"/>
                <a:ea typeface="Calibri" panose="020F0502020204030204" pitchFamily="34" charset="0"/>
                <a:cs typeface="Times New Roman" panose="02020603050405020304" pitchFamily="18" charset="0"/>
              </a:rPr>
              <a:t>very </a:t>
            </a:r>
            <a:r>
              <a:rPr lang="en-US" sz="4200" dirty="0">
                <a:latin typeface="Calibri" panose="020F0502020204030204" pitchFamily="34" charset="0"/>
                <a:ea typeface="Calibri" panose="020F0502020204030204" pitchFamily="34" charset="0"/>
                <a:cs typeface="Times New Roman" panose="02020603050405020304" pitchFamily="18" charset="0"/>
              </a:rPr>
              <a:t>high trading </a:t>
            </a:r>
            <a:r>
              <a:rPr lang="en-US" sz="4200" dirty="0" smtClean="0">
                <a:latin typeface="Calibri" panose="020F0502020204030204" pitchFamily="34" charset="0"/>
                <a:ea typeface="Calibri" panose="020F0502020204030204" pitchFamily="34" charset="0"/>
                <a:cs typeface="Times New Roman" panose="02020603050405020304" pitchFamily="18" charset="0"/>
              </a:rPr>
              <a:t>turnover; or</a:t>
            </a:r>
          </a:p>
          <a:p>
            <a:pPr marL="514350" marR="0" indent="-514350">
              <a:lnSpc>
                <a:spcPct val="115000"/>
              </a:lnSpc>
              <a:spcBef>
                <a:spcPts val="0"/>
              </a:spcBef>
              <a:spcAft>
                <a:spcPts val="1000"/>
              </a:spcAft>
              <a:buFont typeface="+mj-lt"/>
              <a:buAutoNum type="arabicPeriod"/>
            </a:pPr>
            <a:r>
              <a:rPr lang="en-US" sz="4200" dirty="0" smtClean="0">
                <a:latin typeface="Calibri" panose="020F0502020204030204" pitchFamily="34" charset="0"/>
                <a:ea typeface="Calibri" panose="020F0502020204030204" pitchFamily="34" charset="0"/>
                <a:cs typeface="Times New Roman" panose="02020603050405020304" pitchFamily="18" charset="0"/>
              </a:rPr>
              <a:t>material </a:t>
            </a:r>
            <a:r>
              <a:rPr lang="en-US" sz="4200" dirty="0">
                <a:latin typeface="Calibri" panose="020F0502020204030204" pitchFamily="34" charset="0"/>
                <a:ea typeface="Calibri" panose="020F0502020204030204" pitchFamily="34" charset="0"/>
                <a:cs typeface="Times New Roman" panose="02020603050405020304" pitchFamily="18" charset="0"/>
              </a:rPr>
              <a:t>use of derivatives.  </a:t>
            </a:r>
            <a:endParaRPr lang="en-US" sz="42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4200" dirty="0" smtClean="0">
                <a:latin typeface="Calibri" panose="020F0502020204030204" pitchFamily="34" charset="0"/>
                <a:ea typeface="Calibri" panose="020F0502020204030204" pitchFamily="34" charset="0"/>
                <a:cs typeface="Times New Roman" panose="02020603050405020304" pitchFamily="18" charset="0"/>
              </a:rPr>
              <a:t>In </a:t>
            </a:r>
            <a:r>
              <a:rPr lang="en-US" sz="4200" dirty="0">
                <a:latin typeface="Calibri" panose="020F0502020204030204" pitchFamily="34" charset="0"/>
                <a:ea typeface="Calibri" panose="020F0502020204030204" pitchFamily="34" charset="0"/>
                <a:cs typeface="Times New Roman" panose="02020603050405020304" pitchFamily="18" charset="0"/>
              </a:rPr>
              <a:t>our portfolio it </a:t>
            </a:r>
            <a:r>
              <a:rPr lang="en-US" sz="4200" dirty="0" smtClean="0">
                <a:latin typeface="Calibri" panose="020F0502020204030204" pitchFamily="34" charset="0"/>
                <a:ea typeface="Calibri" panose="020F0502020204030204" pitchFamily="34" charset="0"/>
                <a:cs typeface="Times New Roman" panose="02020603050405020304" pitchFamily="18" charset="0"/>
              </a:rPr>
              <a:t>includes</a:t>
            </a:r>
            <a:r>
              <a:rPr lang="en-US" sz="3600" dirty="0" smtClean="0">
                <a:latin typeface="Calibri" panose="020F0502020204030204" pitchFamily="34" charset="0"/>
                <a:ea typeface="Calibri" panose="020F0502020204030204" pitchFamily="34" charset="0"/>
                <a:cs typeface="Times New Roman" panose="02020603050405020304" pitchFamily="18" charset="0"/>
              </a:rPr>
              <a:t>*</a:t>
            </a:r>
            <a:r>
              <a:rPr lang="en-US" sz="4200" dirty="0" smtClean="0">
                <a:latin typeface="Calibri" panose="020F0502020204030204" pitchFamily="34" charset="0"/>
                <a:ea typeface="Calibri" panose="020F0502020204030204" pitchFamily="34" charset="0"/>
                <a:cs typeface="Times New Roman" panose="02020603050405020304" pitchFamily="18" charset="0"/>
              </a:rPr>
              <a:t>:</a:t>
            </a: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Private Equity (9.5%)</a:t>
            </a:r>
          </a:p>
          <a:p>
            <a:pPr lvl="1">
              <a:lnSpc>
                <a:spcPct val="115000"/>
              </a:lnSpc>
              <a:spcBef>
                <a:spcPts val="0"/>
              </a:spcBef>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Hedge Funds (10.6%)</a:t>
            </a:r>
          </a:p>
          <a:p>
            <a:pPr lvl="1">
              <a:lnSpc>
                <a:spcPct val="115000"/>
              </a:lnSpc>
              <a:spcBef>
                <a:spcPts val="0"/>
              </a:spcBef>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Commodities (2.3%)</a:t>
            </a:r>
          </a:p>
          <a:p>
            <a:pPr lvl="1">
              <a:lnSpc>
                <a:spcPct val="115000"/>
              </a:lnSpc>
              <a:spcBef>
                <a:spcPts val="0"/>
              </a:spcBef>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Private Debt (5.9%)</a:t>
            </a:r>
          </a:p>
          <a:p>
            <a:pPr lvl="1">
              <a:lnSpc>
                <a:spcPct val="115000"/>
              </a:lnSpc>
              <a:spcBef>
                <a:spcPts val="0"/>
              </a:spcBef>
              <a:spcAft>
                <a:spcPts val="1000"/>
              </a:spcAft>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Real Estate (4.0%)</a:t>
            </a:r>
          </a:p>
          <a:p>
            <a:endParaRPr lang="en-US" dirty="0"/>
          </a:p>
        </p:txBody>
      </p:sp>
      <p:sp>
        <p:nvSpPr>
          <p:cNvPr id="7" name="Rectangle 6"/>
          <p:cNvSpPr/>
          <p:nvPr/>
        </p:nvSpPr>
        <p:spPr>
          <a:xfrm>
            <a:off x="6545753" y="6501487"/>
            <a:ext cx="1699504" cy="369332"/>
          </a:xfrm>
          <a:prstGeom prst="rect">
            <a:avLst/>
          </a:prstGeom>
        </p:spPr>
        <p:txBody>
          <a:bodyPr wrap="none">
            <a:spAutoFit/>
          </a:bodyPr>
          <a:lstStyle/>
          <a:p>
            <a:pPr algn="ctr"/>
            <a:r>
              <a:rPr lang="en-US" i="1" dirty="0" smtClean="0">
                <a:solidFill>
                  <a:prstClr val="black"/>
                </a:solidFill>
              </a:rPr>
              <a:t>*As </a:t>
            </a:r>
            <a:r>
              <a:rPr lang="en-US" i="1" dirty="0">
                <a:solidFill>
                  <a:prstClr val="black"/>
                </a:solidFill>
              </a:rPr>
              <a:t>of </a:t>
            </a:r>
            <a:r>
              <a:rPr lang="en-US" i="1" dirty="0" smtClean="0">
                <a:solidFill>
                  <a:prstClr val="black"/>
                </a:solidFill>
              </a:rPr>
              <a:t>09/30/13</a:t>
            </a:r>
            <a:endParaRPr lang="en-US" i="1"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65277178"/>
              </p:ext>
            </p:extLst>
          </p:nvPr>
        </p:nvGraphicFramePr>
        <p:xfrm>
          <a:off x="533400" y="3674742"/>
          <a:ext cx="4495800" cy="2458498"/>
        </p:xfrm>
        <a:graphic>
          <a:graphicData uri="http://schemas.openxmlformats.org/drawingml/2006/table">
            <a:tbl>
              <a:tblPr/>
              <a:tblGrid>
                <a:gridCol w="3937927"/>
                <a:gridCol w="557873"/>
              </a:tblGrid>
              <a:tr h="196301">
                <a:tc>
                  <a:txBody>
                    <a:bodyPr/>
                    <a:lstStyle/>
                    <a:p>
                      <a:pPr algn="l" fontAlgn="b"/>
                      <a:r>
                        <a:rPr lang="en-US" sz="1300" b="1" i="0" u="none" strike="noStrike" dirty="0">
                          <a:effectLst/>
                          <a:latin typeface="Arial" panose="020B0604020202020204" pitchFamily="34" charset="0"/>
                        </a:rPr>
                        <a:t>Alternative Investments Asset Classes</a:t>
                      </a:r>
                    </a:p>
                  </a:txBody>
                  <a:tcPr marL="9525" marR="9525" marT="9525" marB="0" anchor="b">
                    <a:lnL>
                      <a:noFill/>
                    </a:lnL>
                    <a:lnR>
                      <a:noFill/>
                    </a:lnR>
                    <a:lnT>
                      <a:noFill/>
                    </a:lnT>
                    <a:lnB>
                      <a:noFill/>
                    </a:lnB>
                  </a:tcPr>
                </a:tc>
                <a:tc>
                  <a:txBody>
                    <a:bodyPr/>
                    <a:lstStyle/>
                    <a:p>
                      <a:pPr algn="l" fontAlgn="b"/>
                      <a:endParaRPr lang="en-US" sz="1300" b="0" i="0" u="none" strike="noStrike">
                        <a:effectLst/>
                        <a:latin typeface="Arial" panose="020B0604020202020204" pitchFamily="34" charset="0"/>
                      </a:endParaRPr>
                    </a:p>
                  </a:txBody>
                  <a:tcPr marL="9525" marR="9525" marT="9525" marB="0" anchor="b">
                    <a:lnL>
                      <a:noFill/>
                    </a:lnL>
                    <a:lnR>
                      <a:noFill/>
                    </a:lnR>
                    <a:lnT>
                      <a:noFill/>
                    </a:lnT>
                    <a:lnB>
                      <a:noFill/>
                    </a:lnB>
                  </a:tcPr>
                </a:tc>
              </a:tr>
              <a:tr h="196301">
                <a:tc>
                  <a:txBody>
                    <a:bodyPr/>
                    <a:lstStyle/>
                    <a:p>
                      <a:pPr algn="l" fontAlgn="b"/>
                      <a:r>
                        <a:rPr lang="en-US" sz="1300" b="0" i="0" u="none" strike="noStrike" dirty="0">
                          <a:effectLst/>
                          <a:latin typeface="Arial" panose="020B0604020202020204" pitchFamily="34" charset="0"/>
                        </a:rPr>
                        <a:t>Private Equity</a:t>
                      </a:r>
                    </a:p>
                  </a:txBody>
                  <a:tcPr marL="9525" marR="9525" marT="9525" marB="0" anchor="b">
                    <a:lnL>
                      <a:noFill/>
                    </a:lnL>
                    <a:lnR>
                      <a:noFill/>
                    </a:lnR>
                    <a:lnT>
                      <a:noFill/>
                    </a:lnT>
                    <a:lnB>
                      <a:noFill/>
                    </a:lnB>
                  </a:tcPr>
                </a:tc>
                <a:tc>
                  <a:txBody>
                    <a:bodyPr/>
                    <a:lstStyle/>
                    <a:p>
                      <a:pPr algn="ctr" fontAlgn="ctr"/>
                      <a:r>
                        <a:rPr lang="en-US" sz="1300" b="0" i="0" u="none" strike="noStrike">
                          <a:effectLst/>
                          <a:latin typeface="Calibri" panose="020F0502020204030204" pitchFamily="34" charset="0"/>
                        </a:rPr>
                        <a:t>9.5%</a:t>
                      </a:r>
                    </a:p>
                  </a:txBody>
                  <a:tcPr marL="9525" marR="9525" marT="9525" marB="0" anchor="ctr">
                    <a:lnL>
                      <a:noFill/>
                    </a:lnL>
                    <a:lnR>
                      <a:noFill/>
                    </a:lnR>
                    <a:lnT>
                      <a:noFill/>
                    </a:lnT>
                    <a:lnB>
                      <a:noFill/>
                    </a:lnB>
                  </a:tcPr>
                </a:tc>
              </a:tr>
              <a:tr h="196301">
                <a:tc>
                  <a:txBody>
                    <a:bodyPr/>
                    <a:lstStyle/>
                    <a:p>
                      <a:pPr algn="l" fontAlgn="b"/>
                      <a:r>
                        <a:rPr lang="en-US" sz="1300" b="0" i="0" u="none" strike="noStrike" dirty="0">
                          <a:effectLst/>
                          <a:latin typeface="Arial" panose="020B0604020202020204" pitchFamily="34" charset="0"/>
                        </a:rPr>
                        <a:t>Hedge Funds (Low Beta)</a:t>
                      </a:r>
                    </a:p>
                  </a:txBody>
                  <a:tcPr marL="9525" marR="9525" marT="9525" marB="0" anchor="b">
                    <a:lnL>
                      <a:noFill/>
                    </a:lnL>
                    <a:lnR>
                      <a:noFill/>
                    </a:lnR>
                    <a:lnT>
                      <a:noFill/>
                    </a:lnT>
                    <a:lnB>
                      <a:noFill/>
                    </a:lnB>
                  </a:tcPr>
                </a:tc>
                <a:tc>
                  <a:txBody>
                    <a:bodyPr/>
                    <a:lstStyle/>
                    <a:p>
                      <a:pPr algn="ctr" fontAlgn="ctr"/>
                      <a:r>
                        <a:rPr lang="en-US" sz="1300" b="0" i="0" u="none" strike="noStrike">
                          <a:effectLst/>
                          <a:latin typeface="Calibri" panose="020F0502020204030204" pitchFamily="34" charset="0"/>
                        </a:rPr>
                        <a:t>10.6%</a:t>
                      </a:r>
                    </a:p>
                  </a:txBody>
                  <a:tcPr marL="9525" marR="9525" marT="9525" marB="0" anchor="ctr">
                    <a:lnL>
                      <a:noFill/>
                    </a:lnL>
                    <a:lnR>
                      <a:noFill/>
                    </a:lnR>
                    <a:lnT>
                      <a:noFill/>
                    </a:lnT>
                    <a:lnB>
                      <a:noFill/>
                    </a:lnB>
                  </a:tcPr>
                </a:tc>
              </a:tr>
              <a:tr h="196301">
                <a:tc>
                  <a:txBody>
                    <a:bodyPr/>
                    <a:lstStyle/>
                    <a:p>
                      <a:pPr algn="l" fontAlgn="b"/>
                      <a:r>
                        <a:rPr lang="en-US" sz="1300" b="0" i="0" u="none" strike="noStrike" dirty="0">
                          <a:effectLst/>
                          <a:latin typeface="Arial" panose="020B0604020202020204" pitchFamily="34" charset="0"/>
                        </a:rPr>
                        <a:t>Commodities</a:t>
                      </a:r>
                    </a:p>
                  </a:txBody>
                  <a:tcPr marL="9525" marR="9525" marT="9525" marB="0" anchor="b">
                    <a:lnL>
                      <a:noFill/>
                    </a:lnL>
                    <a:lnR>
                      <a:noFill/>
                    </a:lnR>
                    <a:lnT>
                      <a:noFill/>
                    </a:lnT>
                    <a:lnB>
                      <a:noFill/>
                    </a:lnB>
                  </a:tcPr>
                </a:tc>
                <a:tc>
                  <a:txBody>
                    <a:bodyPr/>
                    <a:lstStyle/>
                    <a:p>
                      <a:pPr algn="ctr" fontAlgn="ctr"/>
                      <a:r>
                        <a:rPr lang="en-US" sz="1300" b="0" i="0" u="none" strike="noStrike">
                          <a:effectLst/>
                          <a:latin typeface="Calibri" panose="020F0502020204030204" pitchFamily="34" charset="0"/>
                        </a:rPr>
                        <a:t>2.3%</a:t>
                      </a:r>
                    </a:p>
                  </a:txBody>
                  <a:tcPr marL="9525" marR="9525" marT="9525" marB="0" anchor="ctr">
                    <a:lnL>
                      <a:noFill/>
                    </a:lnL>
                    <a:lnR>
                      <a:noFill/>
                    </a:lnR>
                    <a:lnT>
                      <a:noFill/>
                    </a:lnT>
                    <a:lnB>
                      <a:noFill/>
                    </a:lnB>
                  </a:tcPr>
                </a:tc>
              </a:tr>
              <a:tr h="196301">
                <a:tc>
                  <a:txBody>
                    <a:bodyPr/>
                    <a:lstStyle/>
                    <a:p>
                      <a:pPr algn="l" fontAlgn="b"/>
                      <a:r>
                        <a:rPr lang="en-US" sz="1300" b="0" i="0" u="none" strike="noStrike" dirty="0">
                          <a:effectLst/>
                          <a:latin typeface="Arial" panose="020B0604020202020204" pitchFamily="34" charset="0"/>
                        </a:rPr>
                        <a:t>Private Debt</a:t>
                      </a:r>
                    </a:p>
                  </a:txBody>
                  <a:tcPr marL="9525" marR="9525" marT="9525" marB="0" anchor="b">
                    <a:lnL>
                      <a:noFill/>
                    </a:lnL>
                    <a:lnR>
                      <a:noFill/>
                    </a:lnR>
                    <a:lnT>
                      <a:noFill/>
                    </a:lnT>
                    <a:lnB>
                      <a:noFill/>
                    </a:lnB>
                  </a:tcPr>
                </a:tc>
                <a:tc>
                  <a:txBody>
                    <a:bodyPr/>
                    <a:lstStyle/>
                    <a:p>
                      <a:pPr algn="ctr" fontAlgn="ctr"/>
                      <a:r>
                        <a:rPr lang="en-US" sz="1300" b="0" i="0" u="none" strike="noStrike">
                          <a:effectLst/>
                          <a:latin typeface="Calibri" panose="020F0502020204030204" pitchFamily="34" charset="0"/>
                        </a:rPr>
                        <a:t>5.9%</a:t>
                      </a:r>
                    </a:p>
                  </a:txBody>
                  <a:tcPr marL="9525" marR="9525" marT="9525" marB="0" anchor="ctr">
                    <a:lnL>
                      <a:noFill/>
                    </a:lnL>
                    <a:lnR>
                      <a:noFill/>
                    </a:lnR>
                    <a:lnT>
                      <a:noFill/>
                    </a:lnT>
                    <a:lnB>
                      <a:noFill/>
                    </a:lnB>
                  </a:tcPr>
                </a:tc>
              </a:tr>
              <a:tr h="196301">
                <a:tc>
                  <a:txBody>
                    <a:bodyPr/>
                    <a:lstStyle/>
                    <a:p>
                      <a:pPr algn="l" fontAlgn="b"/>
                      <a:r>
                        <a:rPr lang="en-US" sz="1300" b="0" i="0" u="none" strike="noStrike" dirty="0">
                          <a:effectLst/>
                          <a:latin typeface="Arial" panose="020B0604020202020204" pitchFamily="34" charset="0"/>
                        </a:rPr>
                        <a:t>Real Estate</a:t>
                      </a:r>
                    </a:p>
                  </a:txBody>
                  <a:tcPr marL="9525" marR="9525" marT="9525" marB="0" anchor="b">
                    <a:lnL>
                      <a:noFill/>
                    </a:lnL>
                    <a:lnR>
                      <a:noFill/>
                    </a:lnR>
                    <a:lnT>
                      <a:noFill/>
                    </a:lnT>
                    <a:lnB>
                      <a:noFill/>
                    </a:lnB>
                  </a:tcPr>
                </a:tc>
                <a:tc>
                  <a:txBody>
                    <a:bodyPr/>
                    <a:lstStyle/>
                    <a:p>
                      <a:pPr algn="ctr" fontAlgn="ctr"/>
                      <a:r>
                        <a:rPr lang="en-US" sz="1300" b="0" i="0" u="none" strike="noStrike" dirty="0">
                          <a:effectLst/>
                          <a:latin typeface="Calibri" panose="020F0502020204030204" pitchFamily="34" charset="0"/>
                        </a:rPr>
                        <a:t>4.0%</a:t>
                      </a:r>
                    </a:p>
                  </a:txBody>
                  <a:tcPr marL="9525" marR="9525" marT="9525" marB="0" anchor="ctr">
                    <a:lnL>
                      <a:noFill/>
                    </a:lnL>
                    <a:lnR>
                      <a:noFill/>
                    </a:lnR>
                    <a:lnT>
                      <a:noFill/>
                    </a:lnT>
                    <a:lnB>
                      <a:noFill/>
                    </a:lnB>
                  </a:tcPr>
                </a:tc>
              </a:tr>
              <a:tr h="196301">
                <a:tc>
                  <a:txBody>
                    <a:bodyPr/>
                    <a:lstStyle/>
                    <a:p>
                      <a:pPr algn="l" fontAlgn="b"/>
                      <a:endParaRPr lang="en-US" sz="1300" b="1"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US" sz="1300" b="1" i="0" u="none" strike="noStrike" dirty="0">
                        <a:effectLst/>
                        <a:latin typeface="Arial" panose="020B0604020202020204" pitchFamily="34" charset="0"/>
                      </a:endParaRPr>
                    </a:p>
                  </a:txBody>
                  <a:tcPr marL="9525" marR="9525" marT="9525" marB="0" anchor="b">
                    <a:lnL>
                      <a:noFill/>
                    </a:lnL>
                    <a:lnR>
                      <a:noFill/>
                    </a:lnR>
                    <a:lnT>
                      <a:noFill/>
                    </a:lnT>
                    <a:lnB>
                      <a:noFill/>
                    </a:lnB>
                  </a:tcPr>
                </a:tc>
              </a:tr>
              <a:tr h="196301">
                <a:tc>
                  <a:txBody>
                    <a:bodyPr/>
                    <a:lstStyle/>
                    <a:p>
                      <a:pPr algn="l" fontAlgn="b"/>
                      <a:r>
                        <a:rPr lang="en-US" sz="1300" b="1" i="0" u="none" strike="noStrike" dirty="0">
                          <a:effectLst/>
                          <a:latin typeface="Arial" panose="020B0604020202020204" pitchFamily="34" charset="0"/>
                        </a:rPr>
                        <a:t>Hedge Funds in Other Asset Classes</a:t>
                      </a:r>
                    </a:p>
                  </a:txBody>
                  <a:tcPr marL="9525" marR="9525" marT="9525" marB="0" anchor="b">
                    <a:lnL>
                      <a:noFill/>
                    </a:lnL>
                    <a:lnR>
                      <a:noFill/>
                    </a:lnR>
                    <a:lnT>
                      <a:noFill/>
                    </a:lnT>
                    <a:lnB>
                      <a:noFill/>
                    </a:lnB>
                  </a:tcPr>
                </a:tc>
                <a:tc>
                  <a:txBody>
                    <a:bodyPr/>
                    <a:lstStyle/>
                    <a:p>
                      <a:pPr algn="l" fontAlgn="b"/>
                      <a:endParaRPr lang="en-US" sz="1300" b="0" i="0" u="none" strike="noStrike">
                        <a:effectLst/>
                        <a:latin typeface="Arial" panose="020B0604020202020204" pitchFamily="34" charset="0"/>
                      </a:endParaRPr>
                    </a:p>
                  </a:txBody>
                  <a:tcPr marL="9525" marR="9525" marT="9525" marB="0" anchor="b">
                    <a:lnL>
                      <a:noFill/>
                    </a:lnL>
                    <a:lnR>
                      <a:noFill/>
                    </a:lnR>
                    <a:lnT>
                      <a:noFill/>
                    </a:lnT>
                    <a:lnB>
                      <a:noFill/>
                    </a:lnB>
                  </a:tcPr>
                </a:tc>
              </a:tr>
              <a:tr h="196301">
                <a:tc>
                  <a:txBody>
                    <a:bodyPr/>
                    <a:lstStyle/>
                    <a:p>
                      <a:pPr algn="l" fontAlgn="b"/>
                      <a:r>
                        <a:rPr lang="en-US" sz="1300" b="0" i="0" u="none" strike="noStrike" dirty="0">
                          <a:effectLst/>
                          <a:latin typeface="Arial" panose="020B0604020202020204" pitchFamily="34" charset="0"/>
                        </a:rPr>
                        <a:t>Global Equity Hedge Funds</a:t>
                      </a:r>
                    </a:p>
                  </a:txBody>
                  <a:tcPr marL="9525" marR="9525" marT="9525" marB="0" anchor="b">
                    <a:lnL>
                      <a:noFill/>
                    </a:lnL>
                    <a:lnR>
                      <a:noFill/>
                    </a:lnR>
                    <a:lnT>
                      <a:noFill/>
                    </a:lnT>
                    <a:lnB>
                      <a:noFill/>
                    </a:lnB>
                  </a:tcPr>
                </a:tc>
                <a:tc>
                  <a:txBody>
                    <a:bodyPr/>
                    <a:lstStyle/>
                    <a:p>
                      <a:pPr algn="ctr" fontAlgn="ctr"/>
                      <a:r>
                        <a:rPr lang="en-US" sz="1300" b="0" i="0" u="none" strike="noStrike">
                          <a:effectLst/>
                          <a:latin typeface="Calibri" panose="020F0502020204030204" pitchFamily="34" charset="0"/>
                        </a:rPr>
                        <a:t>1.2%</a:t>
                      </a:r>
                    </a:p>
                  </a:txBody>
                  <a:tcPr marL="9525" marR="9525" marT="9525" marB="0" anchor="ctr">
                    <a:lnL>
                      <a:noFill/>
                    </a:lnL>
                    <a:lnR>
                      <a:noFill/>
                    </a:lnR>
                    <a:lnT>
                      <a:noFill/>
                    </a:lnT>
                    <a:lnB>
                      <a:noFill/>
                    </a:lnB>
                  </a:tcPr>
                </a:tc>
              </a:tr>
              <a:tr h="196301">
                <a:tc>
                  <a:txBody>
                    <a:bodyPr/>
                    <a:lstStyle/>
                    <a:p>
                      <a:pPr algn="l" fontAlgn="b"/>
                      <a:r>
                        <a:rPr lang="en-US" sz="1300" b="0" i="0" u="none" strike="noStrike" dirty="0">
                          <a:effectLst/>
                          <a:latin typeface="Arial" panose="020B0604020202020204" pitchFamily="34" charset="0"/>
                        </a:rPr>
                        <a:t>Mixed Credit  Hedge Funds</a:t>
                      </a:r>
                    </a:p>
                  </a:txBody>
                  <a:tcPr marL="9525" marR="9525" marT="9525" marB="0" anchor="b">
                    <a:lnL>
                      <a:noFill/>
                    </a:lnL>
                    <a:lnR>
                      <a:noFill/>
                    </a:lnR>
                    <a:lnT>
                      <a:noFill/>
                    </a:lnT>
                    <a:lnB>
                      <a:noFill/>
                    </a:lnB>
                  </a:tcPr>
                </a:tc>
                <a:tc>
                  <a:txBody>
                    <a:bodyPr/>
                    <a:lstStyle/>
                    <a:p>
                      <a:pPr algn="ctr" fontAlgn="ctr"/>
                      <a:r>
                        <a:rPr lang="en-US" sz="1300" b="0" i="0" u="none" strike="noStrike" dirty="0">
                          <a:effectLst/>
                          <a:latin typeface="Calibri" panose="020F0502020204030204" pitchFamily="34" charset="0"/>
                        </a:rPr>
                        <a:t>5.4%</a:t>
                      </a:r>
                    </a:p>
                  </a:txBody>
                  <a:tcPr marL="9525" marR="9525" marT="9525" marB="0" anchor="ctr">
                    <a:lnL>
                      <a:noFill/>
                    </a:lnL>
                    <a:lnR>
                      <a:noFill/>
                    </a:lnR>
                    <a:lnT>
                      <a:noFill/>
                    </a:lnT>
                    <a:lnB>
                      <a:noFill/>
                    </a:lnB>
                  </a:tcPr>
                </a:tc>
              </a:tr>
              <a:tr h="382048">
                <a:tc>
                  <a:txBody>
                    <a:bodyPr/>
                    <a:lstStyle/>
                    <a:p>
                      <a:pPr algn="l" fontAlgn="b"/>
                      <a:r>
                        <a:rPr lang="en-US" sz="1300" b="0" i="0" u="none" strike="noStrike" dirty="0">
                          <a:effectLst/>
                          <a:latin typeface="Arial" panose="020B0604020202020204" pitchFamily="34" charset="0"/>
                        </a:rPr>
                        <a:t>Total Alternatives Including Multi-Asset Hedge Funds</a:t>
                      </a:r>
                    </a:p>
                  </a:txBody>
                  <a:tcPr marL="9525" marR="9525" marT="9525" marB="0" anchor="b">
                    <a:lnL>
                      <a:noFill/>
                    </a:lnL>
                    <a:lnR>
                      <a:noFill/>
                    </a:lnR>
                    <a:lnT>
                      <a:noFill/>
                    </a:lnT>
                    <a:lnB>
                      <a:noFill/>
                    </a:lnB>
                  </a:tcPr>
                </a:tc>
                <a:tc>
                  <a:txBody>
                    <a:bodyPr/>
                    <a:lstStyle/>
                    <a:p>
                      <a:pPr algn="r" fontAlgn="b"/>
                      <a:r>
                        <a:rPr lang="en-US" sz="1300" b="1" i="0" u="none" strike="noStrike" dirty="0">
                          <a:effectLst/>
                          <a:latin typeface="Arial" panose="020B0604020202020204" pitchFamily="34" charset="0"/>
                        </a:rPr>
                        <a:t>38.9%</a:t>
                      </a:r>
                    </a:p>
                  </a:txBody>
                  <a:tcPr marL="9525" marR="9525" marT="9525" marB="0" anchor="b">
                    <a:lnL>
                      <a:noFill/>
                    </a:lnL>
                    <a:lnR>
                      <a:noFill/>
                    </a:lnR>
                    <a:lnT>
                      <a:noFill/>
                    </a:lnT>
                    <a:lnB>
                      <a:noFill/>
                    </a:lnB>
                  </a:tcPr>
                </a:tc>
              </a:tr>
            </a:tbl>
          </a:graphicData>
        </a:graphic>
      </p:graphicFrame>
      <p:sp>
        <p:nvSpPr>
          <p:cNvPr id="8" name="TextBox 7">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78460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0" indent="0" algn="ctr">
              <a:buNone/>
            </a:pPr>
            <a:r>
              <a:rPr lang="en-US" sz="2400" b="1" dirty="0" smtClean="0"/>
              <a:t>Examples of Alternative Investments</a:t>
            </a:r>
            <a:endParaRPr lang="en-US" sz="2400" b="1" dirty="0"/>
          </a:p>
        </p:txBody>
      </p:sp>
      <p:sp>
        <p:nvSpPr>
          <p:cNvPr id="6" name="TextBox 5"/>
          <p:cNvSpPr txBox="1"/>
          <p:nvPr/>
        </p:nvSpPr>
        <p:spPr>
          <a:xfrm>
            <a:off x="3446929" y="2514600"/>
            <a:ext cx="2209800" cy="2154436"/>
          </a:xfrm>
          <a:prstGeom prst="rect">
            <a:avLst/>
          </a:prstGeom>
          <a:solidFill>
            <a:schemeClr val="tx2"/>
          </a:solidFill>
        </p:spPr>
        <p:txBody>
          <a:bodyPr wrap="square" rtlCol="0">
            <a:spAutoFit/>
          </a:bodyPr>
          <a:lstStyle/>
          <a:p>
            <a:r>
              <a:rPr lang="en-US" sz="1400" b="1" dirty="0" smtClean="0">
                <a:solidFill>
                  <a:schemeClr val="bg1"/>
                </a:solidFill>
              </a:rPr>
              <a:t>Private Equity: </a:t>
            </a:r>
            <a:r>
              <a:rPr lang="en-US" sz="1200" dirty="0" smtClean="0">
                <a:solidFill>
                  <a:schemeClr val="bg1"/>
                </a:solidFill>
              </a:rPr>
              <a:t>Generally consists of investments in private companies or buyouts of public companies, such as:</a:t>
            </a:r>
          </a:p>
          <a:p>
            <a:pPr marL="285750" indent="-285750">
              <a:buFont typeface="Arial" panose="020B0604020202020204" pitchFamily="34" charset="0"/>
              <a:buChar char="•"/>
            </a:pPr>
            <a:r>
              <a:rPr lang="en-US" sz="1400" b="1" dirty="0" smtClean="0">
                <a:solidFill>
                  <a:schemeClr val="bg1"/>
                </a:solidFill>
              </a:rPr>
              <a:t>The Weather Channel</a:t>
            </a:r>
          </a:p>
          <a:p>
            <a:pPr marL="285750" indent="-285750">
              <a:buFont typeface="Arial" panose="020B0604020202020204" pitchFamily="34" charset="0"/>
              <a:buChar char="•"/>
            </a:pPr>
            <a:r>
              <a:rPr lang="en-US" sz="1400" b="1" dirty="0" smtClean="0">
                <a:solidFill>
                  <a:schemeClr val="bg1"/>
                </a:solidFill>
              </a:rPr>
              <a:t>Toys-R-Us</a:t>
            </a:r>
          </a:p>
          <a:p>
            <a:pPr marL="285750" indent="-285750">
              <a:buFont typeface="Arial" panose="020B0604020202020204" pitchFamily="34" charset="0"/>
              <a:buChar char="•"/>
            </a:pPr>
            <a:r>
              <a:rPr lang="en-US" sz="1400" b="1" dirty="0" err="1" smtClean="0">
                <a:solidFill>
                  <a:schemeClr val="bg1"/>
                </a:solidFill>
              </a:rPr>
              <a:t>Bojangles</a:t>
            </a:r>
            <a:endParaRPr lang="en-US" sz="1400" b="1" dirty="0" smtClean="0">
              <a:solidFill>
                <a:schemeClr val="bg1"/>
              </a:solidFill>
            </a:endParaRPr>
          </a:p>
          <a:p>
            <a:pPr marL="285750" indent="-285750">
              <a:buFont typeface="Arial" panose="020B0604020202020204" pitchFamily="34" charset="0"/>
              <a:buChar char="•"/>
            </a:pPr>
            <a:r>
              <a:rPr lang="en-US" sz="1400" b="1" dirty="0" smtClean="0">
                <a:solidFill>
                  <a:schemeClr val="bg1"/>
                </a:solidFill>
              </a:rPr>
              <a:t>Universal Studios Parks</a:t>
            </a:r>
          </a:p>
          <a:p>
            <a:pPr marL="285750" indent="-285750">
              <a:buFont typeface="Arial" panose="020B0604020202020204" pitchFamily="34" charset="0"/>
              <a:buChar char="•"/>
            </a:pPr>
            <a:r>
              <a:rPr lang="en-US" sz="1400" b="1" dirty="0" smtClean="0">
                <a:solidFill>
                  <a:schemeClr val="bg1"/>
                </a:solidFill>
              </a:rPr>
              <a:t>Norwegian Cruise Lines</a:t>
            </a:r>
          </a:p>
          <a:p>
            <a:pPr marL="285750" indent="-285750">
              <a:buFont typeface="Arial" panose="020B0604020202020204" pitchFamily="34" charset="0"/>
              <a:buChar char="•"/>
            </a:pPr>
            <a:r>
              <a:rPr lang="en-US" sz="1400" b="1" dirty="0" smtClean="0">
                <a:solidFill>
                  <a:schemeClr val="bg1"/>
                </a:solidFill>
              </a:rPr>
              <a:t>Whole Foods</a:t>
            </a:r>
          </a:p>
        </p:txBody>
      </p:sp>
      <p:sp>
        <p:nvSpPr>
          <p:cNvPr id="7" name="TextBox 6"/>
          <p:cNvSpPr txBox="1"/>
          <p:nvPr/>
        </p:nvSpPr>
        <p:spPr>
          <a:xfrm>
            <a:off x="6400800" y="2514600"/>
            <a:ext cx="2209800" cy="2157984"/>
          </a:xfrm>
          <a:prstGeom prst="rect">
            <a:avLst/>
          </a:prstGeom>
          <a:solidFill>
            <a:schemeClr val="tx2"/>
          </a:solidFill>
        </p:spPr>
        <p:txBody>
          <a:bodyPr wrap="square" rtlCol="0">
            <a:spAutoFit/>
          </a:bodyPr>
          <a:lstStyle/>
          <a:p>
            <a:r>
              <a:rPr lang="en-US" sz="1400" b="1" dirty="0" smtClean="0">
                <a:solidFill>
                  <a:schemeClr val="bg1"/>
                </a:solidFill>
              </a:rPr>
              <a:t>Commodities:</a:t>
            </a:r>
            <a:r>
              <a:rPr lang="en-US" b="1" dirty="0" smtClean="0">
                <a:solidFill>
                  <a:schemeClr val="bg1"/>
                </a:solidFill>
              </a:rPr>
              <a:t> </a:t>
            </a:r>
            <a:r>
              <a:rPr lang="en-US" sz="1200" dirty="0" smtClean="0">
                <a:solidFill>
                  <a:schemeClr val="bg1"/>
                </a:solidFill>
              </a:rPr>
              <a:t>Basic goods that can act as a form of inflation protection, such as:</a:t>
            </a:r>
          </a:p>
          <a:p>
            <a:pPr marL="285750" indent="-285750">
              <a:buFont typeface="Arial" panose="020B0604020202020204" pitchFamily="34" charset="0"/>
              <a:buChar char="•"/>
            </a:pPr>
            <a:r>
              <a:rPr lang="en-US" sz="1400" b="1" dirty="0" smtClean="0">
                <a:solidFill>
                  <a:schemeClr val="bg1"/>
                </a:solidFill>
              </a:rPr>
              <a:t>Crude oil</a:t>
            </a:r>
          </a:p>
          <a:p>
            <a:pPr marL="285750" indent="-285750">
              <a:buFont typeface="Arial" panose="020B0604020202020204" pitchFamily="34" charset="0"/>
              <a:buChar char="•"/>
            </a:pPr>
            <a:r>
              <a:rPr lang="en-US" sz="1400" b="1" dirty="0" smtClean="0">
                <a:solidFill>
                  <a:schemeClr val="bg1"/>
                </a:solidFill>
              </a:rPr>
              <a:t>Gold </a:t>
            </a:r>
          </a:p>
          <a:p>
            <a:pPr marL="285750" indent="-285750">
              <a:buFont typeface="Arial" panose="020B0604020202020204" pitchFamily="34" charset="0"/>
              <a:buChar char="•"/>
            </a:pPr>
            <a:r>
              <a:rPr lang="en-US" sz="1400" b="1" dirty="0" smtClean="0">
                <a:solidFill>
                  <a:schemeClr val="bg1"/>
                </a:solidFill>
              </a:rPr>
              <a:t>Natural Gas</a:t>
            </a:r>
          </a:p>
          <a:p>
            <a:pPr marL="285750" indent="-285750">
              <a:buFont typeface="Arial" panose="020B0604020202020204" pitchFamily="34" charset="0"/>
              <a:buChar char="•"/>
            </a:pPr>
            <a:r>
              <a:rPr lang="en-US" sz="1400" b="1" dirty="0" smtClean="0">
                <a:solidFill>
                  <a:schemeClr val="bg1"/>
                </a:solidFill>
              </a:rPr>
              <a:t>Cattle</a:t>
            </a:r>
          </a:p>
          <a:p>
            <a:pPr marL="285750" indent="-285750">
              <a:buFont typeface="Arial" panose="020B0604020202020204" pitchFamily="34" charset="0"/>
              <a:buChar char="•"/>
            </a:pPr>
            <a:r>
              <a:rPr lang="en-US" sz="1400" b="1" dirty="0" smtClean="0">
                <a:solidFill>
                  <a:schemeClr val="bg1"/>
                </a:solidFill>
              </a:rPr>
              <a:t>Corn</a:t>
            </a:r>
            <a:endParaRPr lang="en-US" sz="400" b="1" dirty="0">
              <a:solidFill>
                <a:schemeClr val="bg1"/>
              </a:solidFill>
            </a:endParaRPr>
          </a:p>
          <a:p>
            <a:pPr marL="285750" indent="-285750">
              <a:buFont typeface="Arial" panose="020B0604020202020204" pitchFamily="34" charset="0"/>
              <a:buChar char="•"/>
            </a:pPr>
            <a:endParaRPr lang="en-US" sz="200" b="1" dirty="0">
              <a:solidFill>
                <a:schemeClr val="bg1"/>
              </a:solidFill>
            </a:endParaRPr>
          </a:p>
          <a:p>
            <a:pPr marL="285750" indent="-285750">
              <a:buFont typeface="Arial" panose="020B0604020202020204" pitchFamily="34" charset="0"/>
              <a:buChar char="•"/>
            </a:pPr>
            <a:endParaRPr lang="en-US" sz="200" b="1" dirty="0" smtClean="0">
              <a:solidFill>
                <a:schemeClr val="bg1"/>
              </a:solidFill>
            </a:endParaRPr>
          </a:p>
          <a:p>
            <a:pPr marL="285750" indent="-285750">
              <a:buFont typeface="Arial" panose="020B0604020202020204" pitchFamily="34" charset="0"/>
              <a:buChar char="•"/>
            </a:pPr>
            <a:endParaRPr lang="en-US" sz="200" b="1" dirty="0">
              <a:solidFill>
                <a:schemeClr val="bg1"/>
              </a:solidFill>
            </a:endParaRPr>
          </a:p>
          <a:p>
            <a:pPr marL="285750" indent="-285750">
              <a:buFont typeface="Arial" panose="020B0604020202020204" pitchFamily="34" charset="0"/>
              <a:buChar char="•"/>
            </a:pPr>
            <a:endParaRPr lang="en-US" sz="200" b="1" dirty="0" smtClean="0">
              <a:solidFill>
                <a:schemeClr val="bg1"/>
              </a:solidFill>
            </a:endParaRPr>
          </a:p>
        </p:txBody>
      </p:sp>
      <p:sp>
        <p:nvSpPr>
          <p:cNvPr id="8" name="TextBox 7"/>
          <p:cNvSpPr txBox="1"/>
          <p:nvPr/>
        </p:nvSpPr>
        <p:spPr>
          <a:xfrm>
            <a:off x="533400" y="2493764"/>
            <a:ext cx="2209800" cy="2154436"/>
          </a:xfrm>
          <a:prstGeom prst="rect">
            <a:avLst/>
          </a:prstGeom>
          <a:solidFill>
            <a:schemeClr val="tx2"/>
          </a:solidFill>
        </p:spPr>
        <p:txBody>
          <a:bodyPr wrap="square" rtlCol="0">
            <a:spAutoFit/>
          </a:bodyPr>
          <a:lstStyle/>
          <a:p>
            <a:r>
              <a:rPr lang="en-US" sz="1400" b="1" dirty="0" smtClean="0">
                <a:solidFill>
                  <a:schemeClr val="bg1"/>
                </a:solidFill>
              </a:rPr>
              <a:t>Real Estate: </a:t>
            </a:r>
            <a:r>
              <a:rPr lang="en-US" sz="1200" dirty="0" smtClean="0">
                <a:solidFill>
                  <a:schemeClr val="bg1"/>
                </a:solidFill>
              </a:rPr>
              <a:t>Expected to generate capital gains as property values increase over time.</a:t>
            </a:r>
          </a:p>
          <a:p>
            <a:pPr marL="285750" indent="-285750">
              <a:buFont typeface="Arial" panose="020B0604020202020204" pitchFamily="34" charset="0"/>
              <a:buChar char="•"/>
            </a:pPr>
            <a:r>
              <a:rPr lang="en-US" sz="1400" b="1" dirty="0" smtClean="0">
                <a:solidFill>
                  <a:schemeClr val="bg1"/>
                </a:solidFill>
              </a:rPr>
              <a:t>Residences</a:t>
            </a:r>
          </a:p>
          <a:p>
            <a:pPr marL="285750" indent="-285750">
              <a:buFont typeface="Arial" panose="020B0604020202020204" pitchFamily="34" charset="0"/>
              <a:buChar char="•"/>
            </a:pPr>
            <a:r>
              <a:rPr lang="en-US" sz="1400" b="1" dirty="0" smtClean="0">
                <a:solidFill>
                  <a:schemeClr val="bg1"/>
                </a:solidFill>
              </a:rPr>
              <a:t>Office Buildings</a:t>
            </a:r>
          </a:p>
          <a:p>
            <a:pPr marL="285750" indent="-285750">
              <a:buFont typeface="Arial" panose="020B0604020202020204" pitchFamily="34" charset="0"/>
              <a:buChar char="•"/>
            </a:pPr>
            <a:r>
              <a:rPr lang="en-US" sz="1400" b="1" dirty="0" smtClean="0">
                <a:solidFill>
                  <a:schemeClr val="bg1"/>
                </a:solidFill>
              </a:rPr>
              <a:t>Hotels</a:t>
            </a:r>
          </a:p>
          <a:p>
            <a:pPr marL="285750" indent="-285750">
              <a:buFont typeface="Arial" panose="020B0604020202020204" pitchFamily="34" charset="0"/>
              <a:buChar char="•"/>
            </a:pPr>
            <a:endParaRPr lang="en-US" sz="1400" b="1" dirty="0" smtClean="0">
              <a:solidFill>
                <a:schemeClr val="bg1"/>
              </a:solidFill>
            </a:endParaRPr>
          </a:p>
          <a:p>
            <a:pPr marL="285750" indent="-285750">
              <a:buFont typeface="Arial" panose="020B0604020202020204" pitchFamily="34" charset="0"/>
              <a:buChar char="•"/>
            </a:pPr>
            <a:endParaRPr lang="en-US" sz="1400" b="1" dirty="0">
              <a:solidFill>
                <a:schemeClr val="bg1"/>
              </a:solidFill>
            </a:endParaRPr>
          </a:p>
          <a:p>
            <a:pPr marL="285750" indent="-285750">
              <a:buFont typeface="Arial" panose="020B0604020202020204" pitchFamily="34" charset="0"/>
              <a:buChar char="•"/>
            </a:pPr>
            <a:endParaRPr lang="en-US" sz="1400" b="1" dirty="0" smtClean="0">
              <a:solidFill>
                <a:schemeClr val="bg1"/>
              </a:solidFill>
            </a:endParaRPr>
          </a:p>
        </p:txBody>
      </p:sp>
      <p:sp>
        <p:nvSpPr>
          <p:cNvPr id="13" name="Title 1"/>
          <p:cNvSpPr>
            <a:spLocks noGrp="1"/>
          </p:cNvSpPr>
          <p:nvPr>
            <p:ph type="title"/>
          </p:nvPr>
        </p:nvSpPr>
        <p:spPr>
          <a:xfrm>
            <a:off x="457200" y="274638"/>
            <a:ext cx="8229600" cy="1173162"/>
          </a:xfrm>
        </p:spPr>
        <p:txBody>
          <a:bodyPr/>
          <a:lstStyle/>
          <a:p>
            <a:r>
              <a:rPr lang="en-US" smtClean="0"/>
              <a:t>Alternative Investments</a:t>
            </a:r>
            <a:endParaRPr lang="en-US" dirty="0"/>
          </a:p>
        </p:txBody>
      </p:sp>
      <p:sp>
        <p:nvSpPr>
          <p:cNvPr id="10"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21</a:t>
            </a:r>
            <a:endParaRPr lang="en-US" dirty="0"/>
          </a:p>
        </p:txBody>
      </p:sp>
      <p:sp>
        <p:nvSpPr>
          <p:cNvPr id="11" name="TextBox 10">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255639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Deloitte </a:t>
            </a:r>
            <a:r>
              <a:rPr lang="en-US" dirty="0" smtClean="0"/>
              <a:t>Report</a:t>
            </a:r>
            <a:endParaRPr lang="en-US" dirty="0"/>
          </a:p>
        </p:txBody>
      </p:sp>
      <p:sp>
        <p:nvSpPr>
          <p:cNvPr id="4" name="Content Placeholder 9"/>
          <p:cNvSpPr>
            <a:spLocks noGrp="1"/>
          </p:cNvSpPr>
          <p:nvPr>
            <p:ph sz="half" idx="1"/>
          </p:nvPr>
        </p:nvSpPr>
        <p:spPr>
          <a:xfrm>
            <a:off x="457200" y="1295400"/>
            <a:ext cx="8229600" cy="4830763"/>
          </a:xfrm>
        </p:spPr>
        <p:txBody>
          <a:bodyPr>
            <a:normAutofit/>
          </a:bodyPr>
          <a:lstStyle/>
          <a:p>
            <a:r>
              <a:rPr lang="en-US" sz="3600" dirty="0" smtClean="0"/>
              <a:t>Commission hired Deloitte in April of 2011 to conduct a risk assessment</a:t>
            </a:r>
          </a:p>
          <a:p>
            <a:r>
              <a:rPr lang="en-US" sz="3600" dirty="0" smtClean="0"/>
              <a:t>Deloitte completed risk assessment in September 2011</a:t>
            </a:r>
          </a:p>
          <a:p>
            <a:r>
              <a:rPr lang="en-US" sz="3600" dirty="0" smtClean="0"/>
              <a:t>Since September 2011, the commission has made much progress</a:t>
            </a:r>
          </a:p>
          <a:p>
            <a:r>
              <a:rPr lang="en-US" sz="3600" dirty="0" smtClean="0"/>
              <a:t>There are still items outstanding</a:t>
            </a:r>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22</a:t>
            </a:r>
            <a:endParaRPr lang="en-US" dirty="0"/>
          </a:p>
        </p:txBody>
      </p:sp>
    </p:spTree>
    <p:extLst>
      <p:ext uri="{BB962C8B-B14F-4D97-AF65-F5344CB8AC3E}">
        <p14:creationId xmlns:p14="http://schemas.microsoft.com/office/powerpoint/2010/main" val="4046672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Deloitte Progress</a:t>
            </a:r>
            <a:endParaRPr lang="en-US" dirty="0"/>
          </a:p>
        </p:txBody>
      </p:sp>
      <p:sp>
        <p:nvSpPr>
          <p:cNvPr id="3" name="Content Placeholder 2"/>
          <p:cNvSpPr>
            <a:spLocks noGrp="1"/>
          </p:cNvSpPr>
          <p:nvPr>
            <p:ph idx="1"/>
          </p:nvPr>
        </p:nvSpPr>
        <p:spPr>
          <a:xfrm>
            <a:off x="457200" y="1219200"/>
            <a:ext cx="8229600" cy="4876799"/>
          </a:xfrm>
        </p:spPr>
        <p:txBody>
          <a:bodyPr>
            <a:normAutofit fontScale="55000" lnSpcReduction="20000"/>
          </a:bodyPr>
          <a:lstStyle/>
          <a:p>
            <a:pPr marL="0" indent="0">
              <a:buNone/>
            </a:pPr>
            <a:r>
              <a:rPr lang="en-US" dirty="0" smtClean="0"/>
              <a:t>Since the issuance of the Deloitte report, the following items have been implemented:</a:t>
            </a:r>
          </a:p>
          <a:p>
            <a:pPr lvl="1">
              <a:buFont typeface="Arial" panose="020B0604020202020204" pitchFamily="34" charset="0"/>
              <a:buChar char="•"/>
            </a:pPr>
            <a:r>
              <a:rPr lang="en-US" sz="2500" dirty="0" smtClean="0"/>
              <a:t>An Audit Committee of the RSIC Commission was established</a:t>
            </a:r>
          </a:p>
          <a:p>
            <a:pPr lvl="1">
              <a:buFont typeface="Arial" panose="020B0604020202020204" pitchFamily="34" charset="0"/>
              <a:buChar char="•"/>
            </a:pPr>
            <a:r>
              <a:rPr lang="en-US" sz="2500" dirty="0" smtClean="0"/>
              <a:t>An Internal Audit and Compliance Department was established</a:t>
            </a:r>
          </a:p>
          <a:p>
            <a:pPr lvl="2">
              <a:buFont typeface="Courier New" panose="02070309020205020404" pitchFamily="49" charset="0"/>
              <a:buChar char="o"/>
            </a:pPr>
            <a:r>
              <a:rPr lang="en-US" sz="2500" dirty="0" smtClean="0"/>
              <a:t>Internal Audit and Compliance </a:t>
            </a:r>
            <a:r>
              <a:rPr lang="en-US" sz="2500" dirty="0"/>
              <a:t>D</a:t>
            </a:r>
            <a:r>
              <a:rPr lang="en-US" sz="2500" dirty="0" smtClean="0"/>
              <a:t>epartment has a direct reporting line to the Audit Committee and does not report through the COO or the CIO</a:t>
            </a:r>
          </a:p>
          <a:p>
            <a:pPr lvl="2">
              <a:buFont typeface="Courier New" panose="02070309020205020404" pitchFamily="49" charset="0"/>
              <a:buChar char="o"/>
            </a:pPr>
            <a:r>
              <a:rPr lang="en-US" sz="2500" dirty="0" smtClean="0"/>
              <a:t>The Director of Internal Audit and Compliance was hired and recruited from the Stanford Endowment and the Internal Audit and Compliance Officer was recruited from Delta Airlines. Both are CPAs.</a:t>
            </a:r>
          </a:p>
          <a:p>
            <a:pPr lvl="1">
              <a:buFont typeface="Arial" pitchFamily="34" charset="0"/>
              <a:buChar char="•"/>
            </a:pPr>
            <a:r>
              <a:rPr lang="en-US" sz="2500" dirty="0">
                <a:solidFill>
                  <a:prstClr val="black"/>
                </a:solidFill>
              </a:rPr>
              <a:t>Formal initial due diligence guidelines were adopted and implemented</a:t>
            </a:r>
          </a:p>
          <a:p>
            <a:pPr lvl="2">
              <a:buFont typeface="Courier New" panose="02070309020205020404" pitchFamily="49" charset="0"/>
              <a:buChar char="o"/>
            </a:pPr>
            <a:r>
              <a:rPr lang="en-US" sz="2500" dirty="0" smtClean="0"/>
              <a:t>Includes a sourcing and disclosure form, intended to clearly disclose and document any potential conflicts of interest by Commissioner or Staff in the future prior to any investment being made</a:t>
            </a:r>
          </a:p>
          <a:p>
            <a:pPr lvl="2">
              <a:buFont typeface="Courier New" panose="02070309020205020404" pitchFamily="49" charset="0"/>
              <a:buChar char="o"/>
            </a:pPr>
            <a:r>
              <a:rPr lang="en-US" sz="2500" dirty="0" smtClean="0"/>
              <a:t>Includes a completeness review by Internal Audit and Compliance prior to any investment being presented to the Commission (this ensures staff have followed the due diligence guidelines prior to a Commission vote)</a:t>
            </a:r>
            <a:endParaRPr lang="en-US" sz="2500" dirty="0"/>
          </a:p>
          <a:p>
            <a:pPr lvl="1">
              <a:buFont typeface="Arial" pitchFamily="34" charset="0"/>
              <a:buChar char="•"/>
            </a:pPr>
            <a:r>
              <a:rPr lang="en-US" sz="2500" dirty="0">
                <a:solidFill>
                  <a:prstClr val="black"/>
                </a:solidFill>
              </a:rPr>
              <a:t>Formal </a:t>
            </a:r>
            <a:r>
              <a:rPr lang="en-US" sz="2500" dirty="0" smtClean="0">
                <a:solidFill>
                  <a:prstClr val="black"/>
                </a:solidFill>
              </a:rPr>
              <a:t>on-going due diligence guidelines were adopted and implemented</a:t>
            </a:r>
          </a:p>
          <a:p>
            <a:pPr lvl="2">
              <a:buFont typeface="Courier New" panose="02070309020205020404" pitchFamily="49" charset="0"/>
              <a:buChar char="o"/>
            </a:pPr>
            <a:r>
              <a:rPr lang="en-US" sz="2500" dirty="0" smtClean="0">
                <a:solidFill>
                  <a:prstClr val="black"/>
                </a:solidFill>
              </a:rPr>
              <a:t>Includes a semi-annual documented review</a:t>
            </a:r>
          </a:p>
          <a:p>
            <a:pPr lvl="2">
              <a:buFont typeface="Courier New" panose="02070309020205020404" pitchFamily="49" charset="0"/>
              <a:buChar char="o"/>
            </a:pPr>
            <a:r>
              <a:rPr lang="en-US" sz="2500" dirty="0" smtClean="0">
                <a:solidFill>
                  <a:prstClr val="black"/>
                </a:solidFill>
              </a:rPr>
              <a:t>Includes a documented review of audited financial statements of investment managers</a:t>
            </a:r>
          </a:p>
          <a:p>
            <a:pPr lvl="1">
              <a:buFont typeface="Arial" pitchFamily="34" charset="0"/>
              <a:buChar char="•"/>
            </a:pPr>
            <a:r>
              <a:rPr lang="en-US" sz="2500" dirty="0" smtClean="0">
                <a:solidFill>
                  <a:prstClr val="black"/>
                </a:solidFill>
              </a:rPr>
              <a:t>An operational due diligence program was established and implemented</a:t>
            </a:r>
          </a:p>
          <a:p>
            <a:pPr lvl="2">
              <a:buFont typeface="Courier New" panose="02070309020205020404" pitchFamily="49" charset="0"/>
              <a:buChar char="o"/>
            </a:pPr>
            <a:r>
              <a:rPr lang="en-US" sz="2500" dirty="0" smtClean="0">
                <a:solidFill>
                  <a:prstClr val="black"/>
                </a:solidFill>
              </a:rPr>
              <a:t>Requires a review of operational abilities of investment managers prior to investment. Operational due diligence may veto an investment.</a:t>
            </a:r>
          </a:p>
          <a:p>
            <a:pPr lvl="2">
              <a:buFont typeface="Courier New" panose="02070309020205020404" pitchFamily="49" charset="0"/>
              <a:buChar char="o"/>
            </a:pPr>
            <a:r>
              <a:rPr lang="en-US" sz="2500" dirty="0" smtClean="0">
                <a:solidFill>
                  <a:prstClr val="black"/>
                </a:solidFill>
              </a:rPr>
              <a:t>Operational due diligence is performed by HEK and RSIC</a:t>
            </a:r>
            <a:endParaRPr lang="en-US" sz="2500" dirty="0">
              <a:solidFill>
                <a:prstClr val="black"/>
              </a:solidFill>
            </a:endParaRPr>
          </a:p>
          <a:p>
            <a:pPr lvl="1">
              <a:buFont typeface="Arial" pitchFamily="34" charset="0"/>
              <a:buChar char="•"/>
            </a:pPr>
            <a:endParaRPr lang="en-US" sz="2600" dirty="0">
              <a:solidFill>
                <a:prstClr val="black"/>
              </a:solidFill>
            </a:endParaRPr>
          </a:p>
          <a:p>
            <a:pPr marL="914400" lvl="2" indent="0">
              <a:buNone/>
            </a:pPr>
            <a:endParaRPr lang="en-US" dirty="0" smtClean="0">
              <a:solidFill>
                <a:prstClr val="black"/>
              </a:solidFill>
            </a:endParaRPr>
          </a:p>
          <a:p>
            <a:pPr marL="457200" lvl="1" indent="0">
              <a:buNone/>
            </a:pPr>
            <a:endParaRPr lang="en-US" sz="2600" dirty="0" smtClean="0">
              <a:solidFill>
                <a:prstClr val="black"/>
              </a:solidFill>
            </a:endParaRPr>
          </a:p>
          <a:p>
            <a:pPr lvl="2">
              <a:buFont typeface="Courier New" panose="02070309020205020404" pitchFamily="49" charset="0"/>
              <a:buChar char="o"/>
            </a:pPr>
            <a:endParaRPr lang="en-US" dirty="0" smtClean="0"/>
          </a:p>
          <a:p>
            <a:pPr lvl="2">
              <a:buFont typeface="Courier New" panose="02070309020205020404" pitchFamily="49" charset="0"/>
              <a:buChar char="o"/>
            </a:pPr>
            <a:endParaRPr lang="en-US" dirty="0"/>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23</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569332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Deloitte Progress Continued</a:t>
            </a:r>
            <a:endParaRPr lang="en-US" dirty="0"/>
          </a:p>
        </p:txBody>
      </p:sp>
      <p:sp>
        <p:nvSpPr>
          <p:cNvPr id="5" name="Content Placeholder 4"/>
          <p:cNvSpPr>
            <a:spLocks noGrp="1"/>
          </p:cNvSpPr>
          <p:nvPr>
            <p:ph idx="1"/>
          </p:nvPr>
        </p:nvSpPr>
        <p:spPr>
          <a:xfrm>
            <a:off x="457200" y="1295400"/>
            <a:ext cx="8229600" cy="5197475"/>
          </a:xfrm>
        </p:spPr>
        <p:txBody>
          <a:bodyPr>
            <a:normAutofit fontScale="47500" lnSpcReduction="20000"/>
          </a:bodyPr>
          <a:lstStyle/>
          <a:p>
            <a:pPr lvl="1">
              <a:buFont typeface="Arial" panose="020B0604020202020204" pitchFamily="34" charset="0"/>
              <a:buChar char="•"/>
            </a:pPr>
            <a:r>
              <a:rPr lang="en-US" sz="2700" dirty="0" smtClean="0"/>
              <a:t>Formal Joint Valuation policies were adopted between PEBA and RSIC</a:t>
            </a:r>
          </a:p>
          <a:p>
            <a:pPr lvl="1">
              <a:buFont typeface="Arial" panose="020B0604020202020204" pitchFamily="34" charset="0"/>
              <a:buChar char="•"/>
            </a:pPr>
            <a:r>
              <a:rPr lang="en-US" sz="2700" dirty="0" smtClean="0"/>
              <a:t>Formal Memorandum of Understanding (MOU) was established between PEBA and RSIC</a:t>
            </a:r>
          </a:p>
          <a:p>
            <a:pPr lvl="1">
              <a:buFont typeface="Arial" panose="020B0604020202020204" pitchFamily="34" charset="0"/>
              <a:buChar char="•"/>
            </a:pPr>
            <a:r>
              <a:rPr lang="en-US" sz="2700" dirty="0" smtClean="0"/>
              <a:t>Formal management representation letter provided to PEBA and external auditor annually</a:t>
            </a:r>
          </a:p>
          <a:p>
            <a:pPr lvl="1">
              <a:buFont typeface="Arial" panose="020B0604020202020204" pitchFamily="34" charset="0"/>
              <a:buChar char="•"/>
            </a:pPr>
            <a:r>
              <a:rPr lang="en-US" sz="2700" dirty="0" smtClean="0"/>
              <a:t>A research management/contact management database program was purchased and implemented</a:t>
            </a:r>
          </a:p>
          <a:p>
            <a:pPr lvl="2">
              <a:buFont typeface="Courier New" panose="02070309020205020404" pitchFamily="49" charset="0"/>
              <a:buChar char="o"/>
            </a:pPr>
            <a:r>
              <a:rPr lang="en-US" sz="2700" dirty="0" smtClean="0"/>
              <a:t>This is a tracking and reporting tool</a:t>
            </a:r>
          </a:p>
          <a:p>
            <a:pPr lvl="1">
              <a:buFont typeface="Arial" panose="020B0604020202020204" pitchFamily="34" charset="0"/>
              <a:buChar char="•"/>
            </a:pPr>
            <a:r>
              <a:rPr lang="en-US" sz="2700" dirty="0" smtClean="0">
                <a:solidFill>
                  <a:prstClr val="black"/>
                </a:solidFill>
              </a:rPr>
              <a:t>Additional staff members were recruited— the positions previously did not exist</a:t>
            </a:r>
          </a:p>
          <a:p>
            <a:pPr lvl="2">
              <a:buFont typeface="Courier New" panose="02070309020205020404" pitchFamily="49" charset="0"/>
              <a:buChar char="o"/>
            </a:pPr>
            <a:r>
              <a:rPr lang="en-US" sz="2700" dirty="0" smtClean="0">
                <a:solidFill>
                  <a:prstClr val="black"/>
                </a:solidFill>
              </a:rPr>
              <a:t>Director of Reporting </a:t>
            </a:r>
          </a:p>
          <a:p>
            <a:pPr lvl="2">
              <a:buFont typeface="Courier New" panose="02070309020205020404" pitchFamily="49" charset="0"/>
              <a:buChar char="o"/>
            </a:pPr>
            <a:r>
              <a:rPr lang="en-US" sz="2700" dirty="0" smtClean="0">
                <a:solidFill>
                  <a:prstClr val="black"/>
                </a:solidFill>
              </a:rPr>
              <a:t>Director of IT</a:t>
            </a:r>
          </a:p>
          <a:p>
            <a:pPr lvl="2">
              <a:buFont typeface="Courier New" panose="02070309020205020404" pitchFamily="49" charset="0"/>
              <a:buChar char="o"/>
            </a:pPr>
            <a:r>
              <a:rPr lang="en-US" sz="2700" dirty="0" smtClean="0">
                <a:solidFill>
                  <a:prstClr val="black"/>
                </a:solidFill>
              </a:rPr>
              <a:t>Investment Officers (5)</a:t>
            </a:r>
          </a:p>
          <a:p>
            <a:pPr lvl="2">
              <a:buFont typeface="Courier New" panose="02070309020205020404" pitchFamily="49" charset="0"/>
              <a:buChar char="o"/>
            </a:pPr>
            <a:r>
              <a:rPr lang="en-US" sz="2700" dirty="0" smtClean="0"/>
              <a:t>Senior Legal Officer</a:t>
            </a:r>
          </a:p>
          <a:p>
            <a:pPr lvl="2">
              <a:buFont typeface="Courier New" panose="02070309020205020404" pitchFamily="49" charset="0"/>
              <a:buChar char="o"/>
            </a:pPr>
            <a:r>
              <a:rPr lang="en-US" sz="2700" dirty="0" smtClean="0"/>
              <a:t>Reporting Analysts (3)</a:t>
            </a:r>
          </a:p>
          <a:p>
            <a:pPr lvl="2">
              <a:buFont typeface="Courier New" panose="02070309020205020404" pitchFamily="49" charset="0"/>
              <a:buChar char="o"/>
            </a:pPr>
            <a:r>
              <a:rPr lang="en-US" sz="2700" dirty="0" smtClean="0"/>
              <a:t>Senior Risk Management Officer</a:t>
            </a:r>
          </a:p>
          <a:p>
            <a:pPr lvl="2">
              <a:buFont typeface="Courier New" panose="02070309020205020404" pitchFamily="49" charset="0"/>
              <a:buChar char="o"/>
            </a:pPr>
            <a:r>
              <a:rPr lang="en-US" sz="2700" dirty="0" smtClean="0"/>
              <a:t>Operational Due Diligence Officer</a:t>
            </a:r>
          </a:p>
          <a:p>
            <a:pPr lvl="1">
              <a:buFont typeface="Arial" panose="020B0604020202020204" pitchFamily="34" charset="0"/>
              <a:buChar char="•"/>
            </a:pPr>
            <a:r>
              <a:rPr lang="en-US" sz="2700" dirty="0" smtClean="0">
                <a:solidFill>
                  <a:prstClr val="black"/>
                </a:solidFill>
              </a:rPr>
              <a:t>Compliance Policies have been established</a:t>
            </a:r>
          </a:p>
          <a:p>
            <a:pPr lvl="2">
              <a:buFont typeface="Courier New" panose="02070309020205020404" pitchFamily="49" charset="0"/>
              <a:buChar char="o"/>
            </a:pPr>
            <a:r>
              <a:rPr lang="en-US" sz="2700" dirty="0" smtClean="0">
                <a:solidFill>
                  <a:prstClr val="black"/>
                </a:solidFill>
              </a:rPr>
              <a:t>Whistleblower Policy</a:t>
            </a:r>
          </a:p>
          <a:p>
            <a:pPr lvl="2">
              <a:buFont typeface="Courier New" panose="02070309020205020404" pitchFamily="49" charset="0"/>
              <a:buChar char="o"/>
            </a:pPr>
            <a:r>
              <a:rPr lang="en-US" sz="2700" dirty="0" smtClean="0">
                <a:solidFill>
                  <a:prstClr val="black"/>
                </a:solidFill>
              </a:rPr>
              <a:t>Personal Trading Policy</a:t>
            </a:r>
          </a:p>
          <a:p>
            <a:pPr lvl="2">
              <a:buFont typeface="Courier New" panose="02070309020205020404" pitchFamily="49" charset="0"/>
              <a:buChar char="o"/>
            </a:pPr>
            <a:r>
              <a:rPr lang="en-US" sz="2700" dirty="0" smtClean="0">
                <a:solidFill>
                  <a:prstClr val="black"/>
                </a:solidFill>
              </a:rPr>
              <a:t>Code of Ethics Policy</a:t>
            </a:r>
          </a:p>
          <a:p>
            <a:pPr lvl="2">
              <a:buFont typeface="Courier New" panose="02070309020205020404" pitchFamily="49" charset="0"/>
              <a:buChar char="o"/>
            </a:pPr>
            <a:r>
              <a:rPr lang="en-US" sz="2700" dirty="0" smtClean="0">
                <a:solidFill>
                  <a:prstClr val="black"/>
                </a:solidFill>
              </a:rPr>
              <a:t>Gifts and Conflicts Policy</a:t>
            </a:r>
          </a:p>
          <a:p>
            <a:pPr lvl="1">
              <a:buFont typeface="Arial" panose="020B0604020202020204" pitchFamily="34" charset="0"/>
              <a:buChar char="•"/>
            </a:pPr>
            <a:r>
              <a:rPr lang="en-US" sz="2700" dirty="0" smtClean="0">
                <a:solidFill>
                  <a:prstClr val="black"/>
                </a:solidFill>
              </a:rPr>
              <a:t>Implemented annual compliance certification from external managers</a:t>
            </a:r>
          </a:p>
          <a:p>
            <a:pPr lvl="1">
              <a:buFont typeface="Arial" panose="020B0604020202020204" pitchFamily="34" charset="0"/>
              <a:buChar char="•"/>
            </a:pPr>
            <a:r>
              <a:rPr lang="en-US" sz="2700" dirty="0" smtClean="0">
                <a:solidFill>
                  <a:prstClr val="black"/>
                </a:solidFill>
              </a:rPr>
              <a:t>Implemented a Non-Disclosure Agreement (NDA) with the STO</a:t>
            </a:r>
          </a:p>
          <a:p>
            <a:pPr lvl="2">
              <a:buFont typeface="Courier New" panose="02070309020205020404" pitchFamily="49" charset="0"/>
              <a:buChar char="o"/>
            </a:pPr>
            <a:r>
              <a:rPr lang="en-US" sz="2700" dirty="0" smtClean="0">
                <a:solidFill>
                  <a:prstClr val="black"/>
                </a:solidFill>
              </a:rPr>
              <a:t>Implemented a technology solution to provide for document sharing with the Treasurer’s staff and Commissioners</a:t>
            </a:r>
          </a:p>
          <a:p>
            <a:pPr lvl="1">
              <a:buFont typeface="Arial" panose="020B0604020202020204" pitchFamily="34" charset="0"/>
              <a:buChar char="•"/>
            </a:pPr>
            <a:r>
              <a:rPr lang="en-US" sz="2700" dirty="0" smtClean="0">
                <a:solidFill>
                  <a:prstClr val="black"/>
                </a:solidFill>
              </a:rPr>
              <a:t>Implemented formal legal sufficiency letter to accompany every new investment funding</a:t>
            </a:r>
            <a:endParaRPr lang="en-US" sz="2700" dirty="0">
              <a:solidFill>
                <a:prstClr val="black"/>
              </a:solidFill>
            </a:endParaRPr>
          </a:p>
          <a:p>
            <a:pPr marL="457200" lvl="1" indent="0">
              <a:buNone/>
            </a:pPr>
            <a:endParaRPr lang="en-US" sz="2500" dirty="0">
              <a:solidFill>
                <a:prstClr val="black"/>
              </a:solidFill>
            </a:endParaRP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sp>
        <p:nvSpPr>
          <p:cNvPr id="6"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24</a:t>
            </a:r>
            <a:endParaRPr lang="en-US" dirty="0"/>
          </a:p>
        </p:txBody>
      </p:sp>
      <p:sp>
        <p:nvSpPr>
          <p:cNvPr id="7" name="TextBox 6">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3843700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Deloitte </a:t>
            </a:r>
            <a:r>
              <a:rPr lang="en-US" dirty="0" smtClean="0"/>
              <a:t>Progress Continued</a:t>
            </a:r>
            <a:endParaRPr lang="en-US" dirty="0"/>
          </a:p>
        </p:txBody>
      </p:sp>
      <p:sp>
        <p:nvSpPr>
          <p:cNvPr id="3" name="Content Placeholder 2"/>
          <p:cNvSpPr>
            <a:spLocks noGrp="1"/>
          </p:cNvSpPr>
          <p:nvPr>
            <p:ph idx="1"/>
          </p:nvPr>
        </p:nvSpPr>
        <p:spPr>
          <a:xfrm>
            <a:off x="457200" y="1295400"/>
            <a:ext cx="8229600" cy="4800599"/>
          </a:xfrm>
        </p:spPr>
        <p:txBody>
          <a:bodyPr>
            <a:normAutofit fontScale="62500" lnSpcReduction="20000"/>
          </a:bodyPr>
          <a:lstStyle/>
          <a:p>
            <a:pPr lvl="1">
              <a:buFont typeface="Arial" panose="020B0604020202020204" pitchFamily="34" charset="0"/>
              <a:buChar char="•"/>
            </a:pPr>
            <a:r>
              <a:rPr lang="en-US" sz="2500" dirty="0" smtClean="0"/>
              <a:t>Created and implemented placement agent policy</a:t>
            </a:r>
          </a:p>
          <a:p>
            <a:pPr lvl="1">
              <a:buFont typeface="Arial" panose="020B0604020202020204" pitchFamily="34" charset="0"/>
              <a:buChar char="•"/>
            </a:pPr>
            <a:r>
              <a:rPr lang="en-US" sz="2500" dirty="0" smtClean="0"/>
              <a:t>Revised governance policies were adopted by the Commission in May 2013 </a:t>
            </a:r>
          </a:p>
          <a:p>
            <a:pPr lvl="1">
              <a:buFont typeface="Arial" panose="020B0604020202020204" pitchFamily="34" charset="0"/>
              <a:buChar char="•"/>
            </a:pPr>
            <a:r>
              <a:rPr lang="en-US" sz="2500" dirty="0" smtClean="0"/>
              <a:t>Improved fee validation procedures and collection process</a:t>
            </a:r>
          </a:p>
          <a:p>
            <a:pPr lvl="2">
              <a:buFont typeface="Courier New" panose="02070309020205020404" pitchFamily="49" charset="0"/>
              <a:buChar char="o"/>
            </a:pPr>
            <a:r>
              <a:rPr lang="en-US" sz="2500" dirty="0" smtClean="0"/>
              <a:t>Disclosed investment fees by manager in the 2012 CAFR</a:t>
            </a:r>
          </a:p>
          <a:p>
            <a:pPr lvl="2">
              <a:buFont typeface="Courier New" panose="02070309020205020404" pitchFamily="49" charset="0"/>
              <a:buChar char="o"/>
            </a:pPr>
            <a:r>
              <a:rPr lang="en-US" sz="2500" dirty="0" smtClean="0"/>
              <a:t>All fees were published in the 2013 audited financial statement</a:t>
            </a:r>
          </a:p>
          <a:p>
            <a:pPr lvl="2">
              <a:buFont typeface="Courier New" panose="02070309020205020404" pitchFamily="49" charset="0"/>
              <a:buChar char="o"/>
            </a:pPr>
            <a:r>
              <a:rPr lang="en-US" sz="2500" dirty="0" smtClean="0"/>
              <a:t>Migration to quarterly validation currently underway</a:t>
            </a:r>
          </a:p>
          <a:p>
            <a:pPr lvl="1">
              <a:buFont typeface="Arial" panose="020B0604020202020204" pitchFamily="34" charset="0"/>
              <a:buChar char="•"/>
            </a:pPr>
            <a:r>
              <a:rPr lang="en-US" sz="2500" dirty="0" smtClean="0">
                <a:solidFill>
                  <a:prstClr val="black"/>
                </a:solidFill>
              </a:rPr>
              <a:t>Conducted year long search for new Investment Consultant</a:t>
            </a:r>
          </a:p>
          <a:p>
            <a:pPr marL="914400" lvl="2" indent="0">
              <a:buNone/>
            </a:pPr>
            <a:endParaRPr lang="en-US" sz="2500" dirty="0">
              <a:solidFill>
                <a:prstClr val="black"/>
              </a:solidFill>
            </a:endParaRPr>
          </a:p>
          <a:p>
            <a:pPr marL="0" lvl="0" indent="0">
              <a:buNone/>
            </a:pPr>
            <a:r>
              <a:rPr lang="en-US" sz="3300" dirty="0" smtClean="0">
                <a:solidFill>
                  <a:prstClr val="black"/>
                </a:solidFill>
              </a:rPr>
              <a:t>The following items remain in progress and need to be addressed:</a:t>
            </a:r>
          </a:p>
          <a:p>
            <a:pPr lvl="1">
              <a:buFont typeface="Arial" pitchFamily="34" charset="0"/>
              <a:buChar char="•"/>
            </a:pPr>
            <a:r>
              <a:rPr lang="en-US" sz="2500" dirty="0" smtClean="0">
                <a:solidFill>
                  <a:prstClr val="black"/>
                </a:solidFill>
              </a:rPr>
              <a:t>Develop the Operational Infrastructure (This requires technology and outside services or internal FTEs). </a:t>
            </a:r>
            <a:r>
              <a:rPr lang="en-US" sz="2500" b="1" dirty="0" smtClean="0">
                <a:solidFill>
                  <a:prstClr val="black"/>
                </a:solidFill>
              </a:rPr>
              <a:t>This is a very large item and may need additional budget</a:t>
            </a:r>
            <a:r>
              <a:rPr lang="en-US" sz="2500" dirty="0" smtClean="0">
                <a:solidFill>
                  <a:prstClr val="black"/>
                </a:solidFill>
              </a:rPr>
              <a:t>.</a:t>
            </a:r>
            <a:endParaRPr lang="en-US" sz="2500" dirty="0">
              <a:solidFill>
                <a:prstClr val="black"/>
              </a:solidFill>
            </a:endParaRPr>
          </a:p>
          <a:p>
            <a:pPr lvl="2">
              <a:buFont typeface="Courier New" panose="02070309020205020404" pitchFamily="49" charset="0"/>
              <a:buChar char="o"/>
            </a:pPr>
            <a:r>
              <a:rPr lang="en-US" sz="2500" dirty="0" smtClean="0">
                <a:solidFill>
                  <a:prstClr val="black"/>
                </a:solidFill>
              </a:rPr>
              <a:t>Risk System</a:t>
            </a:r>
          </a:p>
          <a:p>
            <a:pPr lvl="2">
              <a:buFont typeface="Courier New" panose="02070309020205020404" pitchFamily="49" charset="0"/>
              <a:buChar char="o"/>
            </a:pPr>
            <a:r>
              <a:rPr lang="en-US" sz="2500" dirty="0" smtClean="0">
                <a:solidFill>
                  <a:prstClr val="black"/>
                </a:solidFill>
              </a:rPr>
              <a:t>Private Markets System</a:t>
            </a:r>
          </a:p>
          <a:p>
            <a:pPr lvl="2">
              <a:buFont typeface="Courier New" panose="02070309020205020404" pitchFamily="49" charset="0"/>
              <a:buChar char="o"/>
            </a:pPr>
            <a:r>
              <a:rPr lang="en-US" sz="2500" dirty="0" smtClean="0">
                <a:solidFill>
                  <a:prstClr val="black"/>
                </a:solidFill>
              </a:rPr>
              <a:t>Data Warehouse</a:t>
            </a:r>
          </a:p>
          <a:p>
            <a:pPr lvl="2">
              <a:buFont typeface="Courier New" panose="02070309020205020404" pitchFamily="49" charset="0"/>
              <a:buChar char="o"/>
            </a:pPr>
            <a:r>
              <a:rPr lang="en-US" sz="2500" dirty="0" smtClean="0">
                <a:solidFill>
                  <a:prstClr val="black"/>
                </a:solidFill>
              </a:rPr>
              <a:t>Order Management System</a:t>
            </a:r>
          </a:p>
          <a:p>
            <a:pPr lvl="1">
              <a:buFont typeface="Arial" pitchFamily="34" charset="0"/>
              <a:buChar char="•"/>
            </a:pPr>
            <a:r>
              <a:rPr lang="en-US" sz="2500" dirty="0">
                <a:solidFill>
                  <a:prstClr val="black"/>
                </a:solidFill>
              </a:rPr>
              <a:t>Fully Develop Risk Management function</a:t>
            </a:r>
          </a:p>
          <a:p>
            <a:pPr lvl="1">
              <a:buFont typeface="Arial" pitchFamily="34" charset="0"/>
              <a:buChar char="•"/>
            </a:pPr>
            <a:r>
              <a:rPr lang="en-US" sz="2500" dirty="0" smtClean="0">
                <a:solidFill>
                  <a:prstClr val="black"/>
                </a:solidFill>
              </a:rPr>
              <a:t>Develop compliance oversight</a:t>
            </a:r>
            <a:endParaRPr lang="en-US" sz="2500" dirty="0">
              <a:solidFill>
                <a:prstClr val="black"/>
              </a:solidFill>
            </a:endParaRPr>
          </a:p>
          <a:p>
            <a:pPr lvl="2">
              <a:buFont typeface="Courier New" panose="02070309020205020404" pitchFamily="49" charset="0"/>
              <a:buChar char="o"/>
            </a:pPr>
            <a:r>
              <a:rPr lang="en-US" sz="2500" dirty="0" smtClean="0">
                <a:solidFill>
                  <a:prstClr val="black"/>
                </a:solidFill>
              </a:rPr>
              <a:t>Implement Compliance Systems</a:t>
            </a:r>
            <a:endParaRPr lang="en-US" sz="2500" dirty="0">
              <a:solidFill>
                <a:prstClr val="black"/>
              </a:solidFill>
            </a:endParaRPr>
          </a:p>
          <a:p>
            <a:pPr marL="0" lvl="0" indent="0">
              <a:buNone/>
            </a:pPr>
            <a:endParaRPr lang="en-US" sz="2100" dirty="0">
              <a:solidFill>
                <a:prstClr val="black"/>
              </a:solidFill>
            </a:endParaRPr>
          </a:p>
          <a:p>
            <a:pPr lvl="1">
              <a:buFont typeface="Courier New" panose="02070309020205020404" pitchFamily="49" charset="0"/>
              <a:buChar char="o"/>
            </a:pPr>
            <a:endParaRPr lang="en-US" dirty="0" smtClean="0"/>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25</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4281057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Oversight Structure</a:t>
            </a:r>
            <a:endParaRPr lang="en-US" dirty="0"/>
          </a:p>
        </p:txBody>
      </p:sp>
      <p:sp>
        <p:nvSpPr>
          <p:cNvPr id="3" name="Content Placeholder 2"/>
          <p:cNvSpPr>
            <a:spLocks noGrp="1"/>
          </p:cNvSpPr>
          <p:nvPr>
            <p:ph idx="1"/>
          </p:nvPr>
        </p:nvSpPr>
        <p:spPr>
          <a:xfrm>
            <a:off x="457200" y="1295400"/>
            <a:ext cx="8229600" cy="4876800"/>
          </a:xfrm>
        </p:spPr>
        <p:txBody>
          <a:bodyPr>
            <a:noAutofit/>
          </a:bodyPr>
          <a:lstStyle/>
          <a:p>
            <a:pPr lvl="1">
              <a:buFont typeface="Arial" pitchFamily="34" charset="0"/>
              <a:buChar char="•"/>
            </a:pPr>
            <a:r>
              <a:rPr lang="en-US" sz="2000" dirty="0">
                <a:solidFill>
                  <a:prstClr val="black"/>
                </a:solidFill>
              </a:rPr>
              <a:t>Financial Statements are prepared by PEBA and audited by an outside auditing firm, Clifton Larson Allen, which is hired by the State Auditor’s Office and audits many other public pension funds with alternative assets.</a:t>
            </a:r>
          </a:p>
          <a:p>
            <a:pPr lvl="1">
              <a:buFont typeface="Arial" pitchFamily="34" charset="0"/>
              <a:buChar char="•"/>
            </a:pPr>
            <a:r>
              <a:rPr lang="en-US" sz="2000" dirty="0">
                <a:solidFill>
                  <a:prstClr val="black"/>
                </a:solidFill>
              </a:rPr>
              <a:t>Each fund is </a:t>
            </a:r>
            <a:r>
              <a:rPr lang="en-US" sz="2000" dirty="0" smtClean="0">
                <a:solidFill>
                  <a:prstClr val="black"/>
                </a:solidFill>
              </a:rPr>
              <a:t>audited.</a:t>
            </a:r>
            <a:endParaRPr lang="en-US" sz="2000" dirty="0">
              <a:solidFill>
                <a:prstClr val="black"/>
              </a:solidFill>
            </a:endParaRPr>
          </a:p>
          <a:p>
            <a:pPr lvl="1">
              <a:buFont typeface="Arial" pitchFamily="34" charset="0"/>
              <a:buChar char="•"/>
            </a:pPr>
            <a:r>
              <a:rPr lang="en-US" sz="2000" dirty="0">
                <a:solidFill>
                  <a:prstClr val="black"/>
                </a:solidFill>
              </a:rPr>
              <a:t>RSIC has an internal audit and compliance department, which reports to the Commission’s Audit Committee— not to the COO or CIO.</a:t>
            </a:r>
          </a:p>
          <a:p>
            <a:pPr lvl="1">
              <a:buFont typeface="Arial" pitchFamily="34" charset="0"/>
              <a:buChar char="•"/>
            </a:pPr>
            <a:r>
              <a:rPr lang="en-US" sz="2000" dirty="0">
                <a:solidFill>
                  <a:prstClr val="black"/>
                </a:solidFill>
              </a:rPr>
              <a:t>The State Auditor reviewed our reported administrative expenditures and investment fees for FY12.</a:t>
            </a:r>
          </a:p>
          <a:p>
            <a:pPr lvl="1">
              <a:buFont typeface="Arial" pitchFamily="34" charset="0"/>
              <a:buChar char="•"/>
            </a:pPr>
            <a:r>
              <a:rPr lang="en-US" sz="2000" dirty="0">
                <a:solidFill>
                  <a:prstClr val="black"/>
                </a:solidFill>
              </a:rPr>
              <a:t>Investment Consultant- Consultant reports directly to the Commission.</a:t>
            </a:r>
          </a:p>
          <a:p>
            <a:pPr lvl="1">
              <a:buFont typeface="Arial" pitchFamily="34" charset="0"/>
              <a:buChar char="•"/>
            </a:pPr>
            <a:r>
              <a:rPr lang="en-US" sz="2000" dirty="0" smtClean="0">
                <a:solidFill>
                  <a:prstClr val="black"/>
                </a:solidFill>
              </a:rPr>
              <a:t>A </a:t>
            </a:r>
            <a:r>
              <a:rPr lang="en-US" sz="2000" dirty="0">
                <a:solidFill>
                  <a:prstClr val="black"/>
                </a:solidFill>
              </a:rPr>
              <a:t>fiduciary audit is currently underway and is being conducted by Funston, a firm specializing in governance and public pension funds and selected by the Inspector General’s Office</a:t>
            </a:r>
            <a:r>
              <a:rPr lang="en-US" sz="2000" dirty="0" smtClean="0">
                <a:solidFill>
                  <a:prstClr val="black"/>
                </a:solidFill>
              </a:rPr>
              <a:t>.</a:t>
            </a:r>
            <a:endParaRPr lang="en-US" sz="2000" dirty="0">
              <a:solidFill>
                <a:prstClr val="black"/>
              </a:solidFill>
            </a:endParaRPr>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26</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997838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Oversight Structure</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2400" dirty="0" smtClean="0">
                <a:solidFill>
                  <a:prstClr val="black"/>
                </a:solidFill>
              </a:rPr>
              <a:t>Title </a:t>
            </a:r>
            <a:r>
              <a:rPr lang="en-US" sz="2400" dirty="0">
                <a:solidFill>
                  <a:prstClr val="black"/>
                </a:solidFill>
              </a:rPr>
              <a:t>2, Chapter 2 of SC Code provides for legislative “oversight studies and investigations on all agencies within the standing committee's subject matter”.</a:t>
            </a:r>
          </a:p>
          <a:p>
            <a:pPr marL="342900" lvl="1" indent="-342900">
              <a:buFont typeface="Arial" pitchFamily="34" charset="0"/>
              <a:buChar char="•"/>
            </a:pPr>
            <a:r>
              <a:rPr lang="en-US" sz="2400" dirty="0">
                <a:solidFill>
                  <a:prstClr val="black"/>
                </a:solidFill>
              </a:rPr>
              <a:t>The Inspector General conducted a review in 2013 and found “no criminal conduct or wrongdoing was uncovered in the six issues reviewed.”</a:t>
            </a:r>
          </a:p>
          <a:p>
            <a:pPr marL="342900" lvl="1" indent="-342900">
              <a:buFont typeface="Arial" pitchFamily="34" charset="0"/>
              <a:buChar char="•"/>
            </a:pPr>
            <a:r>
              <a:rPr lang="en-US" sz="2400" dirty="0">
                <a:solidFill>
                  <a:prstClr val="black"/>
                </a:solidFill>
              </a:rPr>
              <a:t>The Governor may remove any Commissioner for “malfeasance, misfeasance, incompetency, absenteeism, conflicts of interest, misconduct, persistent neglect of duty in office, or incapacity.” SC Code 1-3-240 (C)</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27</a:t>
            </a:r>
            <a:endParaRPr lang="en-US" dirty="0"/>
          </a:p>
        </p:txBody>
      </p:sp>
    </p:spTree>
    <p:extLst>
      <p:ext uri="{BB962C8B-B14F-4D97-AF65-F5344CB8AC3E}">
        <p14:creationId xmlns:p14="http://schemas.microsoft.com/office/powerpoint/2010/main" val="1497814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Valuation</a:t>
            </a:r>
          </a:p>
        </p:txBody>
      </p:sp>
      <p:sp>
        <p:nvSpPr>
          <p:cNvPr id="3" name="Content Placeholder 2"/>
          <p:cNvSpPr>
            <a:spLocks noGrp="1"/>
          </p:cNvSpPr>
          <p:nvPr>
            <p:ph idx="1"/>
          </p:nvPr>
        </p:nvSpPr>
        <p:spPr/>
        <p:txBody>
          <a:bodyPr>
            <a:normAutofit fontScale="62500" lnSpcReduction="20000"/>
          </a:bodyPr>
          <a:lstStyle/>
          <a:p>
            <a:r>
              <a:rPr lang="en-US" dirty="0"/>
              <a:t>The values of private equity, real </a:t>
            </a:r>
            <a:r>
              <a:rPr lang="en-US" dirty="0" smtClean="0"/>
              <a:t>estate, </a:t>
            </a:r>
            <a:r>
              <a:rPr lang="en-US" dirty="0"/>
              <a:t>and private debt investments are determined by the investment managers based upon documented valuation policies.  </a:t>
            </a:r>
          </a:p>
          <a:p>
            <a:r>
              <a:rPr lang="en-US" dirty="0"/>
              <a:t>Each fund is audited annually by a reputable external audit firm and the valuation of the private equity investments are a subject of review during those audits.  </a:t>
            </a:r>
          </a:p>
          <a:p>
            <a:r>
              <a:rPr lang="en-US" dirty="0"/>
              <a:t>Staff at both RSIC and PEBA review the external audits and ensure they have clean audit opinions and are conducted by reputable firms.  </a:t>
            </a:r>
          </a:p>
          <a:p>
            <a:r>
              <a:rPr lang="en-US" dirty="0"/>
              <a:t>As part of receiving a clean external audit, managers must value the assets at fair value according to the Financial Accounting Standards Board (FASB) accounting guidance.  </a:t>
            </a:r>
          </a:p>
          <a:p>
            <a:r>
              <a:rPr lang="en-US" dirty="0"/>
              <a:t>Additionally, some managers have their assets valued by independent third party valuation agents or appraisers on a regular basis.  </a:t>
            </a:r>
          </a:p>
          <a:p>
            <a:r>
              <a:rPr lang="en-US" dirty="0"/>
              <a:t>A joint valuation team including staff members of both RSIC and PEBA meet at least quarterly to review valuation topics.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28</a:t>
            </a:r>
            <a:endParaRPr lang="en-US" dirty="0"/>
          </a:p>
        </p:txBody>
      </p:sp>
    </p:spTree>
    <p:extLst>
      <p:ext uri="{BB962C8B-B14F-4D97-AF65-F5344CB8AC3E}">
        <p14:creationId xmlns:p14="http://schemas.microsoft.com/office/powerpoint/2010/main" val="2290572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Valuation</a:t>
            </a:r>
          </a:p>
        </p:txBody>
      </p:sp>
      <p:sp>
        <p:nvSpPr>
          <p:cNvPr id="3" name="Content Placeholder 2"/>
          <p:cNvSpPr>
            <a:spLocks noGrp="1"/>
          </p:cNvSpPr>
          <p:nvPr>
            <p:ph idx="1"/>
          </p:nvPr>
        </p:nvSpPr>
        <p:spPr/>
        <p:txBody>
          <a:bodyPr>
            <a:normAutofit lnSpcReduction="10000"/>
          </a:bodyPr>
          <a:lstStyle/>
          <a:p>
            <a:r>
              <a:rPr lang="en-US" dirty="0"/>
              <a:t>The Treasurer’s </a:t>
            </a:r>
            <a:r>
              <a:rPr lang="en-US" dirty="0" smtClean="0"/>
              <a:t>complaints </a:t>
            </a:r>
            <a:r>
              <a:rPr lang="en-US" dirty="0"/>
              <a:t>about our process for valuation have been reviewed by the Inspector General as well as the external auditor for </a:t>
            </a:r>
            <a:r>
              <a:rPr lang="en-US" dirty="0" smtClean="0"/>
              <a:t>PEBA.  </a:t>
            </a:r>
            <a:endParaRPr lang="en-US" dirty="0"/>
          </a:p>
          <a:p>
            <a:r>
              <a:rPr lang="en-US" dirty="0"/>
              <a:t>After reviewing the Treasurer’s </a:t>
            </a:r>
            <a:r>
              <a:rPr lang="en-US" dirty="0" smtClean="0"/>
              <a:t>complaints </a:t>
            </a:r>
            <a:r>
              <a:rPr lang="en-US" dirty="0"/>
              <a:t>in detail, the IG found no wrongdoing and the external auditor continued to provide a “clean” audit opinion regarding the financial statements </a:t>
            </a:r>
            <a:r>
              <a:rPr lang="en-US" dirty="0" smtClean="0"/>
              <a:t>of PEBA.</a:t>
            </a:r>
            <a:endParaRPr lang="en-US" dirty="0"/>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29</a:t>
            </a:r>
            <a:endParaRPr lang="en-US" dirty="0"/>
          </a:p>
        </p:txBody>
      </p:sp>
    </p:spTree>
    <p:extLst>
      <p:ext uri="{BB962C8B-B14F-4D97-AF65-F5344CB8AC3E}">
        <p14:creationId xmlns:p14="http://schemas.microsoft.com/office/powerpoint/2010/main" val="75640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rmAutofit fontScale="90000"/>
          </a:bodyPr>
          <a:lstStyle/>
          <a:p>
            <a:r>
              <a:rPr lang="en-US" dirty="0"/>
              <a:t>Asset Allocation – Plan for Achieving 7.5% Return</a:t>
            </a:r>
          </a:p>
        </p:txBody>
      </p:sp>
      <p:sp>
        <p:nvSpPr>
          <p:cNvPr id="3" name="Content Placeholder 2"/>
          <p:cNvSpPr>
            <a:spLocks noGrp="1"/>
          </p:cNvSpPr>
          <p:nvPr>
            <p:ph idx="1"/>
          </p:nvPr>
        </p:nvSpPr>
        <p:spPr/>
        <p:txBody>
          <a:bodyPr>
            <a:normAutofit fontScale="92500"/>
          </a:bodyPr>
          <a:lstStyle/>
          <a:p>
            <a:r>
              <a:rPr lang="en-US" dirty="0"/>
              <a:t>Asset allocation is the mix of stocks, bonds and other assets in which a fund chooses to invest.  </a:t>
            </a:r>
          </a:p>
          <a:p>
            <a:r>
              <a:rPr lang="en-US" dirty="0"/>
              <a:t>Asset allocation is arguably the most important decision that the Commission makes. </a:t>
            </a:r>
          </a:p>
          <a:p>
            <a:r>
              <a:rPr lang="en-US" dirty="0"/>
              <a:t> The asset allocation decision drives the risk, return and complexity of the portfolio.  It is what drives the need for staff and operational tools and it is what drives the amount of investment management fees paid.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a:t>
            </a:r>
            <a:endParaRPr lang="en-US" dirty="0"/>
          </a:p>
        </p:txBody>
      </p:sp>
    </p:spTree>
    <p:extLst>
      <p:ext uri="{BB962C8B-B14F-4D97-AF65-F5344CB8AC3E}">
        <p14:creationId xmlns:p14="http://schemas.microsoft.com/office/powerpoint/2010/main" val="336303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Reporting – Audit Opinions</a:t>
            </a:r>
          </a:p>
        </p:txBody>
      </p:sp>
      <p:sp>
        <p:nvSpPr>
          <p:cNvPr id="3" name="Content Placeholder 2"/>
          <p:cNvSpPr>
            <a:spLocks noGrp="1"/>
          </p:cNvSpPr>
          <p:nvPr>
            <p:ph idx="1"/>
          </p:nvPr>
        </p:nvSpPr>
        <p:spPr/>
        <p:txBody>
          <a:bodyPr>
            <a:normAutofit fontScale="92500" lnSpcReduction="20000"/>
          </a:bodyPr>
          <a:lstStyle/>
          <a:p>
            <a:r>
              <a:rPr lang="en-US" dirty="0"/>
              <a:t>The financial statements of </a:t>
            </a:r>
            <a:r>
              <a:rPr lang="en-US" dirty="0" smtClean="0"/>
              <a:t>PEBA </a:t>
            </a:r>
            <a:r>
              <a:rPr lang="en-US" dirty="0"/>
              <a:t>have always contained the activity of the Investment Commission.  </a:t>
            </a:r>
          </a:p>
          <a:p>
            <a:r>
              <a:rPr lang="en-US" dirty="0"/>
              <a:t>The financial statements have always been prepared in accordance with Generally Accepted Accounting Principles (GAAP) and the financial statements have always been reviewed by an external audit firm hired by the State Auditor’s office.  </a:t>
            </a:r>
          </a:p>
          <a:p>
            <a:r>
              <a:rPr lang="en-US" i="1" dirty="0"/>
              <a:t>Those audit firms have always provided a clean audit opinion.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30</a:t>
            </a:r>
            <a:endParaRPr lang="en-US" dirty="0"/>
          </a:p>
        </p:txBody>
      </p:sp>
    </p:spTree>
    <p:extLst>
      <p:ext uri="{BB962C8B-B14F-4D97-AF65-F5344CB8AC3E}">
        <p14:creationId xmlns:p14="http://schemas.microsoft.com/office/powerpoint/2010/main" val="2722333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73162"/>
          </a:xfrm>
        </p:spPr>
        <p:txBody>
          <a:bodyPr>
            <a:normAutofit/>
          </a:bodyPr>
          <a:lstStyle/>
          <a:p>
            <a:r>
              <a:rPr lang="en-US" sz="3200" dirty="0"/>
              <a:t>RSIC has been disclosing fees paid in AIR for years.</a:t>
            </a:r>
          </a:p>
        </p:txBody>
      </p:sp>
      <p:pic>
        <p:nvPicPr>
          <p:cNvPr id="4" name="Picture 3"/>
          <p:cNvPicPr>
            <a:picLocks noChangeAspect="1"/>
          </p:cNvPicPr>
          <p:nvPr/>
        </p:nvPicPr>
        <p:blipFill>
          <a:blip r:embed="rId2"/>
          <a:stretch>
            <a:fillRect/>
          </a:stretch>
        </p:blipFill>
        <p:spPr>
          <a:xfrm>
            <a:off x="878479" y="1447088"/>
            <a:ext cx="7844242" cy="4497506"/>
          </a:xfrm>
          <a:prstGeom prst="rect">
            <a:avLst/>
          </a:prstGeom>
        </p:spPr>
      </p:pic>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31</a:t>
            </a:r>
            <a:endParaRPr lang="en-US" dirty="0"/>
          </a:p>
        </p:txBody>
      </p:sp>
      <p:sp>
        <p:nvSpPr>
          <p:cNvPr id="6" name="TextBox 5">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66285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 of Fee Returns is the Bottom Line</a:t>
            </a:r>
          </a:p>
        </p:txBody>
      </p:sp>
      <p:sp>
        <p:nvSpPr>
          <p:cNvPr id="3" name="Content Placeholder 2"/>
          <p:cNvSpPr>
            <a:spLocks noGrp="1"/>
          </p:cNvSpPr>
          <p:nvPr>
            <p:ph idx="1"/>
          </p:nvPr>
        </p:nvSpPr>
        <p:spPr/>
        <p:txBody>
          <a:bodyPr>
            <a:normAutofit fontScale="85000" lnSpcReduction="10000"/>
          </a:bodyPr>
          <a:lstStyle/>
          <a:p>
            <a:r>
              <a:rPr lang="en-US" dirty="0"/>
              <a:t>While fees are important, the net of fee return we receive on our investments is what’s really important.  </a:t>
            </a:r>
          </a:p>
          <a:p>
            <a:r>
              <a:rPr lang="en-US" dirty="0"/>
              <a:t>Low fees do not directly translate into higher returns.  </a:t>
            </a:r>
          </a:p>
          <a:p>
            <a:r>
              <a:rPr lang="en-US" dirty="0"/>
              <a:t>For example, the 5 year return for Private Debt is 11.57% net of fees and the Core Fixed Income 5 year return is 6.05% as of September 30, 2013.  </a:t>
            </a:r>
          </a:p>
          <a:p>
            <a:r>
              <a:rPr lang="en-US" dirty="0"/>
              <a:t>We paid more for the Private Debt asset class than we did for the Core Fixed Income asset class, but net of those fees, we earned significantly higher returns in Private Debt than Core Fixed Income.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32</a:t>
            </a:r>
            <a:endParaRPr lang="en-US" dirty="0"/>
          </a:p>
        </p:txBody>
      </p:sp>
    </p:spTree>
    <p:extLst>
      <p:ext uri="{BB962C8B-B14F-4D97-AF65-F5344CB8AC3E}">
        <p14:creationId xmlns:p14="http://schemas.microsoft.com/office/powerpoint/2010/main" val="2638263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73162"/>
          </a:xfrm>
        </p:spPr>
        <p:txBody>
          <a:bodyPr>
            <a:normAutofit/>
          </a:bodyPr>
          <a:lstStyle/>
          <a:p>
            <a:r>
              <a:rPr lang="en-US" sz="2400" dirty="0" smtClean="0"/>
              <a:t>Fees and Financial Statements FY12— No change to the bottom line</a:t>
            </a:r>
            <a:endParaRPr lang="en-US" sz="2400" dirty="0"/>
          </a:p>
        </p:txBody>
      </p:sp>
      <p:pic>
        <p:nvPicPr>
          <p:cNvPr id="4" name="Picture 3"/>
          <p:cNvPicPr>
            <a:picLocks noChangeAspect="1"/>
          </p:cNvPicPr>
          <p:nvPr/>
        </p:nvPicPr>
        <p:blipFill rotWithShape="1">
          <a:blip r:embed="rId2"/>
          <a:srcRect t="5596"/>
          <a:stretch/>
        </p:blipFill>
        <p:spPr>
          <a:xfrm>
            <a:off x="990600" y="1219200"/>
            <a:ext cx="7565476" cy="4815910"/>
          </a:xfrm>
          <a:prstGeom prst="rect">
            <a:avLst/>
          </a:prstGeom>
        </p:spPr>
      </p:pic>
      <p:sp>
        <p:nvSpPr>
          <p:cNvPr id="5" name="TextBox 4"/>
          <p:cNvSpPr txBox="1"/>
          <p:nvPr/>
        </p:nvSpPr>
        <p:spPr>
          <a:xfrm>
            <a:off x="2337508" y="6304002"/>
            <a:ext cx="6577892" cy="553998"/>
          </a:xfrm>
          <a:prstGeom prst="rect">
            <a:avLst/>
          </a:prstGeom>
          <a:noFill/>
        </p:spPr>
        <p:txBody>
          <a:bodyPr wrap="square" rtlCol="0">
            <a:spAutoFit/>
          </a:bodyPr>
          <a:lstStyle/>
          <a:p>
            <a:r>
              <a:rPr lang="en-US" sz="1000" dirty="0" smtClean="0"/>
              <a:t>*Beginning FYE 2013, PEBA began to include the total fee amount in the CAFR financial statements. As you can see illustrated, the inclusion of this number does </a:t>
            </a:r>
            <a:r>
              <a:rPr lang="en-US" sz="1000" b="1" dirty="0" smtClean="0"/>
              <a:t>not </a:t>
            </a:r>
            <a:r>
              <a:rPr lang="en-US" sz="1000" dirty="0" smtClean="0"/>
              <a:t>change the end of the year balance. This is important, as the Net Asset Value of the plan is what the actuaries use to project the health of the plan, along with future contributions.</a:t>
            </a:r>
            <a:endParaRPr lang="en-US" sz="1000" dirty="0"/>
          </a:p>
        </p:txBody>
      </p:sp>
      <p:sp>
        <p:nvSpPr>
          <p:cNvPr id="6"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33</a:t>
            </a:r>
            <a:endParaRPr lang="en-US" dirty="0"/>
          </a:p>
        </p:txBody>
      </p:sp>
      <p:sp>
        <p:nvSpPr>
          <p:cNvPr id="7" name="TextBox 6">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3355744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73162"/>
          </a:xfrm>
        </p:spPr>
        <p:txBody>
          <a:bodyPr>
            <a:normAutofit fontScale="90000"/>
          </a:bodyPr>
          <a:lstStyle/>
          <a:p>
            <a:r>
              <a:rPr lang="en-US" dirty="0"/>
              <a:t>Fees </a:t>
            </a:r>
            <a:r>
              <a:rPr lang="en-US" dirty="0" smtClean="0"/>
              <a:t>Change </a:t>
            </a:r>
            <a:r>
              <a:rPr lang="en-US" dirty="0"/>
              <a:t>as Asset Allocation Changes</a:t>
            </a:r>
          </a:p>
        </p:txBody>
      </p:sp>
      <p:sp>
        <p:nvSpPr>
          <p:cNvPr id="3" name="Content Placeholder 2"/>
          <p:cNvSpPr>
            <a:spLocks noGrp="1"/>
          </p:cNvSpPr>
          <p:nvPr>
            <p:ph idx="1"/>
          </p:nvPr>
        </p:nvSpPr>
        <p:spPr/>
        <p:txBody>
          <a:bodyPr>
            <a:normAutofit fontScale="92500" lnSpcReduction="10000"/>
          </a:bodyPr>
          <a:lstStyle/>
          <a:p>
            <a:r>
              <a:rPr lang="en-US" dirty="0"/>
              <a:t>As our allocation to private equity, private </a:t>
            </a:r>
            <a:r>
              <a:rPr lang="en-US" dirty="0" smtClean="0"/>
              <a:t>debt, </a:t>
            </a:r>
            <a:r>
              <a:rPr lang="en-US" dirty="0"/>
              <a:t>and hedge funds has increased, so have our fees.  </a:t>
            </a:r>
          </a:p>
          <a:p>
            <a:r>
              <a:rPr lang="en-US" dirty="0"/>
              <a:t>Private equity, private </a:t>
            </a:r>
            <a:r>
              <a:rPr lang="en-US" dirty="0" smtClean="0"/>
              <a:t>debt, </a:t>
            </a:r>
            <a:r>
              <a:rPr lang="en-US" dirty="0"/>
              <a:t>and hedge funds have much higher fee structures than traditional asset classes.  </a:t>
            </a:r>
          </a:p>
          <a:p>
            <a:r>
              <a:rPr lang="en-US" dirty="0"/>
              <a:t>To materially change the amount of fees we pay, we will need to materially change our asset allocation.  </a:t>
            </a:r>
          </a:p>
          <a:p>
            <a:r>
              <a:rPr lang="en-US" dirty="0"/>
              <a:t>So, the question of fees is necessarily a question of asset allocation.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34</a:t>
            </a:r>
            <a:endParaRPr lang="en-US" dirty="0"/>
          </a:p>
        </p:txBody>
      </p:sp>
    </p:spTree>
    <p:extLst>
      <p:ext uri="{BB962C8B-B14F-4D97-AF65-F5344CB8AC3E}">
        <p14:creationId xmlns:p14="http://schemas.microsoft.com/office/powerpoint/2010/main" val="3545097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6247" y="5122273"/>
            <a:ext cx="7380514" cy="184666"/>
          </a:xfrm>
          <a:prstGeom prst="rect">
            <a:avLst/>
          </a:prstGeom>
          <a:noFill/>
        </p:spPr>
        <p:txBody>
          <a:bodyPr wrap="square" rtlCol="0">
            <a:spAutoFit/>
          </a:bodyPr>
          <a:lstStyle/>
          <a:p>
            <a:r>
              <a:rPr lang="en-US" sz="600" dirty="0"/>
              <a:t>Source: Bank of New York Mellon and 2012-2013 AIR.</a:t>
            </a:r>
          </a:p>
        </p:txBody>
      </p:sp>
      <p:graphicFrame>
        <p:nvGraphicFramePr>
          <p:cNvPr id="6" name="Chart 5"/>
          <p:cNvGraphicFramePr>
            <a:graphicFrameLocks/>
          </p:cNvGraphicFramePr>
          <p:nvPr>
            <p:extLst/>
          </p:nvPr>
        </p:nvGraphicFramePr>
        <p:xfrm>
          <a:off x="577062" y="1591220"/>
          <a:ext cx="7375922" cy="3629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457200" y="274638"/>
            <a:ext cx="8686800" cy="1173162"/>
          </a:xfrm>
        </p:spPr>
        <p:txBody>
          <a:bodyPr>
            <a:noAutofit/>
          </a:bodyPr>
          <a:lstStyle/>
          <a:p>
            <a:r>
              <a:rPr lang="en-US" sz="3600" dirty="0" smtClean="0"/>
              <a:t>Fees Move in Tandem with Asset Allocation</a:t>
            </a:r>
            <a:endParaRPr lang="en-US" sz="3600" dirty="0"/>
          </a:p>
        </p:txBody>
      </p:sp>
      <p:sp>
        <p:nvSpPr>
          <p:cNvPr id="7"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35</a:t>
            </a:r>
            <a:endParaRPr lang="en-US" dirty="0"/>
          </a:p>
        </p:txBody>
      </p:sp>
      <p:sp>
        <p:nvSpPr>
          <p:cNvPr id="8" name="TextBox 7">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2" name="TextBox 1"/>
          <p:cNvSpPr txBox="1"/>
          <p:nvPr/>
        </p:nvSpPr>
        <p:spPr>
          <a:xfrm>
            <a:off x="457200" y="5449669"/>
            <a:ext cx="86868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As our allocation to private equity, private debt, and hedge funds has increased, so have our fees</a:t>
            </a:r>
            <a:endParaRPr lang="en-US" dirty="0"/>
          </a:p>
        </p:txBody>
      </p:sp>
    </p:spTree>
    <p:extLst>
      <p:ext uri="{BB962C8B-B14F-4D97-AF65-F5344CB8AC3E}">
        <p14:creationId xmlns:p14="http://schemas.microsoft.com/office/powerpoint/2010/main" val="603654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Starting Point</a:t>
            </a:r>
          </a:p>
        </p:txBody>
      </p:sp>
      <p:sp>
        <p:nvSpPr>
          <p:cNvPr id="3" name="Content Placeholder 2"/>
          <p:cNvSpPr>
            <a:spLocks noGrp="1"/>
          </p:cNvSpPr>
          <p:nvPr>
            <p:ph idx="1"/>
          </p:nvPr>
        </p:nvSpPr>
        <p:spPr/>
        <p:txBody>
          <a:bodyPr/>
          <a:lstStyle/>
          <a:p>
            <a:r>
              <a:rPr lang="en-US" dirty="0"/>
              <a:t>If asset allocation is the problem we need to solve, the question of fees takes us right back to the ALM study conducted last year.</a:t>
            </a:r>
          </a:p>
          <a:p>
            <a:r>
              <a:rPr lang="en-US" dirty="0"/>
              <a:t>Asset allocation should be </a:t>
            </a:r>
            <a:r>
              <a:rPr lang="en-US" dirty="0" smtClean="0"/>
              <a:t>decided on based </a:t>
            </a:r>
            <a:r>
              <a:rPr lang="en-US" dirty="0"/>
              <a:t>upon expected return and </a:t>
            </a:r>
            <a:r>
              <a:rPr lang="en-US" dirty="0" smtClean="0"/>
              <a:t>risk.</a:t>
            </a:r>
            <a:endParaRPr lang="en-US" dirty="0"/>
          </a:p>
          <a:p>
            <a:r>
              <a:rPr lang="en-US" dirty="0"/>
              <a:t>If there are other asset allocations that can meet the goals of the plans, we are happy to review them. </a:t>
            </a:r>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36</a:t>
            </a:r>
            <a:endParaRPr lang="en-US" dirty="0"/>
          </a:p>
        </p:txBody>
      </p:sp>
    </p:spTree>
    <p:extLst>
      <p:ext uri="{BB962C8B-B14F-4D97-AF65-F5344CB8AC3E}">
        <p14:creationId xmlns:p14="http://schemas.microsoft.com/office/powerpoint/2010/main" val="1662541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rmAutofit fontScale="90000"/>
          </a:bodyPr>
          <a:lstStyle/>
          <a:p>
            <a:r>
              <a:rPr lang="en-US" dirty="0"/>
              <a:t>The Technicalities of Fee </a:t>
            </a:r>
            <a:r>
              <a:rPr lang="en-US" dirty="0" smtClean="0"/>
              <a:t>Reporting:</a:t>
            </a:r>
            <a:r>
              <a:rPr lang="en-US" dirty="0"/>
              <a:t/>
            </a:r>
            <a:br>
              <a:rPr lang="en-US" dirty="0"/>
            </a:br>
            <a:r>
              <a:rPr lang="en-US" dirty="0" smtClean="0"/>
              <a:t>Netted </a:t>
            </a:r>
            <a:r>
              <a:rPr lang="en-US" dirty="0"/>
              <a:t>or Invoiced </a:t>
            </a:r>
          </a:p>
        </p:txBody>
      </p:sp>
      <p:sp>
        <p:nvSpPr>
          <p:cNvPr id="3" name="Content Placeholder 2"/>
          <p:cNvSpPr>
            <a:spLocks noGrp="1"/>
          </p:cNvSpPr>
          <p:nvPr>
            <p:ph idx="1"/>
          </p:nvPr>
        </p:nvSpPr>
        <p:spPr/>
        <p:txBody>
          <a:bodyPr>
            <a:normAutofit fontScale="77500" lnSpcReduction="20000"/>
          </a:bodyPr>
          <a:lstStyle/>
          <a:p>
            <a:r>
              <a:rPr lang="en-US" dirty="0"/>
              <a:t>Fees can be directly invoiced or “netted”.  </a:t>
            </a:r>
          </a:p>
          <a:p>
            <a:r>
              <a:rPr lang="en-US" dirty="0"/>
              <a:t>What does netted mean?  It means taken directly out of the account vs. paid for through an invoice. </a:t>
            </a:r>
          </a:p>
          <a:p>
            <a:r>
              <a:rPr lang="en-US" dirty="0"/>
              <a:t>If you invest in a mutual fund, you do not pay the mutual fund with a check. Rather, they deduct or “net” their management fees out of the account.  These fees are not broken out directly on your statement. </a:t>
            </a:r>
          </a:p>
          <a:p>
            <a:r>
              <a:rPr lang="en-US" dirty="0"/>
              <a:t>Institutional funds often work the same way.  We negotiate the fee terms during the contract negotiation and investment due diligence process.  Then the manager may net the fees out of our account.  </a:t>
            </a:r>
          </a:p>
          <a:p>
            <a:r>
              <a:rPr lang="en-US" dirty="0"/>
              <a:t>We monitor the amounts that have been deducted from our account at least annually.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37</a:t>
            </a:r>
            <a:endParaRPr lang="en-US" dirty="0"/>
          </a:p>
        </p:txBody>
      </p:sp>
    </p:spTree>
    <p:extLst>
      <p:ext uri="{BB962C8B-B14F-4D97-AF65-F5344CB8AC3E}">
        <p14:creationId xmlns:p14="http://schemas.microsoft.com/office/powerpoint/2010/main" val="227730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t="17808" b="73353"/>
          <a:stretch/>
        </p:blipFill>
        <p:spPr bwMode="auto">
          <a:xfrm>
            <a:off x="685799" y="4424787"/>
            <a:ext cx="8229600" cy="76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686800" cy="1173162"/>
          </a:xfrm>
        </p:spPr>
        <p:txBody>
          <a:bodyPr>
            <a:normAutofit/>
          </a:bodyPr>
          <a:lstStyle/>
          <a:p>
            <a:r>
              <a:rPr lang="en-US" sz="2800" dirty="0"/>
              <a:t>Investment Management </a:t>
            </a:r>
            <a:r>
              <a:rPr lang="en-US" sz="2800" dirty="0" smtClean="0"/>
              <a:t>Fees—</a:t>
            </a:r>
            <a:r>
              <a:rPr lang="en-US" sz="2800" dirty="0"/>
              <a:t>Example of a Mutual Fund fee structure:</a:t>
            </a:r>
          </a:p>
        </p:txBody>
      </p:sp>
      <p:pic>
        <p:nvPicPr>
          <p:cNvPr id="4"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36363" b="21454"/>
          <a:stretch/>
        </p:blipFill>
        <p:spPr bwMode="auto">
          <a:xfrm>
            <a:off x="645523" y="1325562"/>
            <a:ext cx="8310153" cy="284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14400" y="5638800"/>
            <a:ext cx="7889966" cy="215444"/>
          </a:xfrm>
          <a:prstGeom prst="rect">
            <a:avLst/>
          </a:prstGeom>
          <a:noFill/>
        </p:spPr>
        <p:txBody>
          <a:bodyPr wrap="square" rtlCol="0">
            <a:spAutoFit/>
          </a:bodyPr>
          <a:lstStyle/>
          <a:p>
            <a:r>
              <a:rPr lang="en-US" sz="800" dirty="0" smtClean="0"/>
              <a:t>Source: 2014 Prospectus for Janus Venture Fund</a:t>
            </a:r>
            <a:endParaRPr lang="en-US" sz="800" dirty="0"/>
          </a:p>
        </p:txBody>
      </p:sp>
      <p:sp>
        <p:nvSpPr>
          <p:cNvPr id="8"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38</a:t>
            </a:r>
            <a:endParaRPr lang="en-US" dirty="0"/>
          </a:p>
        </p:txBody>
      </p:sp>
      <p:sp>
        <p:nvSpPr>
          <p:cNvPr id="9" name="TextBox 8">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Rectangle 4"/>
          <p:cNvSpPr/>
          <p:nvPr/>
        </p:nvSpPr>
        <p:spPr>
          <a:xfrm>
            <a:off x="914400" y="4483887"/>
            <a:ext cx="7315200" cy="703121"/>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28160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rmAutofit fontScale="90000"/>
          </a:bodyPr>
          <a:lstStyle/>
          <a:p>
            <a:r>
              <a:rPr lang="en-US" dirty="0"/>
              <a:t>Generally Accepted Accounting Principles</a:t>
            </a:r>
          </a:p>
        </p:txBody>
      </p:sp>
      <p:sp>
        <p:nvSpPr>
          <p:cNvPr id="3" name="Content Placeholder 2"/>
          <p:cNvSpPr>
            <a:spLocks noGrp="1"/>
          </p:cNvSpPr>
          <p:nvPr>
            <p:ph idx="1"/>
          </p:nvPr>
        </p:nvSpPr>
        <p:spPr/>
        <p:txBody>
          <a:bodyPr>
            <a:normAutofit lnSpcReduction="10000"/>
          </a:bodyPr>
          <a:lstStyle/>
          <a:p>
            <a:r>
              <a:rPr lang="en-US" dirty="0"/>
              <a:t>What is reported in audited financial statements is governed by either the Governmental Accounting Standards Board (GASB) for governments, or the Financial Accounting Standards Board (FASB) for non-governmental entities.  </a:t>
            </a:r>
          </a:p>
          <a:p>
            <a:r>
              <a:rPr lang="en-US" dirty="0"/>
              <a:t>Accounting regulations are created in an effort to make financial statement entities as comparable as possible.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39</a:t>
            </a:r>
            <a:endParaRPr lang="en-US" dirty="0"/>
          </a:p>
        </p:txBody>
      </p:sp>
    </p:spTree>
    <p:extLst>
      <p:ext uri="{BB962C8B-B14F-4D97-AF65-F5344CB8AC3E}">
        <p14:creationId xmlns:p14="http://schemas.microsoft.com/office/powerpoint/2010/main" val="400107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45"/>
          <p:cNvSpPr>
            <a:spLocks noChangeArrowheads="1"/>
          </p:cNvSpPr>
          <p:nvPr/>
        </p:nvSpPr>
        <p:spPr bwMode="auto">
          <a:xfrm>
            <a:off x="5863774" y="3363261"/>
            <a:ext cx="1355724" cy="457200"/>
          </a:xfrm>
          <a:prstGeom prst="rect">
            <a:avLst/>
          </a:prstGeom>
          <a:solidFill>
            <a:schemeClr val="bg2">
              <a:lumMod val="75000"/>
            </a:schemeClr>
          </a:solidFill>
          <a:ln w="19050">
            <a:solidFill>
              <a:schemeClr val="tx1"/>
            </a:solidFill>
            <a:round/>
            <a:headEnd/>
            <a:tailEnd/>
          </a:ln>
        </p:spPr>
        <p:txBody>
          <a:bodyPr anchor="ctr"/>
          <a:lstStyle/>
          <a:p>
            <a:pPr indent="-342900" algn="ctr" defTabSz="914400"/>
            <a:endParaRPr lang="en-US" noProof="1">
              <a:latin typeface="Calibri" pitchFamily="-111" charset="0"/>
            </a:endParaRPr>
          </a:p>
        </p:txBody>
      </p:sp>
      <p:sp>
        <p:nvSpPr>
          <p:cNvPr id="55" name="Rectangle 445"/>
          <p:cNvSpPr>
            <a:spLocks noChangeArrowheads="1"/>
          </p:cNvSpPr>
          <p:nvPr/>
        </p:nvSpPr>
        <p:spPr bwMode="auto">
          <a:xfrm>
            <a:off x="4519084" y="3364154"/>
            <a:ext cx="1355725" cy="457200"/>
          </a:xfrm>
          <a:prstGeom prst="rect">
            <a:avLst/>
          </a:prstGeom>
          <a:solidFill>
            <a:schemeClr val="bg2">
              <a:lumMod val="75000"/>
            </a:schemeClr>
          </a:solidFill>
          <a:ln w="19050">
            <a:solidFill>
              <a:schemeClr val="tx1"/>
            </a:solidFill>
            <a:round/>
            <a:headEnd/>
            <a:tailEnd/>
          </a:ln>
        </p:spPr>
        <p:txBody>
          <a:bodyPr anchor="ctr"/>
          <a:lstStyle/>
          <a:p>
            <a:pPr indent="-342900" algn="ctr" defTabSz="914400"/>
            <a:endParaRPr lang="en-US" noProof="1">
              <a:latin typeface="Calibri" pitchFamily="-111" charset="0"/>
            </a:endParaRPr>
          </a:p>
        </p:txBody>
      </p:sp>
      <p:sp>
        <p:nvSpPr>
          <p:cNvPr id="56" name="Rectangle 445"/>
          <p:cNvSpPr>
            <a:spLocks noChangeArrowheads="1"/>
          </p:cNvSpPr>
          <p:nvPr/>
        </p:nvSpPr>
        <p:spPr bwMode="auto">
          <a:xfrm>
            <a:off x="3154599" y="3363261"/>
            <a:ext cx="1355725" cy="457200"/>
          </a:xfrm>
          <a:prstGeom prst="rect">
            <a:avLst/>
          </a:prstGeom>
          <a:solidFill>
            <a:schemeClr val="bg2">
              <a:lumMod val="75000"/>
            </a:schemeClr>
          </a:solidFill>
          <a:ln w="19050">
            <a:solidFill>
              <a:schemeClr val="tx1"/>
            </a:solidFill>
            <a:round/>
            <a:headEnd/>
            <a:tailEnd/>
          </a:ln>
        </p:spPr>
        <p:txBody>
          <a:bodyPr anchor="ctr"/>
          <a:lstStyle/>
          <a:p>
            <a:pPr indent="-342900" algn="ctr" defTabSz="914400"/>
            <a:endParaRPr lang="en-US" noProof="1">
              <a:latin typeface="Calibri" pitchFamily="-111" charset="0"/>
            </a:endParaRPr>
          </a:p>
        </p:txBody>
      </p:sp>
      <p:sp>
        <p:nvSpPr>
          <p:cNvPr id="52" name="Rectangle 445"/>
          <p:cNvSpPr>
            <a:spLocks noChangeArrowheads="1"/>
          </p:cNvSpPr>
          <p:nvPr/>
        </p:nvSpPr>
        <p:spPr bwMode="auto">
          <a:xfrm>
            <a:off x="1810279" y="3364154"/>
            <a:ext cx="1355725" cy="457200"/>
          </a:xfrm>
          <a:prstGeom prst="rect">
            <a:avLst/>
          </a:prstGeom>
          <a:solidFill>
            <a:schemeClr val="bg2">
              <a:lumMod val="75000"/>
            </a:schemeClr>
          </a:solidFill>
          <a:ln w="19050">
            <a:solidFill>
              <a:schemeClr val="tx1"/>
            </a:solidFill>
            <a:round/>
            <a:headEnd/>
            <a:tailEnd/>
          </a:ln>
        </p:spPr>
        <p:txBody>
          <a:bodyPr anchor="ctr"/>
          <a:lstStyle/>
          <a:p>
            <a:pPr indent="-342900" algn="ctr" defTabSz="914400"/>
            <a:endParaRPr lang="en-US" noProof="1">
              <a:latin typeface="Calibri" pitchFamily="-111" charset="0"/>
            </a:endParaRPr>
          </a:p>
        </p:txBody>
      </p:sp>
      <p:sp>
        <p:nvSpPr>
          <p:cNvPr id="40" name="Pentagon 104"/>
          <p:cNvSpPr>
            <a:spLocks noChangeArrowheads="1"/>
          </p:cNvSpPr>
          <p:nvPr/>
        </p:nvSpPr>
        <p:spPr bwMode="auto">
          <a:xfrm>
            <a:off x="7232331" y="3364154"/>
            <a:ext cx="1433139" cy="457200"/>
          </a:xfrm>
          <a:prstGeom prst="homePlate">
            <a:avLst>
              <a:gd name="adj" fmla="val 40317"/>
            </a:avLst>
          </a:prstGeom>
          <a:solidFill>
            <a:schemeClr val="bg2">
              <a:lumMod val="75000"/>
            </a:schemeClr>
          </a:solidFill>
          <a:ln w="19050">
            <a:solidFill>
              <a:schemeClr val="tx1"/>
            </a:solidFill>
            <a:round/>
            <a:headEnd/>
            <a:tailEnd/>
          </a:ln>
        </p:spPr>
        <p:txBody>
          <a:bodyPr anchor="ctr"/>
          <a:lstStyle/>
          <a:p>
            <a:pPr indent="-342900" algn="ctr" defTabSz="914400">
              <a:buFont typeface="Calibri" pitchFamily="-111" charset="0"/>
              <a:buAutoNum type="arabicPeriod"/>
            </a:pPr>
            <a:endParaRPr lang="en-US" noProof="1">
              <a:latin typeface="Calibri" pitchFamily="-111" charset="0"/>
            </a:endParaRPr>
          </a:p>
        </p:txBody>
      </p:sp>
      <p:sp>
        <p:nvSpPr>
          <p:cNvPr id="51" name="Rectangle 445"/>
          <p:cNvSpPr>
            <a:spLocks noChangeArrowheads="1"/>
          </p:cNvSpPr>
          <p:nvPr/>
        </p:nvSpPr>
        <p:spPr bwMode="auto">
          <a:xfrm>
            <a:off x="457200" y="3364154"/>
            <a:ext cx="1355724" cy="457200"/>
          </a:xfrm>
          <a:prstGeom prst="rect">
            <a:avLst/>
          </a:prstGeom>
          <a:solidFill>
            <a:schemeClr val="bg2">
              <a:lumMod val="75000"/>
            </a:schemeClr>
          </a:solidFill>
          <a:ln w="19050">
            <a:solidFill>
              <a:schemeClr val="tx1"/>
            </a:solidFill>
            <a:round/>
            <a:headEnd/>
            <a:tailEnd/>
          </a:ln>
        </p:spPr>
        <p:txBody>
          <a:bodyPr anchor="ctr"/>
          <a:lstStyle/>
          <a:p>
            <a:pPr indent="-342900" algn="ctr" defTabSz="914400"/>
            <a:endParaRPr lang="en-US" noProof="1">
              <a:latin typeface="Calibri" pitchFamily="-111" charset="0"/>
            </a:endParaRPr>
          </a:p>
        </p:txBody>
      </p:sp>
      <p:sp>
        <p:nvSpPr>
          <p:cNvPr id="45" name="Rectangle 446"/>
          <p:cNvSpPr>
            <a:spLocks noChangeArrowheads="1"/>
          </p:cNvSpPr>
          <p:nvPr/>
        </p:nvSpPr>
        <p:spPr bwMode="auto">
          <a:xfrm>
            <a:off x="3163358" y="3446704"/>
            <a:ext cx="135572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2001</a:t>
            </a:r>
            <a:endParaRPr lang="en-US" noProof="1">
              <a:latin typeface="Calibri" pitchFamily="-111" charset="0"/>
            </a:endParaRPr>
          </a:p>
        </p:txBody>
      </p:sp>
      <p:sp>
        <p:nvSpPr>
          <p:cNvPr id="46" name="Rectangle 447"/>
          <p:cNvSpPr>
            <a:spLocks noChangeArrowheads="1"/>
          </p:cNvSpPr>
          <p:nvPr/>
        </p:nvSpPr>
        <p:spPr bwMode="auto">
          <a:xfrm>
            <a:off x="4497052" y="3452278"/>
            <a:ext cx="1366284"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2005</a:t>
            </a:r>
            <a:endParaRPr lang="en-US" noProof="1">
              <a:latin typeface="Calibri" pitchFamily="-111" charset="0"/>
            </a:endParaRPr>
          </a:p>
        </p:txBody>
      </p:sp>
      <p:sp>
        <p:nvSpPr>
          <p:cNvPr id="47" name="Rectangle 445"/>
          <p:cNvSpPr>
            <a:spLocks noChangeArrowheads="1"/>
          </p:cNvSpPr>
          <p:nvPr/>
        </p:nvSpPr>
        <p:spPr bwMode="auto">
          <a:xfrm>
            <a:off x="443593" y="3459404"/>
            <a:ext cx="1369332"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1997</a:t>
            </a:r>
            <a:endParaRPr lang="en-US" noProof="1">
              <a:latin typeface="Calibri" pitchFamily="-111" charset="0"/>
            </a:endParaRPr>
          </a:p>
        </p:txBody>
      </p:sp>
      <p:sp>
        <p:nvSpPr>
          <p:cNvPr id="44" name="Rectangle 445"/>
          <p:cNvSpPr>
            <a:spLocks noChangeArrowheads="1"/>
          </p:cNvSpPr>
          <p:nvPr/>
        </p:nvSpPr>
        <p:spPr bwMode="auto">
          <a:xfrm>
            <a:off x="1808412" y="3457097"/>
            <a:ext cx="1337426" cy="300038"/>
          </a:xfrm>
          <a:prstGeom prst="rect">
            <a:avLst/>
          </a:prstGeom>
          <a:noFill/>
          <a:ln w="19050">
            <a:noFill/>
            <a:round/>
            <a:headEnd/>
            <a:tailEnd/>
          </a:ln>
        </p:spPr>
        <p:txBody>
          <a:bodyPr anchor="ctr"/>
          <a:lstStyle/>
          <a:p>
            <a:pPr indent="-342900" algn="ctr" defTabSz="914400"/>
            <a:r>
              <a:rPr lang="en-US" noProof="1" smtClean="0">
                <a:latin typeface="Calibri" pitchFamily="-111" charset="0"/>
              </a:rPr>
              <a:t>1999</a:t>
            </a:r>
            <a:endParaRPr lang="en-US" noProof="1">
              <a:latin typeface="Calibri" pitchFamily="-111" charset="0"/>
            </a:endParaRPr>
          </a:p>
        </p:txBody>
      </p:sp>
      <p:sp>
        <p:nvSpPr>
          <p:cNvPr id="42" name="Rectangle 448"/>
          <p:cNvSpPr>
            <a:spLocks noChangeArrowheads="1"/>
          </p:cNvSpPr>
          <p:nvPr/>
        </p:nvSpPr>
        <p:spPr bwMode="auto">
          <a:xfrm>
            <a:off x="7262794" y="3446705"/>
            <a:ext cx="1340376" cy="300037"/>
          </a:xfrm>
          <a:prstGeom prst="rect">
            <a:avLst/>
          </a:prstGeom>
          <a:noFill/>
          <a:ln w="19050">
            <a:noFill/>
            <a:round/>
            <a:headEnd/>
            <a:tailEnd/>
          </a:ln>
        </p:spPr>
        <p:txBody>
          <a:bodyPr anchor="ctr"/>
          <a:lstStyle/>
          <a:p>
            <a:pPr indent="-342900" algn="ctr" defTabSz="914400"/>
            <a:r>
              <a:rPr lang="en-US" noProof="1" smtClean="0">
                <a:latin typeface="Calibri" pitchFamily="-111" charset="0"/>
              </a:rPr>
              <a:t>2007</a:t>
            </a:r>
            <a:endParaRPr lang="en-US" noProof="1">
              <a:latin typeface="Calibri" pitchFamily="-111" charset="0"/>
            </a:endParaRPr>
          </a:p>
        </p:txBody>
      </p:sp>
      <p:sp>
        <p:nvSpPr>
          <p:cNvPr id="31" name="Rektangel 82"/>
          <p:cNvSpPr>
            <a:spLocks noChangeArrowheads="1"/>
          </p:cNvSpPr>
          <p:nvPr/>
        </p:nvSpPr>
        <p:spPr bwMode="auto">
          <a:xfrm>
            <a:off x="344481" y="2199722"/>
            <a:ext cx="1954213" cy="738664"/>
          </a:xfrm>
          <a:prstGeom prst="rect">
            <a:avLst/>
          </a:prstGeom>
          <a:noFill/>
          <a:ln w="9525">
            <a:noFill/>
            <a:miter lim="800000"/>
            <a:headEnd/>
            <a:tailEnd/>
          </a:ln>
        </p:spPr>
        <p:txBody>
          <a:bodyPr>
            <a:spAutoFit/>
          </a:bodyPr>
          <a:lstStyle/>
          <a:p>
            <a:pPr defTabSz="801688">
              <a:spcBef>
                <a:spcPct val="20000"/>
              </a:spcBef>
            </a:pPr>
            <a:r>
              <a:rPr lang="en-US" sz="1400" b="1" noProof="1" smtClean="0">
                <a:latin typeface="Calibri" pitchFamily="-111" charset="0"/>
                <a:cs typeface="Arial" charset="0"/>
              </a:rPr>
              <a:t>Amendment allowing SC Retirement Systems to invest in equities</a:t>
            </a:r>
            <a:endParaRPr lang="en-US" sz="1400" b="1" noProof="1">
              <a:latin typeface="Calibri" pitchFamily="-111" charset="0"/>
              <a:cs typeface="Arial" charset="0"/>
            </a:endParaRPr>
          </a:p>
        </p:txBody>
      </p:sp>
      <p:sp>
        <p:nvSpPr>
          <p:cNvPr id="32" name="Nedadgående pil 90"/>
          <p:cNvSpPr>
            <a:spLocks noChangeArrowheads="1"/>
          </p:cNvSpPr>
          <p:nvPr/>
        </p:nvSpPr>
        <p:spPr bwMode="auto">
          <a:xfrm>
            <a:off x="998963" y="2908541"/>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33" name="Rektangel 91"/>
          <p:cNvSpPr>
            <a:spLocks noChangeArrowheads="1"/>
          </p:cNvSpPr>
          <p:nvPr/>
        </p:nvSpPr>
        <p:spPr bwMode="auto">
          <a:xfrm>
            <a:off x="2772040" y="2338850"/>
            <a:ext cx="2138361" cy="523220"/>
          </a:xfrm>
          <a:prstGeom prst="rect">
            <a:avLst/>
          </a:prstGeom>
          <a:solidFill>
            <a:schemeClr val="bg1"/>
          </a:solidFill>
          <a:ln w="9525">
            <a:noFill/>
            <a:miter lim="800000"/>
            <a:headEnd/>
            <a:tailEnd/>
          </a:ln>
        </p:spPr>
        <p:txBody>
          <a:bodyPr wrap="square">
            <a:spAutoFit/>
          </a:bodyPr>
          <a:lstStyle/>
          <a:p>
            <a:pPr defTabSz="801688">
              <a:spcBef>
                <a:spcPct val="20000"/>
              </a:spcBef>
            </a:pPr>
            <a:r>
              <a:rPr lang="en-US" sz="1400" b="1" noProof="1" smtClean="0">
                <a:latin typeface="Calibri" pitchFamily="-111" charset="0"/>
                <a:cs typeface="Arial" charset="0"/>
              </a:rPr>
              <a:t>IFS report recommends changes to the structure</a:t>
            </a:r>
            <a:endParaRPr lang="en-US" sz="1400" b="1" noProof="1">
              <a:latin typeface="Calibri" pitchFamily="-111" charset="0"/>
              <a:cs typeface="Arial" charset="0"/>
            </a:endParaRPr>
          </a:p>
        </p:txBody>
      </p:sp>
      <p:sp>
        <p:nvSpPr>
          <p:cNvPr id="34" name="Nedadgående pil 92"/>
          <p:cNvSpPr>
            <a:spLocks noChangeArrowheads="1"/>
          </p:cNvSpPr>
          <p:nvPr/>
        </p:nvSpPr>
        <p:spPr bwMode="auto">
          <a:xfrm>
            <a:off x="3707020" y="2908541"/>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35" name="Rektangel 93"/>
          <p:cNvSpPr>
            <a:spLocks noChangeArrowheads="1"/>
          </p:cNvSpPr>
          <p:nvPr/>
        </p:nvSpPr>
        <p:spPr bwMode="auto">
          <a:xfrm>
            <a:off x="6809826" y="4260074"/>
            <a:ext cx="2246313" cy="954107"/>
          </a:xfrm>
          <a:prstGeom prst="rect">
            <a:avLst/>
          </a:prstGeom>
          <a:noFill/>
          <a:ln w="9525">
            <a:noFill/>
            <a:miter lim="800000"/>
            <a:headEnd/>
            <a:tailEnd/>
          </a:ln>
        </p:spPr>
        <p:txBody>
          <a:bodyPr wrap="square">
            <a:spAutoFit/>
          </a:bodyPr>
          <a:lstStyle/>
          <a:p>
            <a:pPr lvl="0" defTabSz="801688">
              <a:spcBef>
                <a:spcPct val="20000"/>
              </a:spcBef>
            </a:pPr>
            <a:r>
              <a:rPr lang="en-US" sz="1400" b="1" noProof="1">
                <a:solidFill>
                  <a:prstClr val="black"/>
                </a:solidFill>
                <a:latin typeface="Calibri" pitchFamily="-111" charset="0"/>
                <a:cs typeface="Arial" charset="0"/>
              </a:rPr>
              <a:t>Constitutional amendment ratified allowing </a:t>
            </a:r>
            <a:r>
              <a:rPr lang="en-US" sz="1400" b="1" noProof="1" smtClean="0">
                <a:solidFill>
                  <a:prstClr val="black"/>
                </a:solidFill>
                <a:latin typeface="Calibri" pitchFamily="-111" charset="0"/>
                <a:cs typeface="Arial" charset="0"/>
              </a:rPr>
              <a:t>the Commission </a:t>
            </a:r>
            <a:r>
              <a:rPr lang="en-US" sz="1400" b="1" noProof="1">
                <a:solidFill>
                  <a:prstClr val="black"/>
                </a:solidFill>
                <a:latin typeface="Calibri" pitchFamily="-111" charset="0"/>
                <a:cs typeface="Arial" charset="0"/>
              </a:rPr>
              <a:t>to invest across all asset classes</a:t>
            </a:r>
          </a:p>
        </p:txBody>
      </p:sp>
      <p:sp>
        <p:nvSpPr>
          <p:cNvPr id="37" name="Rektangel 95"/>
          <p:cNvSpPr>
            <a:spLocks noChangeArrowheads="1"/>
          </p:cNvSpPr>
          <p:nvPr/>
        </p:nvSpPr>
        <p:spPr bwMode="auto">
          <a:xfrm>
            <a:off x="1500019" y="4267200"/>
            <a:ext cx="1954212" cy="738664"/>
          </a:xfrm>
          <a:prstGeom prst="rect">
            <a:avLst/>
          </a:prstGeom>
          <a:noFill/>
          <a:ln w="9525">
            <a:noFill/>
            <a:miter lim="800000"/>
            <a:headEnd/>
            <a:tailEnd/>
          </a:ln>
        </p:spPr>
        <p:txBody>
          <a:bodyPr>
            <a:spAutoFit/>
          </a:bodyPr>
          <a:lstStyle/>
          <a:p>
            <a:pPr defTabSz="801688">
              <a:spcBef>
                <a:spcPct val="20000"/>
              </a:spcBef>
            </a:pPr>
            <a:r>
              <a:rPr lang="en-US" sz="1400" b="1" noProof="1" smtClean="0">
                <a:latin typeface="Calibri" pitchFamily="-111" charset="0"/>
                <a:cs typeface="Arial" charset="0"/>
              </a:rPr>
              <a:t>Retirement Systems begins investing in equities</a:t>
            </a:r>
            <a:endParaRPr lang="en-US" sz="1400" b="1" noProof="1">
              <a:latin typeface="Calibri" pitchFamily="-111" charset="0"/>
              <a:cs typeface="Arial" charset="0"/>
            </a:endParaRPr>
          </a:p>
        </p:txBody>
      </p:sp>
      <p:sp>
        <p:nvSpPr>
          <p:cNvPr id="38" name="Nedadgående pil 96"/>
          <p:cNvSpPr>
            <a:spLocks noChangeArrowheads="1"/>
          </p:cNvSpPr>
          <p:nvPr/>
        </p:nvSpPr>
        <p:spPr bwMode="auto">
          <a:xfrm rot="10800000">
            <a:off x="2362201" y="3729279"/>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39" name="Rektangel 98"/>
          <p:cNvSpPr>
            <a:spLocks noChangeArrowheads="1"/>
          </p:cNvSpPr>
          <p:nvPr/>
        </p:nvSpPr>
        <p:spPr bwMode="auto">
          <a:xfrm>
            <a:off x="3976909" y="4267200"/>
            <a:ext cx="2391568" cy="523220"/>
          </a:xfrm>
          <a:prstGeom prst="rect">
            <a:avLst/>
          </a:prstGeom>
          <a:noFill/>
          <a:ln w="9525">
            <a:noFill/>
            <a:miter lim="800000"/>
            <a:headEnd/>
            <a:tailEnd/>
          </a:ln>
        </p:spPr>
        <p:txBody>
          <a:bodyPr wrap="square">
            <a:spAutoFit/>
          </a:bodyPr>
          <a:lstStyle/>
          <a:p>
            <a:pPr lvl="0" defTabSz="801688">
              <a:spcBef>
                <a:spcPct val="20000"/>
              </a:spcBef>
            </a:pPr>
            <a:r>
              <a:rPr lang="en-US" sz="1400" b="1" noProof="1">
                <a:solidFill>
                  <a:prstClr val="black"/>
                </a:solidFill>
                <a:latin typeface="Calibri" pitchFamily="-111" charset="0"/>
                <a:cs typeface="Arial" charset="0"/>
              </a:rPr>
              <a:t>Act 153 creates Investment </a:t>
            </a:r>
            <a:r>
              <a:rPr lang="en-US" sz="1400" b="1" noProof="1" smtClean="0">
                <a:solidFill>
                  <a:prstClr val="black"/>
                </a:solidFill>
                <a:latin typeface="Calibri" pitchFamily="-111" charset="0"/>
                <a:cs typeface="Arial" charset="0"/>
              </a:rPr>
              <a:t>Commission</a:t>
            </a:r>
            <a:endParaRPr lang="en-US" sz="1400" b="1" noProof="1">
              <a:solidFill>
                <a:prstClr val="black"/>
              </a:solidFill>
              <a:latin typeface="Calibri" pitchFamily="-111" charset="0"/>
              <a:cs typeface="Arial" charset="0"/>
            </a:endParaRPr>
          </a:p>
        </p:txBody>
      </p:sp>
      <p:sp>
        <p:nvSpPr>
          <p:cNvPr id="36" name="Nedadgående pil 94"/>
          <p:cNvSpPr>
            <a:spLocks noChangeArrowheads="1"/>
          </p:cNvSpPr>
          <p:nvPr/>
        </p:nvSpPr>
        <p:spPr bwMode="auto">
          <a:xfrm>
            <a:off x="6413180" y="2908976"/>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29" name="Nedadgående pil 99"/>
          <p:cNvSpPr>
            <a:spLocks noChangeArrowheads="1"/>
          </p:cNvSpPr>
          <p:nvPr/>
        </p:nvSpPr>
        <p:spPr bwMode="auto">
          <a:xfrm rot="10800000">
            <a:off x="5057760" y="3721912"/>
            <a:ext cx="249238"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57" name="Rectangle 448"/>
          <p:cNvSpPr>
            <a:spLocks noChangeArrowheads="1"/>
          </p:cNvSpPr>
          <p:nvPr/>
        </p:nvSpPr>
        <p:spPr bwMode="auto">
          <a:xfrm>
            <a:off x="5863334" y="3452278"/>
            <a:ext cx="1353080" cy="300037"/>
          </a:xfrm>
          <a:prstGeom prst="rect">
            <a:avLst/>
          </a:prstGeom>
          <a:noFill/>
          <a:ln w="19050">
            <a:noFill/>
            <a:round/>
            <a:headEnd/>
            <a:tailEnd/>
          </a:ln>
        </p:spPr>
        <p:txBody>
          <a:bodyPr anchor="ctr"/>
          <a:lstStyle/>
          <a:p>
            <a:pPr indent="-342900" algn="ctr" defTabSz="914400"/>
            <a:r>
              <a:rPr lang="en-US" noProof="1" smtClean="0">
                <a:latin typeface="Calibri" pitchFamily="-111" charset="0"/>
              </a:rPr>
              <a:t>2006</a:t>
            </a:r>
            <a:endParaRPr lang="en-US" noProof="1">
              <a:latin typeface="Calibri" pitchFamily="-111" charset="0"/>
            </a:endParaRPr>
          </a:p>
        </p:txBody>
      </p:sp>
      <p:sp>
        <p:nvSpPr>
          <p:cNvPr id="58" name="Nedadgående pil 99"/>
          <p:cNvSpPr>
            <a:spLocks noChangeArrowheads="1"/>
          </p:cNvSpPr>
          <p:nvPr/>
        </p:nvSpPr>
        <p:spPr bwMode="auto">
          <a:xfrm rot="10800000">
            <a:off x="7809687" y="3721911"/>
            <a:ext cx="249238"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59" name="Rektangel 98"/>
          <p:cNvSpPr>
            <a:spLocks noChangeArrowheads="1"/>
          </p:cNvSpPr>
          <p:nvPr/>
        </p:nvSpPr>
        <p:spPr bwMode="auto">
          <a:xfrm>
            <a:off x="5557333" y="2124188"/>
            <a:ext cx="2391568" cy="954107"/>
          </a:xfrm>
          <a:prstGeom prst="rect">
            <a:avLst/>
          </a:prstGeom>
          <a:noFill/>
          <a:ln w="9525">
            <a:noFill/>
            <a:miter lim="800000"/>
            <a:headEnd/>
            <a:tailEnd/>
          </a:ln>
        </p:spPr>
        <p:txBody>
          <a:bodyPr wrap="square">
            <a:spAutoFit/>
          </a:bodyPr>
          <a:lstStyle/>
          <a:p>
            <a:pPr lvl="0" defTabSz="801688">
              <a:spcBef>
                <a:spcPct val="20000"/>
              </a:spcBef>
            </a:pPr>
            <a:r>
              <a:rPr lang="en-US" sz="1400" b="1" noProof="1" smtClean="0">
                <a:solidFill>
                  <a:prstClr val="black"/>
                </a:solidFill>
                <a:latin typeface="Calibri" pitchFamily="-111" charset="0"/>
                <a:cs typeface="Arial" charset="0"/>
              </a:rPr>
              <a:t>Commission conducts first ALM with Mercer and the CEM benchmarking cost study</a:t>
            </a:r>
            <a:endParaRPr lang="en-US" sz="1400" b="1" noProof="1">
              <a:solidFill>
                <a:prstClr val="black"/>
              </a:solidFill>
              <a:latin typeface="Calibri" pitchFamily="-111" charset="0"/>
              <a:cs typeface="Arial" charset="0"/>
            </a:endParaRPr>
          </a:p>
        </p:txBody>
      </p:sp>
      <p:sp>
        <p:nvSpPr>
          <p:cNvPr id="4" name="Title 3"/>
          <p:cNvSpPr>
            <a:spLocks noGrp="1"/>
          </p:cNvSpPr>
          <p:nvPr>
            <p:ph type="title"/>
          </p:nvPr>
        </p:nvSpPr>
        <p:spPr/>
        <p:txBody>
          <a:bodyPr>
            <a:normAutofit fontScale="90000"/>
          </a:bodyPr>
          <a:lstStyle/>
          <a:p>
            <a:r>
              <a:rPr lang="en-US" dirty="0" smtClean="0"/>
              <a:t>History of the Investment Commission</a:t>
            </a:r>
            <a:endParaRPr lang="en-US" dirty="0"/>
          </a:p>
        </p:txBody>
      </p:sp>
      <p:sp>
        <p:nvSpPr>
          <p:cNvPr id="27"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a:t>
            </a:r>
            <a:endParaRPr lang="en-US" dirty="0"/>
          </a:p>
        </p:txBody>
      </p:sp>
      <p:sp>
        <p:nvSpPr>
          <p:cNvPr id="30" name="TextBox 29">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3597522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GASB Guidelines are not clear on fees.</a:t>
            </a:r>
          </a:p>
        </p:txBody>
      </p:sp>
      <p:pic>
        <p:nvPicPr>
          <p:cNvPr id="4" name="Picture 3"/>
          <p:cNvPicPr>
            <a:picLocks noChangeAspect="1"/>
          </p:cNvPicPr>
          <p:nvPr/>
        </p:nvPicPr>
        <p:blipFill>
          <a:blip r:embed="rId2"/>
          <a:stretch>
            <a:fillRect/>
          </a:stretch>
        </p:blipFill>
        <p:spPr>
          <a:xfrm>
            <a:off x="413121" y="1359608"/>
            <a:ext cx="5981565" cy="1944399"/>
          </a:xfrm>
          <a:prstGeom prst="rect">
            <a:avLst/>
          </a:prstGeom>
        </p:spPr>
      </p:pic>
      <p:pic>
        <p:nvPicPr>
          <p:cNvPr id="5" name="Picture 4"/>
          <p:cNvPicPr>
            <a:picLocks noChangeAspect="1"/>
          </p:cNvPicPr>
          <p:nvPr/>
        </p:nvPicPr>
        <p:blipFill>
          <a:blip r:embed="rId3"/>
          <a:stretch>
            <a:fillRect/>
          </a:stretch>
        </p:blipFill>
        <p:spPr>
          <a:xfrm>
            <a:off x="3379095" y="3315999"/>
            <a:ext cx="5307705" cy="3422073"/>
          </a:xfrm>
          <a:prstGeom prst="rect">
            <a:avLst/>
          </a:prstGeom>
        </p:spPr>
      </p:pic>
      <p:sp>
        <p:nvSpPr>
          <p:cNvPr id="6" name="Rectangle 5"/>
          <p:cNvSpPr/>
          <p:nvPr/>
        </p:nvSpPr>
        <p:spPr>
          <a:xfrm>
            <a:off x="3448869" y="6014981"/>
            <a:ext cx="4933131" cy="727364"/>
          </a:xfrm>
          <a:prstGeom prst="rect">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40</a:t>
            </a:r>
            <a:endParaRPr lang="en-US" dirty="0"/>
          </a:p>
        </p:txBody>
      </p:sp>
      <p:sp>
        <p:nvSpPr>
          <p:cNvPr id="8" name="TextBox 7">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3061236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73162"/>
          </a:xfrm>
        </p:spPr>
        <p:txBody>
          <a:bodyPr>
            <a:normAutofit/>
          </a:bodyPr>
          <a:lstStyle/>
          <a:p>
            <a:r>
              <a:rPr lang="en-US" sz="2800" dirty="0"/>
              <a:t>RSIC has written to GASB to add clarity to their guidelines:</a:t>
            </a:r>
          </a:p>
        </p:txBody>
      </p:sp>
      <p:pic>
        <p:nvPicPr>
          <p:cNvPr id="5" name="Picture 4"/>
          <p:cNvPicPr>
            <a:picLocks noChangeAspect="1"/>
          </p:cNvPicPr>
          <p:nvPr/>
        </p:nvPicPr>
        <p:blipFill>
          <a:blip r:embed="rId2"/>
          <a:stretch>
            <a:fillRect/>
          </a:stretch>
        </p:blipFill>
        <p:spPr>
          <a:xfrm>
            <a:off x="4689872" y="1752600"/>
            <a:ext cx="4454128" cy="2209800"/>
          </a:xfrm>
          <a:prstGeom prst="rect">
            <a:avLst/>
          </a:prstGeom>
        </p:spPr>
      </p:pic>
      <p:sp>
        <p:nvSpPr>
          <p:cNvPr id="6" name="Slide Number Placeholder 3"/>
          <p:cNvSpPr txBox="1">
            <a:spLocks/>
          </p:cNvSpPr>
          <p:nvPr/>
        </p:nvSpPr>
        <p:spPr>
          <a:xfrm>
            <a:off x="6916936"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41</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41" y="1283110"/>
            <a:ext cx="4375053" cy="4871346"/>
          </a:xfrm>
          <a:prstGeom prst="rect">
            <a:avLst/>
          </a:prstGeom>
        </p:spPr>
      </p:pic>
      <p:sp>
        <p:nvSpPr>
          <p:cNvPr id="7" name="TextBox 6">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3956324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rmAutofit fontScale="90000"/>
          </a:bodyPr>
          <a:lstStyle/>
          <a:p>
            <a:r>
              <a:rPr lang="en-US" dirty="0"/>
              <a:t>So why is the GASB </a:t>
            </a:r>
            <a:r>
              <a:rPr lang="en-US" dirty="0" smtClean="0"/>
              <a:t>Guidance Important</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Because not all funds report the same</a:t>
            </a:r>
          </a:p>
          <a:p>
            <a:r>
              <a:rPr lang="en-US" dirty="0"/>
              <a:t>The differences in reporting can be material</a:t>
            </a:r>
          </a:p>
          <a:p>
            <a:r>
              <a:rPr lang="en-US" dirty="0"/>
              <a:t>This is in part because of the types of fees that aren’t reported</a:t>
            </a:r>
          </a:p>
          <a:p>
            <a:r>
              <a:rPr lang="en-US" dirty="0"/>
              <a:t>The Public Retirement Association of Minnesota has an alternative allocation of $2.1 Billion, but they report no fees paid to alternative managers.  </a:t>
            </a:r>
          </a:p>
          <a:p>
            <a:r>
              <a:rPr lang="en-US" dirty="0"/>
              <a:t>New Jersey shows an allocation of 15.66% to Hedge Funds and Private Equity but they only report $13 million of investment expense in their CAFR and financial statements.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42</a:t>
            </a:r>
            <a:endParaRPr lang="en-US" dirty="0"/>
          </a:p>
        </p:txBody>
      </p:sp>
    </p:spTree>
    <p:extLst>
      <p:ext uri="{BB962C8B-B14F-4D97-AF65-F5344CB8AC3E}">
        <p14:creationId xmlns:p14="http://schemas.microsoft.com/office/powerpoint/2010/main" val="2596421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Autofit/>
          </a:bodyPr>
          <a:lstStyle/>
          <a:p>
            <a:r>
              <a:rPr lang="en-US" sz="3600" dirty="0" smtClean="0"/>
              <a:t>The Technicalities of Fee Reporting:</a:t>
            </a:r>
            <a:br>
              <a:rPr lang="en-US" sz="3600" dirty="0" smtClean="0"/>
            </a:br>
            <a:r>
              <a:rPr lang="en-US" sz="3600" dirty="0" smtClean="0"/>
              <a:t>Types of Fees</a:t>
            </a:r>
            <a:endParaRPr lang="en-US" sz="3600" dirty="0"/>
          </a:p>
        </p:txBody>
      </p:sp>
      <p:sp>
        <p:nvSpPr>
          <p:cNvPr id="3" name="Content Placeholder 2"/>
          <p:cNvSpPr>
            <a:spLocks noGrp="1"/>
          </p:cNvSpPr>
          <p:nvPr>
            <p:ph idx="1"/>
          </p:nvPr>
        </p:nvSpPr>
        <p:spPr>
          <a:xfrm>
            <a:off x="457200" y="1371600"/>
            <a:ext cx="8229600" cy="4800600"/>
          </a:xfrm>
        </p:spPr>
        <p:txBody>
          <a:bodyPr>
            <a:normAutofit fontScale="32500" lnSpcReduction="20000"/>
          </a:bodyPr>
          <a:lstStyle/>
          <a:p>
            <a:pPr marL="0" indent="0">
              <a:buNone/>
            </a:pPr>
            <a:r>
              <a:rPr lang="en-US" sz="4500" u="sng" dirty="0" smtClean="0">
                <a:latin typeface="Calibri" panose="020F0502020204030204" pitchFamily="34" charset="0"/>
                <a:ea typeface="Calibri" panose="020F0502020204030204" pitchFamily="34" charset="0"/>
              </a:rPr>
              <a:t>Management Fees (47.3% of FY13 fees)</a:t>
            </a:r>
          </a:p>
          <a:p>
            <a:r>
              <a:rPr lang="en-US" sz="4500" dirty="0" smtClean="0">
                <a:latin typeface="Calibri" panose="020F0502020204030204" pitchFamily="34" charset="0"/>
                <a:ea typeface="Calibri" panose="020F0502020204030204" pitchFamily="34" charset="0"/>
              </a:rPr>
              <a:t>Management </a:t>
            </a:r>
            <a:r>
              <a:rPr lang="en-US" sz="4500" dirty="0">
                <a:latin typeface="Calibri" panose="020F0502020204030204" pitchFamily="34" charset="0"/>
                <a:ea typeface="Calibri" panose="020F0502020204030204" pitchFamily="34" charset="0"/>
              </a:rPr>
              <a:t>fees are those fees that are paid to manage assets.  Management fees are paid </a:t>
            </a:r>
            <a:r>
              <a:rPr lang="en-US" sz="4500" dirty="0" smtClean="0">
                <a:latin typeface="Calibri" panose="020F0502020204030204" pitchFamily="34" charset="0"/>
                <a:ea typeface="Calibri" panose="020F0502020204030204" pitchFamily="34" charset="0"/>
              </a:rPr>
              <a:t>to every </a:t>
            </a:r>
            <a:r>
              <a:rPr lang="en-US" sz="4500" dirty="0">
                <a:latin typeface="Calibri" panose="020F0502020204030204" pitchFamily="34" charset="0"/>
                <a:ea typeface="Calibri" panose="020F0502020204030204" pitchFamily="34" charset="0"/>
              </a:rPr>
              <a:t>external manager</a:t>
            </a:r>
            <a:r>
              <a:rPr lang="en-US" sz="4500" dirty="0" smtClean="0">
                <a:latin typeface="Calibri" panose="020F0502020204030204" pitchFamily="34" charset="0"/>
                <a:ea typeface="Calibri" panose="020F0502020204030204" pitchFamily="34" charset="0"/>
              </a:rPr>
              <a:t>.</a:t>
            </a:r>
          </a:p>
          <a:p>
            <a:r>
              <a:rPr lang="en-US" sz="4500" dirty="0">
                <a:latin typeface="Calibri" panose="020F0502020204030204" pitchFamily="34" charset="0"/>
                <a:ea typeface="Calibri" panose="020F0502020204030204" pitchFamily="34" charset="0"/>
              </a:rPr>
              <a:t>Can be Invoiced or Non-Invoiced</a:t>
            </a:r>
          </a:p>
          <a:p>
            <a:r>
              <a:rPr lang="en-US" sz="4500" dirty="0" smtClean="0">
                <a:latin typeface="Calibri" panose="020F0502020204030204" pitchFamily="34" charset="0"/>
                <a:ea typeface="Calibri" panose="020F0502020204030204" pitchFamily="34" charset="0"/>
              </a:rPr>
              <a:t>Often disclosed</a:t>
            </a:r>
          </a:p>
          <a:p>
            <a:pPr marL="0" indent="0">
              <a:buNone/>
            </a:pPr>
            <a:endParaRPr lang="en-US" sz="4500" dirty="0">
              <a:latin typeface="Calibri" panose="020F0502020204030204" pitchFamily="34" charset="0"/>
            </a:endParaRPr>
          </a:p>
          <a:p>
            <a:pPr marL="0" indent="0">
              <a:buNone/>
            </a:pPr>
            <a:r>
              <a:rPr lang="en-US" sz="4500" u="sng" dirty="0" smtClean="0">
                <a:latin typeface="Calibri" panose="020F0502020204030204" pitchFamily="34" charset="0"/>
                <a:ea typeface="Calibri" panose="020F0502020204030204" pitchFamily="34" charset="0"/>
              </a:rPr>
              <a:t>Performance Fees (43.3% of FY13 fees)</a:t>
            </a:r>
            <a:endParaRPr lang="en-US" sz="4500" u="sng" dirty="0">
              <a:latin typeface="Calibri" panose="020F0502020204030204" pitchFamily="34" charset="0"/>
              <a:ea typeface="Calibri" panose="020F0502020204030204" pitchFamily="34" charset="0"/>
            </a:endParaRPr>
          </a:p>
          <a:p>
            <a:pPr lvl="0"/>
            <a:r>
              <a:rPr lang="en-US" sz="4500" dirty="0">
                <a:solidFill>
                  <a:prstClr val="black"/>
                </a:solidFill>
                <a:latin typeface="Calibri" panose="020F0502020204030204" pitchFamily="34" charset="0"/>
                <a:ea typeface="Calibri" panose="020F0502020204030204" pitchFamily="34" charset="0"/>
              </a:rPr>
              <a:t>Also known as Profit Sharing, Incentive Fees, or Carried Interest.  Performance fees are paid to managers as a share of income earned on an investment.  Performance fees are typically paid on Private Equity, Private Debt, Real Estate and Hedge Fund Investments</a:t>
            </a:r>
            <a:r>
              <a:rPr lang="en-US" sz="4500" dirty="0" smtClean="0">
                <a:solidFill>
                  <a:prstClr val="black"/>
                </a:solidFill>
                <a:latin typeface="Calibri" panose="020F0502020204030204" pitchFamily="34" charset="0"/>
                <a:ea typeface="Calibri" panose="020F0502020204030204" pitchFamily="34" charset="0"/>
              </a:rPr>
              <a:t>.</a:t>
            </a:r>
          </a:p>
          <a:p>
            <a:pPr lvl="0"/>
            <a:r>
              <a:rPr lang="en-US" sz="4500" dirty="0" smtClean="0">
                <a:solidFill>
                  <a:prstClr val="black"/>
                </a:solidFill>
                <a:latin typeface="Calibri" panose="020F0502020204030204" pitchFamily="34" charset="0"/>
                <a:ea typeface="Calibri" panose="020F0502020204030204" pitchFamily="34" charset="0"/>
              </a:rPr>
              <a:t>Performance fees paid will vary from year to year based upon investment performance</a:t>
            </a:r>
          </a:p>
          <a:p>
            <a:r>
              <a:rPr lang="en-US" sz="4500" dirty="0">
                <a:solidFill>
                  <a:prstClr val="black"/>
                </a:solidFill>
                <a:latin typeface="Calibri" panose="020F0502020204030204" pitchFamily="34" charset="0"/>
                <a:ea typeface="Calibri" panose="020F0502020204030204" pitchFamily="34" charset="0"/>
              </a:rPr>
              <a:t>Typically Netted</a:t>
            </a:r>
          </a:p>
          <a:p>
            <a:pPr lvl="0"/>
            <a:r>
              <a:rPr lang="en-US" sz="4500" dirty="0" smtClean="0">
                <a:solidFill>
                  <a:prstClr val="black"/>
                </a:solidFill>
                <a:latin typeface="Calibri" panose="020F0502020204030204" pitchFamily="34" charset="0"/>
                <a:ea typeface="Calibri" panose="020F0502020204030204" pitchFamily="34" charset="0"/>
              </a:rPr>
              <a:t>Not typically disclosed</a:t>
            </a:r>
          </a:p>
          <a:p>
            <a:pPr marL="0" lvl="0" indent="0">
              <a:buNone/>
            </a:pPr>
            <a:endParaRPr lang="en-US" sz="4500" dirty="0" smtClean="0">
              <a:solidFill>
                <a:prstClr val="black"/>
              </a:solidFill>
              <a:latin typeface="Calibri" panose="020F0502020204030204" pitchFamily="34" charset="0"/>
              <a:ea typeface="Calibri" panose="020F0502020204030204" pitchFamily="34" charset="0"/>
            </a:endParaRPr>
          </a:p>
          <a:p>
            <a:pPr marL="0" lvl="0" indent="0">
              <a:buNone/>
            </a:pPr>
            <a:r>
              <a:rPr lang="en-US" sz="4500" u="sng" dirty="0" smtClean="0">
                <a:solidFill>
                  <a:prstClr val="black"/>
                </a:solidFill>
                <a:latin typeface="Calibri" panose="020F0502020204030204" pitchFamily="34" charset="0"/>
                <a:ea typeface="Calibri" panose="020F0502020204030204" pitchFamily="34" charset="0"/>
              </a:rPr>
              <a:t>Other Expenses (9.3% of FY13 fees)</a:t>
            </a:r>
            <a:endParaRPr lang="en-US" sz="4500" u="sng" dirty="0">
              <a:solidFill>
                <a:prstClr val="black"/>
              </a:solidFill>
              <a:latin typeface="Calibri" panose="020F0502020204030204" pitchFamily="34" charset="0"/>
              <a:ea typeface="Calibri" panose="020F0502020204030204" pitchFamily="34" charset="0"/>
            </a:endParaRPr>
          </a:p>
          <a:p>
            <a:pPr lvl="0"/>
            <a:r>
              <a:rPr lang="en-US" sz="4500" dirty="0" smtClean="0">
                <a:solidFill>
                  <a:prstClr val="black"/>
                </a:solidFill>
                <a:latin typeface="Calibri" panose="020F0502020204030204" pitchFamily="34" charset="0"/>
                <a:ea typeface="Calibri" panose="020F0502020204030204" pitchFamily="34" charset="0"/>
              </a:rPr>
              <a:t>Pass through expenses such as set up organizational costs, legal costs, taxes, and audit fees.</a:t>
            </a:r>
          </a:p>
          <a:p>
            <a:pPr lvl="0"/>
            <a:r>
              <a:rPr lang="en-US" sz="4500" dirty="0" smtClean="0">
                <a:solidFill>
                  <a:prstClr val="black"/>
                </a:solidFill>
                <a:latin typeface="Calibri" panose="020F0502020204030204" pitchFamily="34" charset="0"/>
                <a:ea typeface="Calibri" panose="020F0502020204030204" pitchFamily="34" charset="0"/>
              </a:rPr>
              <a:t>Typically Netted</a:t>
            </a:r>
          </a:p>
          <a:p>
            <a:pPr lvl="0"/>
            <a:r>
              <a:rPr lang="en-US" sz="4500" dirty="0" smtClean="0">
                <a:solidFill>
                  <a:prstClr val="black"/>
                </a:solidFill>
                <a:latin typeface="Calibri" panose="020F0502020204030204" pitchFamily="34" charset="0"/>
                <a:ea typeface="Calibri" panose="020F0502020204030204" pitchFamily="34" charset="0"/>
              </a:rPr>
              <a:t>Rarely disclosed</a:t>
            </a:r>
          </a:p>
          <a:p>
            <a:pPr lvl="0"/>
            <a:endParaRPr lang="en-US" sz="3100" dirty="0" smtClean="0">
              <a:solidFill>
                <a:prstClr val="black"/>
              </a:solidFill>
              <a:latin typeface="Calibri" panose="020F0502020204030204" pitchFamily="34" charset="0"/>
              <a:ea typeface="Calibri" panose="020F0502020204030204" pitchFamily="34" charset="0"/>
            </a:endParaRPr>
          </a:p>
          <a:p>
            <a:pPr marL="0" lvl="0" indent="0">
              <a:buNone/>
            </a:pPr>
            <a:endParaRPr lang="en-US" dirty="0">
              <a:solidFill>
                <a:prstClr val="black"/>
              </a:solidFill>
            </a:endParaRPr>
          </a:p>
          <a:p>
            <a:pPr marL="0" indent="0">
              <a:buNone/>
            </a:pPr>
            <a:endParaRPr lang="en-US" dirty="0"/>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43</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1480449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4"/>
          <p:cNvSpPr txBox="1"/>
          <p:nvPr/>
        </p:nvSpPr>
        <p:spPr>
          <a:xfrm>
            <a:off x="7132988" y="1600200"/>
            <a:ext cx="746973" cy="2476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b="1" dirty="0"/>
              <a:t>$418mm</a:t>
            </a:r>
          </a:p>
        </p:txBody>
      </p:sp>
      <p:sp>
        <p:nvSpPr>
          <p:cNvPr id="2" name="Title 1"/>
          <p:cNvSpPr>
            <a:spLocks noGrp="1"/>
          </p:cNvSpPr>
          <p:nvPr>
            <p:ph type="title"/>
          </p:nvPr>
        </p:nvSpPr>
        <p:spPr>
          <a:xfrm>
            <a:off x="457200" y="274638"/>
            <a:ext cx="8534400" cy="1173162"/>
          </a:xfrm>
        </p:spPr>
        <p:txBody>
          <a:bodyPr>
            <a:normAutofit/>
          </a:bodyPr>
          <a:lstStyle/>
          <a:p>
            <a:r>
              <a:rPr lang="en-US" sz="3200" dirty="0" smtClean="0"/>
              <a:t>Disclosure Options in Investment Fees &amp; Expenses</a:t>
            </a:r>
            <a:endParaRPr lang="en-US" sz="3200" dirty="0"/>
          </a:p>
        </p:txBody>
      </p:sp>
      <p:graphicFrame>
        <p:nvGraphicFramePr>
          <p:cNvPr id="7" name="Chart 6"/>
          <p:cNvGraphicFramePr>
            <a:graphicFrameLocks/>
          </p:cNvGraphicFramePr>
          <p:nvPr>
            <p:extLst>
              <p:ext uri="{D42A27DB-BD31-4B8C-83A1-F6EECF244321}">
                <p14:modId xmlns:p14="http://schemas.microsoft.com/office/powerpoint/2010/main" val="469460344"/>
              </p:ext>
            </p:extLst>
          </p:nvPr>
        </p:nvGraphicFramePr>
        <p:xfrm>
          <a:off x="152400" y="1295400"/>
          <a:ext cx="8991600" cy="533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6629400" y="1193307"/>
            <a:ext cx="1676400" cy="271536"/>
            <a:chOff x="7092914" y="7727"/>
            <a:chExt cx="1600200" cy="338554"/>
          </a:xfrm>
        </p:grpSpPr>
        <p:sp>
          <p:nvSpPr>
            <p:cNvPr id="12" name="TextBox 11"/>
            <p:cNvSpPr txBox="1"/>
            <p:nvPr/>
          </p:nvSpPr>
          <p:spPr>
            <a:xfrm>
              <a:off x="7092914" y="7727"/>
              <a:ext cx="1600200" cy="338554"/>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algn="ctr"/>
              <a:r>
                <a:rPr lang="en-US" sz="1400" dirty="0" smtClean="0">
                  <a:solidFill>
                    <a:schemeClr val="tx2"/>
                  </a:solidFill>
                </a:rPr>
                <a:t>                   </a:t>
              </a:r>
              <a:r>
                <a:rPr lang="en-US" sz="1600" dirty="0" smtClean="0">
                  <a:solidFill>
                    <a:schemeClr val="tx2"/>
                  </a:solidFill>
                </a:rPr>
                <a:t>Model</a:t>
              </a:r>
              <a:endParaRPr lang="en-US" sz="1600" dirty="0">
                <a:solidFill>
                  <a:schemeClr val="tx2"/>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6194"/>
              <a:ext cx="577814" cy="263069"/>
            </a:xfrm>
            <a:prstGeom prst="rect">
              <a:avLst/>
            </a:prstGeom>
          </p:spPr>
        </p:pic>
      </p:grpSp>
      <p:sp>
        <p:nvSpPr>
          <p:cNvPr id="14" name="TextBox 4"/>
          <p:cNvSpPr txBox="1"/>
          <p:nvPr/>
        </p:nvSpPr>
        <p:spPr>
          <a:xfrm>
            <a:off x="1498199" y="4953000"/>
            <a:ext cx="746973" cy="2476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a:t>
            </a:r>
            <a:r>
              <a:rPr lang="en-US" sz="1000" b="1" dirty="0" smtClean="0"/>
              <a:t>42mm</a:t>
            </a:r>
            <a:endParaRPr lang="en-US" sz="1000" b="1" dirty="0"/>
          </a:p>
        </p:txBody>
      </p:sp>
      <p:sp>
        <p:nvSpPr>
          <p:cNvPr id="15" name="TextBox 5"/>
          <p:cNvSpPr txBox="1"/>
          <p:nvPr/>
        </p:nvSpPr>
        <p:spPr>
          <a:xfrm>
            <a:off x="3352800" y="3581400"/>
            <a:ext cx="766126" cy="2476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$196mm</a:t>
            </a:r>
          </a:p>
        </p:txBody>
      </p:sp>
      <p:sp>
        <p:nvSpPr>
          <p:cNvPr id="16" name="TextBox 3"/>
          <p:cNvSpPr txBox="1"/>
          <p:nvPr/>
        </p:nvSpPr>
        <p:spPr>
          <a:xfrm>
            <a:off x="5257800" y="1885950"/>
            <a:ext cx="756549" cy="2476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a:t>
            </a:r>
            <a:r>
              <a:rPr lang="en-US" sz="1000" b="1" dirty="0" smtClean="0"/>
              <a:t>378mm</a:t>
            </a:r>
            <a:endParaRPr lang="en-US" sz="1000" b="1" dirty="0"/>
          </a:p>
        </p:txBody>
      </p:sp>
      <p:sp>
        <p:nvSpPr>
          <p:cNvPr id="18" name="TextBox 4"/>
          <p:cNvSpPr txBox="1"/>
          <p:nvPr/>
        </p:nvSpPr>
        <p:spPr>
          <a:xfrm>
            <a:off x="2655856" y="1282811"/>
            <a:ext cx="4137088" cy="9252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b="1" dirty="0" smtClean="0"/>
              <a:t>Note: In each </a:t>
            </a:r>
            <a:r>
              <a:rPr lang="en-US" b="1" dirty="0"/>
              <a:t>m</a:t>
            </a:r>
            <a:r>
              <a:rPr lang="en-US" sz="1100" b="1" dirty="0" smtClean="0"/>
              <a:t>ethod, the </a:t>
            </a:r>
            <a:r>
              <a:rPr lang="en-US" sz="1100" b="1" u="sng" dirty="0" smtClean="0"/>
              <a:t>Net of Fees Return </a:t>
            </a:r>
            <a:r>
              <a:rPr lang="en-US" sz="1100" b="1" dirty="0" smtClean="0"/>
              <a:t>is still 9.99%</a:t>
            </a:r>
            <a:endParaRPr lang="en-US" sz="1100" b="1" dirty="0"/>
          </a:p>
        </p:txBody>
      </p:sp>
      <p:sp>
        <p:nvSpPr>
          <p:cNvPr id="20" name="TextBox 3"/>
          <p:cNvSpPr txBox="1"/>
          <p:nvPr/>
        </p:nvSpPr>
        <p:spPr>
          <a:xfrm>
            <a:off x="7132989" y="1600200"/>
            <a:ext cx="746972" cy="2476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smtClean="0"/>
              <a:t>$417mm</a:t>
            </a:r>
            <a:endParaRPr lang="en-US" sz="1000" b="1" dirty="0"/>
          </a:p>
        </p:txBody>
      </p:sp>
      <p:sp>
        <p:nvSpPr>
          <p:cNvPr id="19"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44</a:t>
            </a:r>
            <a:endParaRPr lang="en-US" dirty="0"/>
          </a:p>
        </p:txBody>
      </p:sp>
      <p:sp>
        <p:nvSpPr>
          <p:cNvPr id="8" name="Rectangle 7"/>
          <p:cNvSpPr/>
          <p:nvPr/>
        </p:nvSpPr>
        <p:spPr>
          <a:xfrm>
            <a:off x="914400" y="1540328"/>
            <a:ext cx="7543800" cy="1360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TextBox 20">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1846394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686800" cy="944562"/>
          </a:xfrm>
        </p:spPr>
        <p:txBody>
          <a:bodyPr>
            <a:normAutofit/>
          </a:bodyPr>
          <a:lstStyle/>
          <a:p>
            <a:r>
              <a:rPr lang="en-US" sz="2800" dirty="0" smtClean="0"/>
              <a:t>Florida Retirement System— Fee Disclosure Example</a:t>
            </a:r>
            <a:endParaRPr lang="en-US" sz="28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295400"/>
            <a:ext cx="8706017" cy="4800600"/>
          </a:xfrm>
        </p:spPr>
      </p:pic>
      <p:cxnSp>
        <p:nvCxnSpPr>
          <p:cNvPr id="4" name="Straight Arrow Connector 3"/>
          <p:cNvCxnSpPr/>
          <p:nvPr/>
        </p:nvCxnSpPr>
        <p:spPr>
          <a:xfrm>
            <a:off x="152400" y="5181600"/>
            <a:ext cx="685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45</a:t>
            </a:r>
            <a:endParaRPr lang="en-US" dirty="0"/>
          </a:p>
        </p:txBody>
      </p:sp>
      <p:sp>
        <p:nvSpPr>
          <p:cNvPr id="7" name="TextBox 6">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87517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73162"/>
          </a:xfrm>
        </p:spPr>
        <p:txBody>
          <a:bodyPr>
            <a:normAutofit/>
          </a:bodyPr>
          <a:lstStyle/>
          <a:p>
            <a:r>
              <a:rPr lang="en-US" sz="2800" dirty="0"/>
              <a:t>PEBA has included investment manager fees in their investment section:</a:t>
            </a:r>
          </a:p>
        </p:txBody>
      </p:sp>
      <p:pic>
        <p:nvPicPr>
          <p:cNvPr id="4" name="Picture 3"/>
          <p:cNvPicPr>
            <a:picLocks noChangeAspect="1"/>
          </p:cNvPicPr>
          <p:nvPr/>
        </p:nvPicPr>
        <p:blipFill>
          <a:blip r:embed="rId2"/>
          <a:stretch>
            <a:fillRect/>
          </a:stretch>
        </p:blipFill>
        <p:spPr>
          <a:xfrm>
            <a:off x="1333500" y="1292803"/>
            <a:ext cx="6934200" cy="4836303"/>
          </a:xfrm>
          <a:prstGeom prst="rect">
            <a:avLst/>
          </a:prstGeom>
        </p:spPr>
      </p:pic>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46</a:t>
            </a:r>
            <a:endParaRPr lang="en-US" dirty="0"/>
          </a:p>
        </p:txBody>
      </p:sp>
      <p:sp>
        <p:nvSpPr>
          <p:cNvPr id="6" name="TextBox 5">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704374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are we paying too much in fees?</a:t>
            </a:r>
          </a:p>
        </p:txBody>
      </p:sp>
      <p:sp>
        <p:nvSpPr>
          <p:cNvPr id="3" name="Content Placeholder 2"/>
          <p:cNvSpPr>
            <a:spLocks noGrp="1"/>
          </p:cNvSpPr>
          <p:nvPr>
            <p:ph idx="1"/>
          </p:nvPr>
        </p:nvSpPr>
        <p:spPr/>
        <p:txBody>
          <a:bodyPr>
            <a:normAutofit fontScale="70000" lnSpcReduction="20000"/>
          </a:bodyPr>
          <a:lstStyle/>
          <a:p>
            <a:r>
              <a:rPr lang="en-US" dirty="0"/>
              <a:t>So, are we paying too much in fees?  The steps that we have taken to answer this question so far are:  1) engaged HEK to do fee study and 2) CEM will do a fee study as part of the fiduciary audit through the IG’s Office.  The fee study has been completed by HEK and has shown that on an asset class by asset class basis “RSIC’s fees are generally low relative to peers”.  The CEM study is currently underway and we look forward to reviewing those results. </a:t>
            </a:r>
          </a:p>
          <a:p>
            <a:r>
              <a:rPr lang="en-US" dirty="0"/>
              <a:t>Also, of most concern to us is the overall net of fees return.  </a:t>
            </a:r>
          </a:p>
          <a:p>
            <a:r>
              <a:rPr lang="en-US" dirty="0"/>
              <a:t>The asset allocation that we have adopted is projected to provide the best rate of return over the long run and when compared to a simple 60/40 portfolio is expected at the end of 10 years to produce a funded status that is $2.7 billion better and employer contributions that are $100 million less.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47</a:t>
            </a:r>
            <a:endParaRPr lang="en-US" dirty="0"/>
          </a:p>
        </p:txBody>
      </p:sp>
    </p:spTree>
    <p:extLst>
      <p:ext uri="{BB962C8B-B14F-4D97-AF65-F5344CB8AC3E}">
        <p14:creationId xmlns:p14="http://schemas.microsoft.com/office/powerpoint/2010/main" val="4121655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2865484"/>
            <a:ext cx="1219200" cy="36933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4876800" y="2514600"/>
            <a:ext cx="3581400" cy="369332"/>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117.126 (GP: Fiduciary Audit)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“Of </a:t>
            </a:r>
            <a:r>
              <a:rPr lang="en-US" dirty="0"/>
              <a:t>the funds authorized for the Retirement System Investment Commission, the commission shall transfer $700,000 to </a:t>
            </a:r>
            <a:r>
              <a:rPr lang="en-US" b="1" dirty="0"/>
              <a:t>the Office of Inspector General</a:t>
            </a:r>
            <a:r>
              <a:rPr lang="en-US" dirty="0"/>
              <a:t>.  The funds transferred shall be utilized by the Inspector General to employ a private audit firm to perform the fiduciary audit on the Retirement System Investment Commission as required by Section 9-16-380 of the 1976 Code, as amended</a:t>
            </a:r>
            <a:r>
              <a:rPr lang="en-US" dirty="0" smtClean="0"/>
              <a:t>.”</a:t>
            </a:r>
            <a:endParaRPr lang="en-US" dirty="0"/>
          </a:p>
          <a:p>
            <a:r>
              <a:rPr lang="en-US" dirty="0"/>
              <a:t>Funston Advisory Services, LLC</a:t>
            </a:r>
          </a:p>
        </p:txBody>
      </p:sp>
      <p:sp>
        <p:nvSpPr>
          <p:cNvPr id="6"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48</a:t>
            </a:r>
            <a:endParaRPr lang="en-US" dirty="0"/>
          </a:p>
        </p:txBody>
      </p:sp>
      <p:sp>
        <p:nvSpPr>
          <p:cNvPr id="7" name="TextBox 6">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219725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3200" dirty="0" smtClean="0"/>
              <a:t>Funston Advisory Services (FAS) Background</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a:t>The core competencies and experience of the FAS team include governance, strategy, risk, investment operations, investment accounting, and stakeholder engagement</a:t>
            </a:r>
            <a:endParaRPr lang="en-US" dirty="0" smtClean="0"/>
          </a:p>
          <a:p>
            <a:r>
              <a:rPr lang="en-US" dirty="0" smtClean="0"/>
              <a:t>Over </a:t>
            </a:r>
            <a:r>
              <a:rPr lang="en-US" dirty="0"/>
              <a:t>the past three years, FAS has demonstrated its ability to address complex fiduciary and governance issues at </a:t>
            </a:r>
            <a:endParaRPr lang="en-US" dirty="0" smtClean="0"/>
          </a:p>
          <a:p>
            <a:pPr lvl="1"/>
            <a:r>
              <a:rPr lang="en-US" dirty="0" smtClean="0"/>
              <a:t>the </a:t>
            </a:r>
            <a:r>
              <a:rPr lang="en-US" dirty="0"/>
              <a:t>California Public Employees’ Retirement System (</a:t>
            </a:r>
            <a:r>
              <a:rPr lang="en-US" dirty="0" err="1"/>
              <a:t>CalPERS</a:t>
            </a:r>
            <a:r>
              <a:rPr lang="en-US" dirty="0"/>
              <a:t>), </a:t>
            </a:r>
            <a:endParaRPr lang="en-US" dirty="0" smtClean="0"/>
          </a:p>
          <a:p>
            <a:pPr lvl="1"/>
            <a:r>
              <a:rPr lang="en-US" dirty="0" smtClean="0"/>
              <a:t>the </a:t>
            </a:r>
            <a:r>
              <a:rPr lang="en-US" dirty="0"/>
              <a:t>Oregon Office of the State Treasurer and Oregon Investment Council, </a:t>
            </a:r>
            <a:endParaRPr lang="en-US" dirty="0" smtClean="0"/>
          </a:p>
          <a:p>
            <a:pPr lvl="1"/>
            <a:r>
              <a:rPr lang="en-US" dirty="0" smtClean="0"/>
              <a:t>the </a:t>
            </a:r>
            <a:r>
              <a:rPr lang="en-US" dirty="0"/>
              <a:t>Common Retirement Fund (“CRF”) managed by the Office of the New York State Comptroller, </a:t>
            </a:r>
            <a:endParaRPr lang="en-US" dirty="0" smtClean="0"/>
          </a:p>
          <a:p>
            <a:pPr lvl="1"/>
            <a:r>
              <a:rPr lang="en-US" dirty="0" smtClean="0"/>
              <a:t>and </a:t>
            </a:r>
            <a:r>
              <a:rPr lang="en-US" dirty="0"/>
              <a:t>the School Employees Retirement System (SERS) of Ohio. </a:t>
            </a:r>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49</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604806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Commission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RSIC is overseen by a 7 member body (the "Commission</a:t>
            </a:r>
            <a:r>
              <a:rPr lang="en-US" dirty="0" smtClean="0"/>
              <a:t>").</a:t>
            </a:r>
          </a:p>
          <a:p>
            <a:r>
              <a:rPr lang="en-US" dirty="0" smtClean="0"/>
              <a:t>Commission </a:t>
            </a:r>
            <a:r>
              <a:rPr lang="en-US" dirty="0"/>
              <a:t>members include:</a:t>
            </a:r>
          </a:p>
          <a:p>
            <a:pPr lvl="1"/>
            <a:r>
              <a:rPr lang="en-US" sz="1900" dirty="0"/>
              <a:t>Reynolds Williams, J.D., CFP, Chairman (Appointed by: Senate Finance Committee </a:t>
            </a:r>
            <a:r>
              <a:rPr lang="en-US" sz="1900" dirty="0" smtClean="0"/>
              <a:t>Chairman Hugh Leatherman)</a:t>
            </a:r>
            <a:endParaRPr lang="en-US" sz="1900" dirty="0"/>
          </a:p>
          <a:p>
            <a:pPr lvl="1"/>
            <a:r>
              <a:rPr lang="en-US" sz="1900" dirty="0"/>
              <a:t>Edward N. </a:t>
            </a:r>
            <a:r>
              <a:rPr lang="en-US" sz="1900" dirty="0" err="1"/>
              <a:t>Giobbe</a:t>
            </a:r>
            <a:r>
              <a:rPr lang="en-US" sz="1900" dirty="0"/>
              <a:t>, </a:t>
            </a:r>
            <a:r>
              <a:rPr lang="en-US" sz="1900" dirty="0" smtClean="0"/>
              <a:t>MBA, Vice </a:t>
            </a:r>
            <a:r>
              <a:rPr lang="en-US" sz="1900" dirty="0"/>
              <a:t>Chairman (Appointed by: Governor Nikki Haley)</a:t>
            </a:r>
          </a:p>
          <a:p>
            <a:pPr lvl="1"/>
            <a:r>
              <a:rPr lang="en-US" sz="1900" dirty="0" smtClean="0"/>
              <a:t>Travis Turner, CPA (PEBA Interim </a:t>
            </a:r>
            <a:r>
              <a:rPr lang="en-US" sz="1900" dirty="0"/>
              <a:t>Executive </a:t>
            </a:r>
            <a:r>
              <a:rPr lang="en-US" sz="1900" dirty="0" smtClean="0"/>
              <a:t>Director serving ex officio)</a:t>
            </a:r>
            <a:endParaRPr lang="en-US" sz="1900" dirty="0"/>
          </a:p>
          <a:p>
            <a:pPr lvl="1"/>
            <a:r>
              <a:rPr lang="en-US" sz="1900" dirty="0"/>
              <a:t>Allen R. Gillespie, CFA (Appointed by: Ways and Means Committee </a:t>
            </a:r>
            <a:r>
              <a:rPr lang="en-US" sz="1900" dirty="0" smtClean="0"/>
              <a:t>Chairman Brain White)</a:t>
            </a:r>
            <a:endParaRPr lang="en-US" sz="1900" dirty="0"/>
          </a:p>
          <a:p>
            <a:pPr lvl="1"/>
            <a:r>
              <a:rPr lang="en-US" sz="1900" dirty="0"/>
              <a:t>Rebecca </a:t>
            </a:r>
            <a:r>
              <a:rPr lang="en-US" sz="1900" dirty="0" err="1"/>
              <a:t>Gunnlaugsson</a:t>
            </a:r>
            <a:r>
              <a:rPr lang="en-US" sz="1900" dirty="0"/>
              <a:t>, </a:t>
            </a:r>
            <a:r>
              <a:rPr lang="en-US" sz="1900" dirty="0" err="1"/>
              <a:t>Ph.D</a:t>
            </a:r>
            <a:r>
              <a:rPr lang="en-US" sz="1900" dirty="0"/>
              <a:t> (Appointed by: Comptroller General Richard </a:t>
            </a:r>
            <a:r>
              <a:rPr lang="en-US" sz="1900" dirty="0" err="1"/>
              <a:t>Eckstrom</a:t>
            </a:r>
            <a:r>
              <a:rPr lang="en-US" sz="1900" dirty="0"/>
              <a:t>)</a:t>
            </a:r>
          </a:p>
          <a:p>
            <a:pPr lvl="1"/>
            <a:r>
              <a:rPr lang="en-US" sz="1900" dirty="0"/>
              <a:t>Ron Wilder, </a:t>
            </a:r>
            <a:r>
              <a:rPr lang="en-US" sz="1900" dirty="0" err="1"/>
              <a:t>Ph.D</a:t>
            </a:r>
            <a:r>
              <a:rPr lang="en-US" sz="1900" dirty="0"/>
              <a:t> (Retiree Representative </a:t>
            </a:r>
            <a:r>
              <a:rPr lang="en-US" sz="1900" dirty="0" smtClean="0"/>
              <a:t>elected by </a:t>
            </a:r>
            <a:r>
              <a:rPr lang="en-US" sz="1900" dirty="0"/>
              <a:t>the Commission)</a:t>
            </a:r>
          </a:p>
          <a:p>
            <a:pPr lvl="1"/>
            <a:r>
              <a:rPr lang="en-US" sz="1800" dirty="0" smtClean="0">
                <a:solidFill>
                  <a:prstClr val="black"/>
                </a:solidFill>
              </a:rPr>
              <a:t>Curtis </a:t>
            </a:r>
            <a:r>
              <a:rPr lang="en-US" sz="1800" dirty="0">
                <a:solidFill>
                  <a:prstClr val="black"/>
                </a:solidFill>
              </a:rPr>
              <a:t>M. </a:t>
            </a:r>
            <a:r>
              <a:rPr lang="en-US" sz="1800" dirty="0" err="1">
                <a:solidFill>
                  <a:prstClr val="black"/>
                </a:solidFill>
              </a:rPr>
              <a:t>Loftis</a:t>
            </a:r>
            <a:r>
              <a:rPr lang="en-US" sz="1800" dirty="0">
                <a:solidFill>
                  <a:prstClr val="black"/>
                </a:solidFill>
              </a:rPr>
              <a:t>, Jr., State Treasurer </a:t>
            </a:r>
            <a:r>
              <a:rPr lang="en-US" sz="1800" dirty="0" smtClean="0">
                <a:solidFill>
                  <a:prstClr val="black"/>
                </a:solidFill>
              </a:rPr>
              <a:t> (serving ex officio)</a:t>
            </a:r>
            <a:endParaRPr lang="en-US" sz="1800" dirty="0">
              <a:solidFill>
                <a:prstClr val="black"/>
              </a:solidFill>
            </a:endParaRPr>
          </a:p>
          <a:p>
            <a:endParaRPr lang="en-US"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a:t>
            </a:r>
            <a:endParaRPr lang="en-US" dirty="0"/>
          </a:p>
        </p:txBody>
      </p:sp>
      <p:sp>
        <p:nvSpPr>
          <p:cNvPr id="6" name="TextBox 5">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366108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 of the Funston Staff</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Retired Executive Director of the State of Wisconsin Investment Board (SWIB) (June 2012)</a:t>
            </a:r>
          </a:p>
          <a:p>
            <a:r>
              <a:rPr lang="en-US" dirty="0" smtClean="0"/>
              <a:t>Prior CEO of the Orange County Employees Retirement System in California</a:t>
            </a:r>
          </a:p>
          <a:p>
            <a:r>
              <a:rPr lang="en-US" dirty="0" smtClean="0"/>
              <a:t>Former Chief Investment Officer for The Kellogg Company and the New York City Retirement Systems</a:t>
            </a:r>
          </a:p>
          <a:p>
            <a:r>
              <a:rPr lang="en-US" dirty="0" smtClean="0"/>
              <a:t>Chief Financial Officer for the School Employees Retirement System (SERS) of Ohio from 1999 until 2010</a:t>
            </a:r>
          </a:p>
          <a:p>
            <a:r>
              <a:rPr lang="en-US" dirty="0" smtClean="0"/>
              <a:t>Attorney who heads the Institutional Investor Legal Services team at Reinhart </a:t>
            </a:r>
            <a:r>
              <a:rPr lang="en-US" dirty="0" err="1" smtClean="0"/>
              <a:t>Boerner</a:t>
            </a:r>
            <a:r>
              <a:rPr lang="en-US" dirty="0" smtClean="0"/>
              <a:t> Van Deuren S.C.</a:t>
            </a:r>
          </a:p>
          <a:p>
            <a:r>
              <a:rPr lang="en-US" dirty="0" smtClean="0"/>
              <a:t>Former legal counsel to the State of Wisconsin Investment board (SWIB) for more than 21 years (9th largest public pension fund in the United States)</a:t>
            </a:r>
          </a:p>
          <a:p>
            <a:r>
              <a:rPr lang="en-US" dirty="0" smtClean="0"/>
              <a:t>Retired Chief Operating Officer and Chief Financial Officer for the State of Wisconsin Investment Board (SWIB) (2010)</a:t>
            </a:r>
          </a:p>
          <a:p>
            <a:r>
              <a:rPr lang="en-US" smtClean="0"/>
              <a:t>Prior </a:t>
            </a:r>
            <a:r>
              <a:rPr lang="en-US" dirty="0" smtClean="0"/>
              <a:t>Deputy Comptroller for pensions for the City of New York</a:t>
            </a:r>
            <a:endParaRPr lang="en-US" dirty="0"/>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114185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Funston Advisory Services Recommendations</a:t>
            </a:r>
            <a:endParaRPr lang="en-US" sz="3200" dirty="0"/>
          </a:p>
        </p:txBody>
      </p:sp>
      <p:sp>
        <p:nvSpPr>
          <p:cNvPr id="3" name="Content Placeholder 2"/>
          <p:cNvSpPr>
            <a:spLocks noGrp="1"/>
          </p:cNvSpPr>
          <p:nvPr>
            <p:ph idx="1"/>
          </p:nvPr>
        </p:nvSpPr>
        <p:spPr/>
        <p:txBody>
          <a:bodyPr/>
          <a:lstStyle/>
          <a:p>
            <a:r>
              <a:rPr lang="en-US" dirty="0" smtClean="0"/>
              <a:t>Many recommendations are expected from the fiduciary audit provided by Funston Advisory Services</a:t>
            </a:r>
          </a:p>
          <a:p>
            <a:pPr marL="0" indent="0">
              <a:buNone/>
            </a:pPr>
            <a:endParaRPr lang="en-US" dirty="0" smtClean="0"/>
          </a:p>
          <a:p>
            <a:r>
              <a:rPr lang="en-US" dirty="0" smtClean="0"/>
              <a:t>Recommendations will be implemented into RSIC as efficiently and effectively as possible</a:t>
            </a:r>
            <a:endParaRPr lang="en-US" dirty="0"/>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51</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807867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 Forward</a:t>
            </a:r>
            <a:endParaRPr lang="en-US" dirty="0"/>
          </a:p>
        </p:txBody>
      </p:sp>
      <p:sp>
        <p:nvSpPr>
          <p:cNvPr id="3" name="Content Placeholder 2"/>
          <p:cNvSpPr>
            <a:spLocks noGrp="1"/>
          </p:cNvSpPr>
          <p:nvPr>
            <p:ph idx="1"/>
          </p:nvPr>
        </p:nvSpPr>
        <p:spPr/>
        <p:txBody>
          <a:bodyPr>
            <a:noAutofit/>
          </a:bodyPr>
          <a:lstStyle/>
          <a:p>
            <a:pPr lvl="0"/>
            <a:r>
              <a:rPr lang="en-US" sz="1600" dirty="0"/>
              <a:t>We have heard from the constituent groups that the current combative environment at the Investment Commission is a cause for concern among members of the system.  As an employee of the Commission and a long term member of the system myself, I echo that concern.  As such, I wanted to provide this committee with ideas about a path forward – a path toward peace, toward constructive working relationships, toward dialogue and change.</a:t>
            </a:r>
          </a:p>
          <a:p>
            <a:pPr lvl="0"/>
            <a:r>
              <a:rPr lang="en-US" sz="1600" dirty="0"/>
              <a:t>We have several projects that are underway to improve operationally, but we may need more funding from the legislature to accomplish it.  It will take time to fully procure and implement all of the technology needed.  As discussed earlier, this is a large and important project.</a:t>
            </a:r>
          </a:p>
          <a:p>
            <a:pPr lvl="0"/>
            <a:r>
              <a:rPr lang="en-US" sz="1600" dirty="0"/>
              <a:t>We should listen to the recommendations of the fiduciary audit firm.  The Trust Fund is paying $700,000 to conduct this audit.  Funston is an appropriately qualified firm, having staff members that were previously CEOs, CIOs, CFOs and Legal Counsel to other large, sophisticated public pension funds.  </a:t>
            </a:r>
          </a:p>
          <a:p>
            <a:pPr lvl="0"/>
            <a:r>
              <a:rPr lang="en-US" sz="1600" dirty="0"/>
              <a:t>I expect Funston to have recommendations in approximately April of this year.  All parties should be held accountable for implementing the recommendations that will be forthcoming.  </a:t>
            </a:r>
          </a:p>
          <a:p>
            <a:r>
              <a:rPr lang="en-US" sz="1600" dirty="0"/>
              <a:t>Finally, we must have a dialogue about fees that is focused on fees paid, net of fees returns, risk and overall asset allocation – not fees alone.  And we must make sure our time is adequately spent on other important tasks necessary for managing and monitoring our portfolio as well. </a:t>
            </a:r>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52</a:t>
            </a:r>
            <a:endParaRPr lang="en-US" dirty="0"/>
          </a:p>
        </p:txBody>
      </p:sp>
    </p:spTree>
    <p:extLst>
      <p:ext uri="{BB962C8B-B14F-4D97-AF65-F5344CB8AC3E}">
        <p14:creationId xmlns:p14="http://schemas.microsoft.com/office/powerpoint/2010/main" val="240061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65" y="152400"/>
            <a:ext cx="8686800" cy="1173162"/>
          </a:xfrm>
        </p:spPr>
        <p:txBody>
          <a:bodyPr>
            <a:normAutofit/>
          </a:bodyPr>
          <a:lstStyle/>
          <a:p>
            <a:pPr algn="ctr"/>
            <a:r>
              <a:rPr lang="en-US" sz="2800" dirty="0" smtClean="0"/>
              <a:t>Appointed Commissioner Statutory Qualifications </a:t>
            </a:r>
            <a:r>
              <a:rPr lang="en-US" sz="2400" dirty="0"/>
              <a:t/>
            </a:r>
            <a:br>
              <a:rPr lang="en-US" sz="2400" dirty="0"/>
            </a:br>
            <a:r>
              <a:rPr lang="en-US" sz="1400" dirty="0" smtClean="0"/>
              <a:t>Must meet at least one of the following</a:t>
            </a:r>
            <a:endParaRPr lang="en-US" sz="1400" dirty="0"/>
          </a:p>
        </p:txBody>
      </p:sp>
      <p:sp>
        <p:nvSpPr>
          <p:cNvPr id="3" name="Content Placeholder 2"/>
          <p:cNvSpPr>
            <a:spLocks noGrp="1"/>
          </p:cNvSpPr>
          <p:nvPr>
            <p:ph idx="1"/>
          </p:nvPr>
        </p:nvSpPr>
        <p:spPr/>
        <p:txBody>
          <a:bodyPr>
            <a:normAutofit fontScale="85000" lnSpcReduction="20000"/>
          </a:bodyPr>
          <a:lstStyle/>
          <a:p>
            <a:pPr marL="514350" indent="-514350">
              <a:buAutoNum type="arabicParenR"/>
            </a:pPr>
            <a:r>
              <a:rPr lang="en-US" dirty="0"/>
              <a:t>Chartered Financial Analyst (CFA)</a:t>
            </a:r>
          </a:p>
          <a:p>
            <a:pPr marL="514350" indent="-514350">
              <a:buAutoNum type="arabicParenR"/>
            </a:pPr>
            <a:r>
              <a:rPr lang="en-US" dirty="0"/>
              <a:t>Certified Financial </a:t>
            </a:r>
            <a:r>
              <a:rPr lang="en-US" dirty="0" smtClean="0"/>
              <a:t>Planner (CFP)</a:t>
            </a:r>
            <a:endParaRPr lang="en-US" dirty="0"/>
          </a:p>
          <a:p>
            <a:pPr marL="514350" indent="-514350">
              <a:buAutoNum type="arabicParenR"/>
            </a:pPr>
            <a:r>
              <a:rPr lang="en-US" dirty="0"/>
              <a:t>At least 20 years of professional actuarial experience</a:t>
            </a:r>
          </a:p>
          <a:p>
            <a:pPr marL="514350" indent="-514350">
              <a:buAutoNum type="arabicParenR"/>
            </a:pPr>
            <a:r>
              <a:rPr lang="en-US" dirty="0"/>
              <a:t>At least 20 years of professional teaching experience in economics or finance, ten of which must have occurred at a doctorate-granting university, master’s granting college or university, or a baccalaureate college as classified by the Carnegie Foundation</a:t>
            </a:r>
          </a:p>
          <a:p>
            <a:pPr marL="514350" indent="-514350">
              <a:buAutoNum type="arabicParenR"/>
            </a:pPr>
            <a:r>
              <a:rPr lang="en-US" dirty="0"/>
              <a:t>A Ph.D. in economics </a:t>
            </a:r>
            <a:r>
              <a:rPr lang="en-US" dirty="0" smtClean="0"/>
              <a:t>or </a:t>
            </a:r>
            <a:r>
              <a:rPr lang="en-US" dirty="0"/>
              <a:t>finance from a doctorate-granting institution as classified by the Carnegie Foundation</a:t>
            </a:r>
          </a:p>
          <a:p>
            <a:pPr marL="514350" indent="-514350">
              <a:buAutoNum type="arabicParenR"/>
            </a:pPr>
            <a:r>
              <a:rPr lang="en-US" dirty="0"/>
              <a:t>A Certified Internal Auditor credential</a:t>
            </a:r>
          </a:p>
          <a:p>
            <a:endParaRPr lang="en-US" dirty="0"/>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596617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a:t>
            </a:r>
            <a:endParaRPr lang="en-US" dirty="0"/>
          </a:p>
        </p:txBody>
      </p:sp>
      <p:sp>
        <p:nvSpPr>
          <p:cNvPr id="3" name="Content Placeholder 2"/>
          <p:cNvSpPr>
            <a:spLocks noGrp="1"/>
          </p:cNvSpPr>
          <p:nvPr>
            <p:ph idx="1"/>
          </p:nvPr>
        </p:nvSpPr>
        <p:spPr/>
        <p:txBody>
          <a:bodyPr>
            <a:normAutofit/>
          </a:bodyPr>
          <a:lstStyle/>
          <a:p>
            <a:r>
              <a:rPr lang="en-US" i="1" dirty="0"/>
              <a:t>The statute reflects that the Commission has an obligation to diversify unless “the Commission determines that, because of special circumstances, it is clearly not prudent to do so”. (9-16-330(C)(1))  </a:t>
            </a:r>
            <a:r>
              <a:rPr lang="en-US" i="1" dirty="0" smtClean="0"/>
              <a:t>- Adopted 2005</a:t>
            </a:r>
          </a:p>
          <a:p>
            <a:r>
              <a:rPr lang="en-US" i="1" dirty="0" smtClean="0"/>
              <a:t>The actions taken by the Commission to diversify the assets reflect statutory guidance.</a:t>
            </a:r>
            <a:endParaRPr lang="en-US" dirty="0"/>
          </a:p>
        </p:txBody>
      </p:sp>
      <p:sp>
        <p:nvSpPr>
          <p:cNvPr id="4"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a:t>
            </a:r>
            <a:endParaRPr lang="en-US" dirty="0"/>
          </a:p>
        </p:txBody>
      </p:sp>
      <p:sp>
        <p:nvSpPr>
          <p:cNvPr id="5" name="TextBox 4">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6" name="TextBox 5">
            <a:hlinkClick r:id="" action="ppaction://noaction"/>
          </p:cNvPr>
          <p:cNvSpPr txBox="1"/>
          <p:nvPr/>
        </p:nvSpPr>
        <p:spPr>
          <a:xfrm>
            <a:off x="304800" y="6096000"/>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100678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73162"/>
          </a:xfrm>
        </p:spPr>
        <p:txBody>
          <a:bodyPr>
            <a:noAutofit/>
          </a:bodyPr>
          <a:lstStyle/>
          <a:p>
            <a:r>
              <a:rPr lang="en-US" sz="2400" dirty="0"/>
              <a:t>What is </a:t>
            </a:r>
            <a:r>
              <a:rPr lang="en-US" sz="2400" dirty="0" smtClean="0"/>
              <a:t>Diversification </a:t>
            </a:r>
            <a:r>
              <a:rPr lang="en-US" sz="2400" dirty="0"/>
              <a:t>and why did the Legislature </a:t>
            </a:r>
            <a:r>
              <a:rPr lang="en-US" sz="2400" dirty="0" smtClean="0"/>
              <a:t>Recognize </a:t>
            </a:r>
            <a:r>
              <a:rPr lang="en-US" sz="2400" dirty="0"/>
              <a:t>the </a:t>
            </a:r>
            <a:r>
              <a:rPr lang="en-US" sz="2400" dirty="0" smtClean="0"/>
              <a:t>Importance </a:t>
            </a:r>
            <a:r>
              <a:rPr lang="en-US" sz="2400" dirty="0"/>
              <a:t>of </a:t>
            </a:r>
            <a:r>
              <a:rPr lang="en-US" sz="2400" dirty="0" smtClean="0"/>
              <a:t>Diversifying </a:t>
            </a:r>
            <a:r>
              <a:rPr lang="en-US" sz="2400" dirty="0"/>
              <a:t>the </a:t>
            </a:r>
            <a:r>
              <a:rPr lang="en-US" sz="2400" dirty="0" smtClean="0"/>
              <a:t>Assets </a:t>
            </a:r>
            <a:r>
              <a:rPr lang="en-US" sz="2400" dirty="0"/>
              <a:t>of the System?</a:t>
            </a:r>
          </a:p>
        </p:txBody>
      </p:sp>
      <p:sp>
        <p:nvSpPr>
          <p:cNvPr id="3" name="Content Placeholder 2"/>
          <p:cNvSpPr>
            <a:spLocks noGrp="1"/>
          </p:cNvSpPr>
          <p:nvPr>
            <p:ph idx="1"/>
          </p:nvPr>
        </p:nvSpPr>
        <p:spPr/>
        <p:txBody>
          <a:bodyPr>
            <a:normAutofit fontScale="70000" lnSpcReduction="20000"/>
          </a:bodyPr>
          <a:lstStyle/>
          <a:p>
            <a:r>
              <a:rPr lang="en-US" dirty="0"/>
              <a:t>Diversification is often described as not putting all of your eggs in one basket.  </a:t>
            </a:r>
          </a:p>
          <a:p>
            <a:r>
              <a:rPr lang="en-US" dirty="0"/>
              <a:t>The Commission now </a:t>
            </a:r>
            <a:r>
              <a:rPr lang="en-US" dirty="0" smtClean="0"/>
              <a:t>invest </a:t>
            </a:r>
            <a:r>
              <a:rPr lang="en-US" dirty="0"/>
              <a:t>in many more “baskets” compared to 2006.  </a:t>
            </a:r>
          </a:p>
          <a:p>
            <a:r>
              <a:rPr lang="en-US" dirty="0"/>
              <a:t>As you can see from the return numbers on </a:t>
            </a:r>
            <a:r>
              <a:rPr lang="en-US" dirty="0" smtClean="0"/>
              <a:t>slide 10, </a:t>
            </a:r>
            <a:r>
              <a:rPr lang="en-US" dirty="0"/>
              <a:t>investment performance varies by asset class. </a:t>
            </a:r>
          </a:p>
          <a:p>
            <a:r>
              <a:rPr lang="en-US" dirty="0"/>
              <a:t>Put very simply, diversification is the opposite of taking concentrated risk.  Concentrated risk is dependent upon a single outcome.  </a:t>
            </a:r>
          </a:p>
          <a:p>
            <a:r>
              <a:rPr lang="en-US" dirty="0"/>
              <a:t>A diversified portfolio is structured to perform in different environments.  Investing across multiple asset classes attempts to balance out returns over time to produce a more even return base – thus mitigating concentration risk and providing a better risk adjusted return.  </a:t>
            </a:r>
          </a:p>
          <a:p>
            <a:endParaRPr lang="en-US" dirty="0"/>
          </a:p>
        </p:txBody>
      </p:sp>
      <p:sp>
        <p:nvSpPr>
          <p:cNvPr id="4" name="TextBox 3">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
        <p:nvSpPr>
          <p:cNvPr id="5" name="Slide Number Placeholder 3"/>
          <p:cNvSpPr txBox="1">
            <a:spLocks/>
          </p:cNvSpPr>
          <p:nvPr/>
        </p:nvSpPr>
        <p:spPr>
          <a:xfrm>
            <a:off x="68580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a:t>
            </a:r>
            <a:endParaRPr lang="en-US" dirty="0"/>
          </a:p>
        </p:txBody>
      </p:sp>
    </p:spTree>
    <p:extLst>
      <p:ext uri="{BB962C8B-B14F-4D97-AF65-F5344CB8AC3E}">
        <p14:creationId xmlns:p14="http://schemas.microsoft.com/office/powerpoint/2010/main" val="15906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71371"/>
            <a:ext cx="8229600" cy="155676"/>
          </a:xfrm>
        </p:spPr>
        <p:txBody>
          <a:bodyPr>
            <a:normAutofit fontScale="90000"/>
          </a:bodyPr>
          <a:lstStyle/>
          <a:p>
            <a:r>
              <a:rPr lang="en-US" dirty="0" smtClean="0"/>
              <a:t>Changes in Diversification Over Time</a:t>
            </a:r>
            <a:br>
              <a:rPr lang="en-US" dirty="0" smtClean="0"/>
            </a:br>
            <a:endParaRPr lang="en-US" dirty="0"/>
          </a:p>
        </p:txBody>
      </p:sp>
      <p:sp>
        <p:nvSpPr>
          <p:cNvPr id="4" name="Slide Number Placeholder 3"/>
          <p:cNvSpPr>
            <a:spLocks noGrp="1"/>
          </p:cNvSpPr>
          <p:nvPr>
            <p:ph type="sldNum" sz="quarter" idx="4294967295"/>
          </p:nvPr>
        </p:nvSpPr>
        <p:spPr>
          <a:xfrm>
            <a:off x="6858000" y="6492875"/>
            <a:ext cx="2133600" cy="365125"/>
          </a:xfrm>
          <a:prstGeom prst="rect">
            <a:avLst/>
          </a:prstGeom>
        </p:spPr>
        <p:txBody>
          <a:bodyPr/>
          <a:lstStyle/>
          <a:p>
            <a:fld id="{F1347ACE-4761-41A1-9018-F41D13937E4D}" type="slidenum">
              <a:rPr lang="en-US" smtClean="0"/>
              <a:pPr/>
              <a:t>9</a:t>
            </a:fld>
            <a:endParaRPr lang="en-US" dirty="0"/>
          </a:p>
        </p:txBody>
      </p:sp>
      <p:sp>
        <p:nvSpPr>
          <p:cNvPr id="5" name="Content Placeholder 3"/>
          <p:cNvSpPr>
            <a:spLocks noGrp="1"/>
          </p:cNvSpPr>
          <p:nvPr>
            <p:ph idx="1"/>
          </p:nvPr>
        </p:nvSpPr>
        <p:spPr>
          <a:xfrm>
            <a:off x="304800" y="5486400"/>
            <a:ext cx="8763000" cy="762000"/>
          </a:xfrm>
        </p:spPr>
        <p:txBody>
          <a:bodyPr>
            <a:normAutofit/>
          </a:bodyPr>
          <a:lstStyle/>
          <a:p>
            <a:pPr eaLnBrk="1" hangingPunct="1">
              <a:buSzPct val="85000"/>
            </a:pPr>
            <a:r>
              <a:rPr lang="en-US" sz="1700" dirty="0" smtClean="0"/>
              <a:t>Transitioned from 4 asset classes to a broadly diversified allocation of 12 asset classes</a:t>
            </a:r>
          </a:p>
        </p:txBody>
      </p:sp>
      <p:sp>
        <p:nvSpPr>
          <p:cNvPr id="7" name="TextBox 6"/>
          <p:cNvSpPr txBox="1"/>
          <p:nvPr/>
        </p:nvSpPr>
        <p:spPr>
          <a:xfrm>
            <a:off x="685800" y="1296567"/>
            <a:ext cx="2884673" cy="646331"/>
          </a:xfrm>
          <a:prstGeom prst="rect">
            <a:avLst/>
          </a:prstGeom>
          <a:noFill/>
        </p:spPr>
        <p:txBody>
          <a:bodyPr wrap="square" rtlCol="0">
            <a:spAutoFit/>
          </a:bodyPr>
          <a:lstStyle/>
          <a:p>
            <a:pPr algn="ctr"/>
            <a:r>
              <a:rPr lang="en-US" b="1" dirty="0">
                <a:solidFill>
                  <a:prstClr val="black"/>
                </a:solidFill>
              </a:rPr>
              <a:t>Asset Allocation</a:t>
            </a:r>
          </a:p>
          <a:p>
            <a:pPr algn="ctr"/>
            <a:r>
              <a:rPr lang="en-US" dirty="0">
                <a:solidFill>
                  <a:prstClr val="black"/>
                </a:solidFill>
              </a:rPr>
              <a:t>(as of 6/30/06)</a:t>
            </a:r>
          </a:p>
        </p:txBody>
      </p:sp>
      <p:sp>
        <p:nvSpPr>
          <p:cNvPr id="9" name="TextBox 8"/>
          <p:cNvSpPr txBox="1"/>
          <p:nvPr/>
        </p:nvSpPr>
        <p:spPr>
          <a:xfrm>
            <a:off x="4953000" y="1241794"/>
            <a:ext cx="2895600" cy="646331"/>
          </a:xfrm>
          <a:prstGeom prst="rect">
            <a:avLst/>
          </a:prstGeom>
          <a:noFill/>
        </p:spPr>
        <p:txBody>
          <a:bodyPr wrap="square" rtlCol="0">
            <a:spAutoFit/>
          </a:bodyPr>
          <a:lstStyle/>
          <a:p>
            <a:pPr algn="ctr"/>
            <a:r>
              <a:rPr lang="en-US" b="1" dirty="0">
                <a:solidFill>
                  <a:prstClr val="black"/>
                </a:solidFill>
              </a:rPr>
              <a:t>Asset Allocation</a:t>
            </a:r>
          </a:p>
          <a:p>
            <a:pPr algn="ctr"/>
            <a:r>
              <a:rPr lang="en-US" dirty="0">
                <a:solidFill>
                  <a:prstClr val="black"/>
                </a:solidFill>
              </a:rPr>
              <a:t>(as of </a:t>
            </a:r>
            <a:r>
              <a:rPr lang="en-US" dirty="0" smtClean="0">
                <a:solidFill>
                  <a:prstClr val="black"/>
                </a:solidFill>
              </a:rPr>
              <a:t>09/30/13)</a:t>
            </a:r>
            <a:endParaRPr lang="en-US" dirty="0">
              <a:solidFill>
                <a:prstClr val="black"/>
              </a:solidFill>
            </a:endParaRPr>
          </a:p>
        </p:txBody>
      </p:sp>
      <p:pic>
        <p:nvPicPr>
          <p:cNvPr id="14" name="Picture 13"/>
          <p:cNvPicPr>
            <a:picLocks noChangeAspect="1"/>
          </p:cNvPicPr>
          <p:nvPr/>
        </p:nvPicPr>
        <p:blipFill>
          <a:blip r:embed="rId2"/>
          <a:stretch>
            <a:fillRect/>
          </a:stretch>
        </p:blipFill>
        <p:spPr>
          <a:xfrm>
            <a:off x="4088587" y="1860135"/>
            <a:ext cx="4816257" cy="3621338"/>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959380686"/>
              </p:ext>
            </p:extLst>
          </p:nvPr>
        </p:nvGraphicFramePr>
        <p:xfrm>
          <a:off x="-457200" y="1942898"/>
          <a:ext cx="5247244" cy="33762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hlinkClick r:id="" action="ppaction://noaction"/>
          </p:cNvPr>
          <p:cNvSpPr txBox="1"/>
          <p:nvPr/>
        </p:nvSpPr>
        <p:spPr>
          <a:xfrm>
            <a:off x="344481" y="6169709"/>
            <a:ext cx="2167846"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237061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PowerPoint Presentation Template</Template>
  <TotalTime>3506</TotalTime>
  <Words>4488</Words>
  <Application>Microsoft Office PowerPoint</Application>
  <PresentationFormat>On-screen Show (4:3)</PresentationFormat>
  <Paragraphs>489</Paragraphs>
  <Slides>52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Courier New</vt:lpstr>
      <vt:lpstr>Symbol</vt:lpstr>
      <vt:lpstr>Times New Roman</vt:lpstr>
      <vt:lpstr>PowerPoint Presentation Template</vt:lpstr>
      <vt:lpstr>1_PowerPoint Presentation Template</vt:lpstr>
      <vt:lpstr>RSIC</vt:lpstr>
      <vt:lpstr>7.5% Actuarial Return Needed to Fund the System</vt:lpstr>
      <vt:lpstr>Asset Allocation – Plan for Achieving 7.5% Return</vt:lpstr>
      <vt:lpstr>History of the Investment Commission</vt:lpstr>
      <vt:lpstr>The Commission</vt:lpstr>
      <vt:lpstr>Appointed Commissioner Statutory Qualifications  Must meet at least one of the following</vt:lpstr>
      <vt:lpstr>Diversification</vt:lpstr>
      <vt:lpstr>What is Diversification and why did the Legislature Recognize the Importance of Diversifying the Assets of the System?</vt:lpstr>
      <vt:lpstr>Changes in Diversification Over Time </vt:lpstr>
      <vt:lpstr>Diversification Produces Better Risk Adjusted Performance </vt:lpstr>
      <vt:lpstr>Early Commission Decisions – Conscious Choices About Fees and Asset Allocation</vt:lpstr>
      <vt:lpstr>2006 Fee Projections</vt:lpstr>
      <vt:lpstr>Recent Asset Allocation Decisions Hewitt EnnisKnupp (HEK) – Hired October 2012</vt:lpstr>
      <vt:lpstr>Data Presented from HEK ALM— February 2013</vt:lpstr>
      <vt:lpstr>PowerPoint Presentation</vt:lpstr>
      <vt:lpstr>PowerPoint Presentation</vt:lpstr>
      <vt:lpstr>Asset Allocation</vt:lpstr>
      <vt:lpstr>Asset Allocation</vt:lpstr>
      <vt:lpstr>Alternative Investment Definition</vt:lpstr>
      <vt:lpstr>What are Alternative Assets? </vt:lpstr>
      <vt:lpstr>Alternative Investments</vt:lpstr>
      <vt:lpstr>Deloitte Report</vt:lpstr>
      <vt:lpstr>Deloitte Progress</vt:lpstr>
      <vt:lpstr>Deloitte Progress Continued</vt:lpstr>
      <vt:lpstr>Deloitte Progress Continued</vt:lpstr>
      <vt:lpstr>Oversight Structure</vt:lpstr>
      <vt:lpstr>Oversight Structure</vt:lpstr>
      <vt:lpstr>Valuation</vt:lpstr>
      <vt:lpstr>Valuation</vt:lpstr>
      <vt:lpstr>Fee Reporting – Audit Opinions</vt:lpstr>
      <vt:lpstr>RSIC has been disclosing fees paid in AIR for years.</vt:lpstr>
      <vt:lpstr>Net of Fee Returns is the Bottom Line</vt:lpstr>
      <vt:lpstr>Fees and Financial Statements FY12— No change to the bottom line</vt:lpstr>
      <vt:lpstr>Fees Change as Asset Allocation Changes</vt:lpstr>
      <vt:lpstr>Fees Move in Tandem with Asset Allocation</vt:lpstr>
      <vt:lpstr>Back to the Starting Point</vt:lpstr>
      <vt:lpstr>The Technicalities of Fee Reporting: Netted or Invoiced </vt:lpstr>
      <vt:lpstr>Investment Management Fees—Example of a Mutual Fund fee structure:</vt:lpstr>
      <vt:lpstr>Generally Accepted Accounting Principles</vt:lpstr>
      <vt:lpstr>GASB Guidelines are not clear on fees.</vt:lpstr>
      <vt:lpstr>RSIC has written to GASB to add clarity to their guidelines:</vt:lpstr>
      <vt:lpstr>So why is the GASB Guidance Important?</vt:lpstr>
      <vt:lpstr>The Technicalities of Fee Reporting: Types of Fees</vt:lpstr>
      <vt:lpstr>Disclosure Options in Investment Fees &amp; Expenses</vt:lpstr>
      <vt:lpstr>Florida Retirement System— Fee Disclosure Example</vt:lpstr>
      <vt:lpstr>PEBA has included investment manager fees in their investment section:</vt:lpstr>
      <vt:lpstr>So are we paying too much in fees?</vt:lpstr>
      <vt:lpstr>117.126 (GP: Fiduciary Audit)</vt:lpstr>
      <vt:lpstr>Funston Advisory Services (FAS) Background</vt:lpstr>
      <vt:lpstr>Qualifications of the Funston Staff</vt:lpstr>
      <vt:lpstr>Funston Advisory Services Recommendations</vt:lpstr>
      <vt:lpstr>A Path Forward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Retirement System Investment Commission</dc:title>
  <dc:creator>Brittany Storey</dc:creator>
  <cp:lastModifiedBy>Brittany Storey</cp:lastModifiedBy>
  <cp:revision>257</cp:revision>
  <cp:lastPrinted>2014-02-18T18:32:07Z</cp:lastPrinted>
  <dcterms:created xsi:type="dcterms:W3CDTF">2013-09-18T18:31:24Z</dcterms:created>
  <dcterms:modified xsi:type="dcterms:W3CDTF">2014-02-24T20:25:40Z</dcterms:modified>
</cp:coreProperties>
</file>