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64C"/>
    <a:srgbClr val="FFF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03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5044-523D-F670-A36B-B5E255117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6F13F7-61C1-0BF8-5286-05CBCDEED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FC55-A9B8-E4F8-0A4F-DA44784F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4BE09-21AB-72EC-D0E6-5A9EBE33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C48D-BB72-4939-A7C4-8E14FC2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6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F149-0B4E-30F4-5872-1358F2BB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549C2-BC76-F4C8-4581-7D6927911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31467-C31C-F643-4FC5-81D88578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EA846-199F-E3B1-BCDA-7B13FA43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C7059-1265-1413-A527-E6ACEC22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B3AFD-5D34-C046-494C-8262A7358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A23F4-C3AF-8878-5105-05A16B680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57D81-039D-D6E5-36A1-F8D576C5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022F-9437-3460-701E-96C8245A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EC46-A2FF-6FB5-C819-D21337BF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8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A7F9-280A-E342-259C-ABCAEB1A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A666-B6E9-3CE9-D290-CBB9C9BD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21C1E-1869-D6EF-2A8B-60D0999F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8B06D-3AC4-8E54-1A2B-2B2174C3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EE3F-BB4F-7CA6-76A8-FE67C022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6674-36CA-DCAD-3778-A5123F20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4CDD1-AE2E-A41A-24C5-19F64FED6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7CC5E-E84E-98D2-EB58-B25D48E6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D36C7-0C81-B131-746A-CBEB2DC0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69552-2D5C-3A23-B1F5-DEC230B3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3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151B-A3D8-ABBF-D676-57B5B1A8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6B9A1-4FD3-C7DE-3E72-5ADB849A9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38A15-74B8-A3FA-D6BE-BDE855F33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754DE-8088-CD4B-4ACF-B76E251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B868A-8C29-6861-7FC9-0AD821A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360C5-8F1A-3FDB-B43A-709B6D29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3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9217-541F-33E2-B48C-1FA759DE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71A4F-90E7-556A-53EF-FCD0303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64B21-9499-3594-402C-8B2C2688C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9779C-A1F8-B873-387C-373D77952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2756E-9247-0F8B-AA53-7C32BCA68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78C0F-2ABD-C11A-275B-03C5B9EC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261F6-DC6A-89A0-211A-35D6E5C8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4A4F2-B835-32AB-EE94-6C886669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3F9F-9833-159F-9099-8E17C2F3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4C9A7-ACA9-0327-D03B-9BDDDC76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8D997-4E19-724D-AE7A-A784F041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FB263-A2B0-C8B1-D390-C1EE21AF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9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F68D0-517C-0C0B-4D28-DAA4D989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8DE3E-D48B-C297-F2CC-ADBD892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C6AED-0646-1238-5E2A-53B549A1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C7D9-9A92-EC5E-9466-206BA02A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ACFF4-EDA1-5921-CF91-44745DA48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35177-97C6-06EF-1692-65F590AD5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5A73D-404A-6BDF-79D5-7BA2B472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2E249-7BB9-E19C-D761-47AE10D2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F0C33-4859-6E81-2B69-09269C6C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4917-1DDC-826D-1972-26BC8DBD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C5E7D8-5496-EF38-ABA0-B680EBDB2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2FFFB-6EE0-653A-19D7-B68AEB68B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E0FE2-C60B-4525-9118-35409BD2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3E1C4-0A50-5002-B2E1-BD4645AD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899D2-EC36-4EB6-6EBE-2D142A05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6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A682F-E557-FD2C-4815-7D0490FD3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7015D-2BEF-6F21-876A-82E3502D9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9880-0829-52E5-16CE-E245BF13A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A8CD4C-82A8-6D4A-B20E-EA54709FC90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F0DF4-CF86-F88E-D333-9443668F6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A5993-C149-2333-2E53-F300C3786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89EE7-40F0-7946-A3F8-F527806E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409C-F8C0-E0F5-4C9B-D69FDD14A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CONTRACEPTION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283EF-2885-00E0-A399-D0E2F08BE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Tricia Seal, MD FACOG</a:t>
            </a:r>
          </a:p>
        </p:txBody>
      </p:sp>
    </p:spTree>
    <p:extLst>
      <p:ext uri="{BB962C8B-B14F-4D97-AF65-F5344CB8AC3E}">
        <p14:creationId xmlns:p14="http://schemas.microsoft.com/office/powerpoint/2010/main" val="228994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A070-BA91-0E81-906F-01F8E826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PERMANENT CONTRACEPTION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9B10-8AC6-F249-8F38-7850F7DB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1" y="1791935"/>
            <a:ext cx="7482261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Performed via a surgical procedure that alters anatomy</a:t>
            </a:r>
          </a:p>
          <a:p>
            <a:r>
              <a:rPr lang="en-US" dirty="0"/>
              <a:t>Permanent and irreversible</a:t>
            </a:r>
          </a:p>
          <a:p>
            <a:r>
              <a:rPr lang="en-US" dirty="0"/>
              <a:t>Female – 99.5%</a:t>
            </a:r>
          </a:p>
          <a:p>
            <a:pPr lvl="1"/>
            <a:r>
              <a:rPr lang="en-US" dirty="0"/>
              <a:t>Disruption of tube</a:t>
            </a:r>
          </a:p>
          <a:p>
            <a:pPr lvl="1"/>
            <a:r>
              <a:rPr lang="en-US" dirty="0"/>
              <a:t>Removal of the tube</a:t>
            </a:r>
          </a:p>
          <a:p>
            <a:pPr lvl="1"/>
            <a:r>
              <a:rPr lang="en-US" dirty="0"/>
              <a:t>Via abdominal surgery, can be done around the time of delivery or by laparoscopic surgery </a:t>
            </a:r>
          </a:p>
          <a:p>
            <a:r>
              <a:rPr lang="en-US" dirty="0"/>
              <a:t>Male – 99.85%</a:t>
            </a:r>
          </a:p>
          <a:p>
            <a:pPr lvl="1"/>
            <a:r>
              <a:rPr lang="en-US" dirty="0"/>
              <a:t>Interruption of the vas deferens</a:t>
            </a:r>
          </a:p>
          <a:p>
            <a:pPr lvl="1"/>
            <a:r>
              <a:rPr lang="en-US" dirty="0"/>
              <a:t>~3 months to work</a:t>
            </a:r>
          </a:p>
          <a:p>
            <a:pPr lvl="1"/>
            <a:r>
              <a:rPr lang="en-US" dirty="0"/>
              <a:t>Can be done in the office setting</a:t>
            </a:r>
          </a:p>
          <a:p>
            <a:endParaRPr lang="en-US" dirty="0"/>
          </a:p>
        </p:txBody>
      </p:sp>
      <p:pic>
        <p:nvPicPr>
          <p:cNvPr id="5" name="Picture 4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09BCC832-F28B-B78F-E997-5E19D50A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7" t="12010" r="55086" b="16299"/>
          <a:stretch/>
        </p:blipFill>
        <p:spPr>
          <a:xfrm>
            <a:off x="9224960" y="440442"/>
            <a:ext cx="2547940" cy="2988558"/>
          </a:xfrm>
          <a:prstGeom prst="rect">
            <a:avLst/>
          </a:prstGeom>
        </p:spPr>
      </p:pic>
      <p:pic>
        <p:nvPicPr>
          <p:cNvPr id="6" name="Picture 5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4673C831-DB2D-18D0-2D44-4802F090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67" t="31543" r="5086" b="14921"/>
          <a:stretch/>
        </p:blipFill>
        <p:spPr>
          <a:xfrm>
            <a:off x="7892332" y="3504318"/>
            <a:ext cx="3880567" cy="3247627"/>
          </a:xfrm>
          <a:prstGeom prst="rect">
            <a:avLst/>
          </a:prstGeom>
        </p:spPr>
      </p:pic>
      <p:sp>
        <p:nvSpPr>
          <p:cNvPr id="7" name="Lightning Bolt 6">
            <a:extLst>
              <a:ext uri="{FF2B5EF4-FFF2-40B4-BE49-F238E27FC236}">
                <a16:creationId xmlns:a16="http://schemas.microsoft.com/office/drawing/2014/main" id="{3B0B10AF-3A39-E5E8-B0A5-71328708D7F6}"/>
              </a:ext>
            </a:extLst>
          </p:cNvPr>
          <p:cNvSpPr/>
          <p:nvPr/>
        </p:nvSpPr>
        <p:spPr>
          <a:xfrm>
            <a:off x="10648950" y="1477521"/>
            <a:ext cx="914400" cy="914400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157B363F-A962-F416-88C2-00C6D1D61B80}"/>
              </a:ext>
            </a:extLst>
          </p:cNvPr>
          <p:cNvSpPr/>
          <p:nvPr/>
        </p:nvSpPr>
        <p:spPr>
          <a:xfrm>
            <a:off x="10327480" y="3536993"/>
            <a:ext cx="914400" cy="914400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681819C8-00F5-F4A9-F777-61CBC350FC58}"/>
              </a:ext>
            </a:extLst>
          </p:cNvPr>
          <p:cNvSpPr/>
          <p:nvPr/>
        </p:nvSpPr>
        <p:spPr>
          <a:xfrm rot="4153626">
            <a:off x="8343354" y="3536993"/>
            <a:ext cx="914400" cy="914400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nerated image">
            <a:extLst>
              <a:ext uri="{FF2B5EF4-FFF2-40B4-BE49-F238E27FC236}">
                <a16:creationId xmlns:a16="http://schemas.microsoft.com/office/drawing/2014/main" id="{469413E0-C787-BCAE-F2D4-C3C3CF139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586" b="19526"/>
          <a:stretch/>
        </p:blipFill>
        <p:spPr bwMode="auto">
          <a:xfrm>
            <a:off x="8555830" y="3690939"/>
            <a:ext cx="3462338" cy="29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1D7FAE-0D4A-98CA-BBDB-A3364FFA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NATURAL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BCED8-1A3B-9004-6ACC-4AEF86BCB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836738"/>
            <a:ext cx="8105775" cy="5021262"/>
          </a:xfrm>
        </p:spPr>
        <p:txBody>
          <a:bodyPr>
            <a:normAutofit/>
          </a:bodyPr>
          <a:lstStyle/>
          <a:p>
            <a:r>
              <a:rPr lang="en-US" dirty="0"/>
              <a:t>Abstinence – 100%</a:t>
            </a:r>
          </a:p>
          <a:p>
            <a:r>
              <a:rPr lang="en-US" dirty="0"/>
              <a:t>Withdrawal Method – 78% </a:t>
            </a:r>
          </a:p>
          <a:p>
            <a:pPr lvl="1"/>
            <a:r>
              <a:rPr lang="en-US" dirty="0"/>
              <a:t>Requires partner cooperation</a:t>
            </a:r>
          </a:p>
          <a:p>
            <a:r>
              <a:rPr lang="en-US" dirty="0"/>
              <a:t>Avoiding fertile times in the menstrual cycle – 76% </a:t>
            </a:r>
          </a:p>
          <a:p>
            <a:pPr lvl="1"/>
            <a:r>
              <a:rPr lang="en-US" dirty="0"/>
              <a:t>Only works for women with regular, predictable cycles</a:t>
            </a:r>
          </a:p>
          <a:p>
            <a:pPr lvl="1"/>
            <a:r>
              <a:rPr lang="en-US" dirty="0"/>
              <a:t>Can be ineffective during times of illness, stress</a:t>
            </a:r>
          </a:p>
          <a:p>
            <a:pPr lvl="1"/>
            <a:r>
              <a:rPr lang="en-US" dirty="0"/>
              <a:t>Requires partner cooperation</a:t>
            </a:r>
          </a:p>
          <a:p>
            <a:r>
              <a:rPr lang="en-US" dirty="0"/>
              <a:t>Lactational Amenorrhea – 98%</a:t>
            </a:r>
          </a:p>
          <a:p>
            <a:pPr lvl="1"/>
            <a:r>
              <a:rPr lang="en-US" dirty="0"/>
              <a:t>For the first 4-6 months of exclusive breastfeeding and no period</a:t>
            </a:r>
          </a:p>
          <a:p>
            <a:pPr lvl="1"/>
            <a:endParaRPr lang="en-US" dirty="0"/>
          </a:p>
        </p:txBody>
      </p:sp>
      <p:pic>
        <p:nvPicPr>
          <p:cNvPr id="12290" name="Picture 2" descr="Generated image">
            <a:extLst>
              <a:ext uri="{FF2B5EF4-FFF2-40B4-BE49-F238E27FC236}">
                <a16:creationId xmlns:a16="http://schemas.microsoft.com/office/drawing/2014/main" id="{966594B6-CFCA-B164-D1E4-B91E1774F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16134" r="51899" b="19977"/>
          <a:stretch/>
        </p:blipFill>
        <p:spPr bwMode="auto">
          <a:xfrm>
            <a:off x="9065879" y="471487"/>
            <a:ext cx="271608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9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6EDC-5039-6744-862D-9720D5F1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BARRIER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79FD6-017D-4B28-A380-5C80AF473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77025" cy="4818063"/>
          </a:xfrm>
        </p:spPr>
        <p:txBody>
          <a:bodyPr>
            <a:normAutofit/>
          </a:bodyPr>
          <a:lstStyle/>
          <a:p>
            <a:r>
              <a:rPr lang="en-US" dirty="0"/>
              <a:t>Preventing sperm from reaching the cervix</a:t>
            </a:r>
          </a:p>
          <a:p>
            <a:pPr lvl="1"/>
            <a:r>
              <a:rPr lang="en-US" dirty="0"/>
              <a:t>Male condoms – 82%</a:t>
            </a:r>
          </a:p>
          <a:p>
            <a:pPr lvl="1"/>
            <a:r>
              <a:rPr lang="en-US" dirty="0"/>
              <a:t>Female condoms – 79%</a:t>
            </a:r>
          </a:p>
          <a:p>
            <a:pPr lvl="1"/>
            <a:r>
              <a:rPr lang="en-US" dirty="0"/>
              <a:t>Contraceptive sponge – 76%</a:t>
            </a:r>
          </a:p>
          <a:p>
            <a:pPr lvl="1"/>
            <a:r>
              <a:rPr lang="en-US" dirty="0"/>
              <a:t>Contraceptive diaphragm – 88%</a:t>
            </a:r>
          </a:p>
          <a:p>
            <a:r>
              <a:rPr lang="en-US" dirty="0"/>
              <a:t>Must be used with every act of intercourse</a:t>
            </a:r>
          </a:p>
          <a:p>
            <a:r>
              <a:rPr lang="en-US" dirty="0"/>
              <a:t>Spermicide must be used with contraceptive sponges and diaphragms</a:t>
            </a:r>
          </a:p>
          <a:p>
            <a:pPr lvl="1"/>
            <a:r>
              <a:rPr lang="en-US" dirty="0"/>
              <a:t>Spermicide alone – 72%</a:t>
            </a:r>
          </a:p>
        </p:txBody>
      </p:sp>
      <p:pic>
        <p:nvPicPr>
          <p:cNvPr id="4" name="Picture 3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B696E1C0-16D8-8566-3ABE-A7DCBE15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67" t="31543" r="5086" b="14921"/>
          <a:stretch/>
        </p:blipFill>
        <p:spPr>
          <a:xfrm>
            <a:off x="8472486" y="3479802"/>
            <a:ext cx="3600300" cy="3013073"/>
          </a:xfrm>
          <a:prstGeom prst="rect">
            <a:avLst/>
          </a:prstGeom>
        </p:spPr>
      </p:pic>
      <p:pic>
        <p:nvPicPr>
          <p:cNvPr id="5" name="Picture 4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36D869C9-BA2C-5B2A-CFEB-01C8B636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7" t="12010" r="55086" b="16299"/>
          <a:stretch/>
        </p:blipFill>
        <p:spPr>
          <a:xfrm>
            <a:off x="8743948" y="196409"/>
            <a:ext cx="2712682" cy="3181789"/>
          </a:xfrm>
          <a:prstGeom prst="rect">
            <a:avLst/>
          </a:prstGeom>
        </p:spPr>
      </p:pic>
      <p:sp>
        <p:nvSpPr>
          <p:cNvPr id="6" name="Multiply 5">
            <a:extLst>
              <a:ext uri="{FF2B5EF4-FFF2-40B4-BE49-F238E27FC236}">
                <a16:creationId xmlns:a16="http://schemas.microsoft.com/office/drawing/2014/main" id="{EF02DAE2-15D9-140D-BB7B-2134B30EFFAF}"/>
              </a:ext>
            </a:extLst>
          </p:cNvPr>
          <p:cNvSpPr/>
          <p:nvPr/>
        </p:nvSpPr>
        <p:spPr>
          <a:xfrm>
            <a:off x="9743998" y="4886325"/>
            <a:ext cx="1085927" cy="1062038"/>
          </a:xfrm>
          <a:prstGeom prst="mathMultiply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E6BA126A-A7D4-E284-7C6B-8A203E1EC474}"/>
              </a:ext>
            </a:extLst>
          </p:cNvPr>
          <p:cNvSpPr/>
          <p:nvPr/>
        </p:nvSpPr>
        <p:spPr>
          <a:xfrm>
            <a:off x="8472486" y="2003424"/>
            <a:ext cx="1085927" cy="1062038"/>
          </a:xfrm>
          <a:prstGeom prst="mathMultiply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B7D508DF-2438-1D65-13D0-D4DBA00B29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67" r="4166" b="12991"/>
          <a:stretch/>
        </p:blipFill>
        <p:spPr>
          <a:xfrm>
            <a:off x="7807243" y="760412"/>
            <a:ext cx="4008520" cy="5337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C20C5-FF99-1570-E01D-84585285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SYSTEMIC HORMONAL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E966-7253-9849-1797-8C44CAD8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34150" cy="4351338"/>
          </a:xfrm>
        </p:spPr>
        <p:txBody>
          <a:bodyPr/>
          <a:lstStyle/>
          <a:p>
            <a:r>
              <a:rPr lang="en-US" dirty="0"/>
              <a:t>Act by over-riding the constantly changing hormones that the brain and ovary use to “talk”</a:t>
            </a:r>
          </a:p>
          <a:p>
            <a:r>
              <a:rPr lang="en-US" dirty="0"/>
              <a:t>Causes “negative feedback” that prevents the brain from stimulating ovarian follicle development and ovulation</a:t>
            </a:r>
          </a:p>
          <a:p>
            <a:r>
              <a:rPr lang="en-US" dirty="0"/>
              <a:t>Progesterone is the primary contraceptive hormone</a:t>
            </a:r>
          </a:p>
        </p:txBody>
      </p:sp>
      <p:sp>
        <p:nvSpPr>
          <p:cNvPr id="5" name="Up-Down Arrow 4">
            <a:extLst>
              <a:ext uri="{FF2B5EF4-FFF2-40B4-BE49-F238E27FC236}">
                <a16:creationId xmlns:a16="http://schemas.microsoft.com/office/drawing/2014/main" id="{53F69F18-8C28-DB12-8DD3-45A469D9AAC8}"/>
              </a:ext>
            </a:extLst>
          </p:cNvPr>
          <p:cNvSpPr/>
          <p:nvPr/>
        </p:nvSpPr>
        <p:spPr>
          <a:xfrm rot="1748790">
            <a:off x="8850166" y="2073224"/>
            <a:ext cx="375536" cy="1645873"/>
          </a:xfrm>
          <a:prstGeom prst="up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>
            <a:extLst>
              <a:ext uri="{FF2B5EF4-FFF2-40B4-BE49-F238E27FC236}">
                <a16:creationId xmlns:a16="http://schemas.microsoft.com/office/drawing/2014/main" id="{53652FA1-AD4B-6EDF-3379-EDC980EBB7B9}"/>
              </a:ext>
            </a:extLst>
          </p:cNvPr>
          <p:cNvSpPr/>
          <p:nvPr/>
        </p:nvSpPr>
        <p:spPr>
          <a:xfrm rot="9137895">
            <a:off x="10398660" y="2078937"/>
            <a:ext cx="375536" cy="1645873"/>
          </a:xfrm>
          <a:prstGeom prst="up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3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12CD-EC65-AB38-3F9F-72A3C275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SYSTEMIC HORMONAL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A88F-08F2-4BB3-600C-32A1524B9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0781" cy="4351338"/>
          </a:xfrm>
        </p:spPr>
        <p:txBody>
          <a:bodyPr/>
          <a:lstStyle/>
          <a:p>
            <a:r>
              <a:rPr lang="en-US" dirty="0"/>
              <a:t>Progesterone</a:t>
            </a:r>
          </a:p>
          <a:p>
            <a:pPr lvl="1"/>
            <a:r>
              <a:rPr lang="en-US" sz="2800" dirty="0"/>
              <a:t>Prevents ovulation </a:t>
            </a:r>
          </a:p>
          <a:p>
            <a:pPr lvl="1"/>
            <a:r>
              <a:rPr lang="en-US" sz="2800" dirty="0"/>
              <a:t>Thickens cervical mucous</a:t>
            </a:r>
          </a:p>
          <a:p>
            <a:pPr lvl="1"/>
            <a:r>
              <a:rPr lang="en-US" sz="2800" dirty="0"/>
              <a:t>Thins the uterine lining </a:t>
            </a:r>
          </a:p>
          <a:p>
            <a:pPr lvl="1"/>
            <a:r>
              <a:rPr lang="en-US" sz="2800" dirty="0"/>
              <a:t>Decreases tubal motility</a:t>
            </a:r>
          </a:p>
          <a:p>
            <a:r>
              <a:rPr lang="en-US" dirty="0"/>
              <a:t>Some have estrogen added to create a regular bleeding profile</a:t>
            </a:r>
          </a:p>
          <a:p>
            <a:pPr lvl="1"/>
            <a:r>
              <a:rPr lang="en-US" dirty="0"/>
              <a:t>(Most pills, the patch, the ring)</a:t>
            </a:r>
          </a:p>
          <a:p>
            <a:pPr lvl="1"/>
            <a:endParaRPr lang="en-US" dirty="0"/>
          </a:p>
        </p:txBody>
      </p:sp>
      <p:pic>
        <p:nvPicPr>
          <p:cNvPr id="4" name="Picture 3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BF39EA17-9F90-8BE5-90CD-011C182B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67" t="31543" r="5086" b="14921"/>
          <a:stretch/>
        </p:blipFill>
        <p:spPr>
          <a:xfrm>
            <a:off x="7286624" y="2095279"/>
            <a:ext cx="4554968" cy="3812030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3EEC64BB-DCC9-DA20-2D66-E8634FFC1EE6}"/>
              </a:ext>
            </a:extLst>
          </p:cNvPr>
          <p:cNvSpPr/>
          <p:nvPr/>
        </p:nvSpPr>
        <p:spPr>
          <a:xfrm>
            <a:off x="9329738" y="3900488"/>
            <a:ext cx="814387" cy="800100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1E1666C5-51B4-5B78-515D-299E491FF643}"/>
              </a:ext>
            </a:extLst>
          </p:cNvPr>
          <p:cNvSpPr/>
          <p:nvPr/>
        </p:nvSpPr>
        <p:spPr>
          <a:xfrm>
            <a:off x="7696200" y="2909888"/>
            <a:ext cx="814387" cy="800100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986ED58A-7FE8-F95B-F2D5-EDA1A3615C91}"/>
              </a:ext>
            </a:extLst>
          </p:cNvPr>
          <p:cNvSpPr/>
          <p:nvPr/>
        </p:nvSpPr>
        <p:spPr>
          <a:xfrm>
            <a:off x="9117806" y="2965561"/>
            <a:ext cx="814387" cy="800100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D7EF4B8C-E290-5E09-A026-89B3352BECA2}"/>
              </a:ext>
            </a:extLst>
          </p:cNvPr>
          <p:cNvSpPr/>
          <p:nvPr/>
        </p:nvSpPr>
        <p:spPr>
          <a:xfrm>
            <a:off x="10598943" y="2165461"/>
            <a:ext cx="814387" cy="800100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0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DE2B-ABF4-BC1B-4BD6-482FC4CA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SYSTEMIC HORMONAL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DFAFE-82EB-962E-6B4B-3FA1A8B5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491163" cy="4518025"/>
          </a:xfrm>
        </p:spPr>
        <p:txBody>
          <a:bodyPr/>
          <a:lstStyle/>
          <a:p>
            <a:r>
              <a:rPr lang="en-US" dirty="0"/>
              <a:t>Oral contraceptive pills - 91% </a:t>
            </a:r>
          </a:p>
          <a:p>
            <a:pPr lvl="1"/>
            <a:r>
              <a:rPr lang="en-US" dirty="0"/>
              <a:t>Taken daily </a:t>
            </a:r>
          </a:p>
          <a:p>
            <a:r>
              <a:rPr lang="en-US" dirty="0"/>
              <a:t>Contraceptive patch – 91%</a:t>
            </a:r>
          </a:p>
          <a:p>
            <a:pPr lvl="1"/>
            <a:r>
              <a:rPr lang="en-US" dirty="0"/>
              <a:t>Placed on the skin once a week </a:t>
            </a:r>
          </a:p>
          <a:p>
            <a:r>
              <a:rPr lang="en-US" dirty="0"/>
              <a:t>Vaginal ring – 91%</a:t>
            </a:r>
          </a:p>
          <a:p>
            <a:pPr lvl="1"/>
            <a:r>
              <a:rPr lang="en-US" dirty="0"/>
              <a:t>Placed in the vagina once a month or once a year</a:t>
            </a:r>
          </a:p>
          <a:p>
            <a:endParaRPr lang="en-US" dirty="0"/>
          </a:p>
        </p:txBody>
      </p:sp>
      <p:pic>
        <p:nvPicPr>
          <p:cNvPr id="4" name="Picture 2" descr="Generated image">
            <a:extLst>
              <a:ext uri="{FF2B5EF4-FFF2-40B4-BE49-F238E27FC236}">
                <a16:creationId xmlns:a16="http://schemas.microsoft.com/office/drawing/2014/main" id="{0E7D9C92-798B-EF8A-FE7F-F1181E011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8" t="31169" b="27697"/>
          <a:stretch/>
        </p:blipFill>
        <p:spPr bwMode="auto">
          <a:xfrm>
            <a:off x="7129462" y="4015509"/>
            <a:ext cx="4767262" cy="26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enerated image">
            <a:extLst>
              <a:ext uri="{FF2B5EF4-FFF2-40B4-BE49-F238E27FC236}">
                <a16:creationId xmlns:a16="http://schemas.microsoft.com/office/drawing/2014/main" id="{FDB2694C-7AD8-333C-A3A1-058ABE22B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4" y="1379604"/>
            <a:ext cx="2819401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5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7DB8-E3CA-50DC-1380-20A7FB99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SYSTEMIC HORMONAL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274E-6D76-DB09-2B6D-8BE1AE7E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2713" cy="4351338"/>
          </a:xfrm>
        </p:spPr>
        <p:txBody>
          <a:bodyPr/>
          <a:lstStyle/>
          <a:p>
            <a:r>
              <a:rPr lang="en-US" dirty="0" err="1"/>
              <a:t>Depo-provera</a:t>
            </a:r>
            <a:r>
              <a:rPr lang="en-US" dirty="0"/>
              <a:t> – 94%</a:t>
            </a:r>
          </a:p>
          <a:p>
            <a:pPr lvl="1"/>
            <a:r>
              <a:rPr lang="en-US" dirty="0"/>
              <a:t>Injection given every 3 months</a:t>
            </a:r>
          </a:p>
          <a:p>
            <a:r>
              <a:rPr lang="en-US" dirty="0"/>
              <a:t>Subdermal implant – 99.95%</a:t>
            </a:r>
          </a:p>
          <a:p>
            <a:pPr lvl="1"/>
            <a:r>
              <a:rPr lang="en-US" dirty="0"/>
              <a:t>Implanted in the office</a:t>
            </a:r>
          </a:p>
          <a:p>
            <a:pPr lvl="1"/>
            <a:r>
              <a:rPr lang="en-US" dirty="0"/>
              <a:t>FDA approved for 3 years of use</a:t>
            </a:r>
          </a:p>
        </p:txBody>
      </p:sp>
      <p:pic>
        <p:nvPicPr>
          <p:cNvPr id="4" name="Picture 2" descr="Generated image">
            <a:extLst>
              <a:ext uri="{FF2B5EF4-FFF2-40B4-BE49-F238E27FC236}">
                <a16:creationId xmlns:a16="http://schemas.microsoft.com/office/drawing/2014/main" id="{A3D6B3D5-C2F8-9BCA-A878-7C731A399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0417" r="76621" b="16875"/>
          <a:stretch/>
        </p:blipFill>
        <p:spPr bwMode="auto">
          <a:xfrm>
            <a:off x="9950745" y="976312"/>
            <a:ext cx="1403055" cy="453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390+ Contraceptive Implant Illustrations Stock Illustrations, Royalty-Free  Vector Graphics &amp; Clip Art - iStock">
            <a:extLst>
              <a:ext uri="{FF2B5EF4-FFF2-40B4-BE49-F238E27FC236}">
                <a16:creationId xmlns:a16="http://schemas.microsoft.com/office/drawing/2014/main" id="{0E654BD9-6502-8673-4E82-837B7A6CC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600325"/>
            <a:ext cx="3348038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5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37B1-67E8-2FFC-5E21-FD321281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LOCAL HORMONAL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78F3A-EB89-B75B-41A6-529631E8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854200"/>
            <a:ext cx="6743701" cy="4351338"/>
          </a:xfrm>
        </p:spPr>
        <p:txBody>
          <a:bodyPr/>
          <a:lstStyle/>
          <a:p>
            <a:r>
              <a:rPr lang="en-US" dirty="0"/>
              <a:t>Hormonal IUDs – 99.8%</a:t>
            </a:r>
          </a:p>
          <a:p>
            <a:pPr lvl="1"/>
            <a:r>
              <a:rPr lang="en-US" dirty="0"/>
              <a:t>Progesterone hormone (levonorgestrel) embedded in device</a:t>
            </a:r>
          </a:p>
          <a:p>
            <a:pPr lvl="1"/>
            <a:r>
              <a:rPr lang="en-US" dirty="0"/>
              <a:t>Lasts for 3, 5, or 8 years depending on type</a:t>
            </a:r>
          </a:p>
          <a:p>
            <a:pPr lvl="1"/>
            <a:r>
              <a:rPr lang="en-US" dirty="0"/>
              <a:t>Have local progestin effects to prevent fertilization</a:t>
            </a:r>
          </a:p>
          <a:p>
            <a:pPr lvl="2"/>
            <a:r>
              <a:rPr lang="en-US" sz="2400" dirty="0"/>
              <a:t>Thicken cervical mucous and make impenetrable to sperm </a:t>
            </a:r>
          </a:p>
          <a:p>
            <a:pPr lvl="2"/>
            <a:r>
              <a:rPr lang="en-US" sz="2400" dirty="0"/>
              <a:t>Thin uterine lining</a:t>
            </a:r>
          </a:p>
          <a:p>
            <a:pPr lvl="2"/>
            <a:r>
              <a:rPr lang="en-US" sz="2400" dirty="0"/>
              <a:t>Reduce tubal motility</a:t>
            </a:r>
          </a:p>
        </p:txBody>
      </p:sp>
      <p:pic>
        <p:nvPicPr>
          <p:cNvPr id="19458" name="Picture 2" descr="Generated image">
            <a:extLst>
              <a:ext uri="{FF2B5EF4-FFF2-40B4-BE49-F238E27FC236}">
                <a16:creationId xmlns:a16="http://schemas.microsoft.com/office/drawing/2014/main" id="{86E30C62-F07F-67CE-17B9-2EEAE66E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854200"/>
            <a:ext cx="3814762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64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DD95-2475-991E-DC07-A65A3CFB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NON-HORMONAL LOCAL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0189-CA81-641B-A436-FCD09C6A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91450" cy="4351338"/>
          </a:xfrm>
        </p:spPr>
        <p:txBody>
          <a:bodyPr/>
          <a:lstStyle/>
          <a:p>
            <a:r>
              <a:rPr lang="en-US" dirty="0"/>
              <a:t>Metal-containing IUDs – 99.2%</a:t>
            </a:r>
          </a:p>
          <a:p>
            <a:pPr lvl="1"/>
            <a:r>
              <a:rPr lang="en-US" dirty="0"/>
              <a:t>Copper</a:t>
            </a:r>
          </a:p>
          <a:p>
            <a:pPr lvl="2"/>
            <a:r>
              <a:rPr lang="en-US" dirty="0"/>
              <a:t>FDA approved for 10 years </a:t>
            </a:r>
          </a:p>
          <a:p>
            <a:pPr lvl="1"/>
            <a:r>
              <a:rPr lang="en-US" dirty="0"/>
              <a:t>Copper and Nitinol (nickel-titanium) </a:t>
            </a:r>
          </a:p>
          <a:p>
            <a:pPr lvl="2"/>
            <a:r>
              <a:rPr lang="en-US" dirty="0"/>
              <a:t>FDA approved for 3 years</a:t>
            </a:r>
          </a:p>
          <a:p>
            <a:r>
              <a:rPr lang="en-US" dirty="0"/>
              <a:t>IUD releases copper ions </a:t>
            </a:r>
          </a:p>
          <a:p>
            <a:pPr lvl="1"/>
            <a:r>
              <a:rPr lang="en-US" dirty="0"/>
              <a:t>Creates a localized cytotoxic inflammatory response</a:t>
            </a:r>
          </a:p>
          <a:p>
            <a:pPr lvl="1"/>
            <a:r>
              <a:rPr lang="en-US" dirty="0"/>
              <a:t>Affects egg viability</a:t>
            </a:r>
          </a:p>
          <a:p>
            <a:pPr lvl="1"/>
            <a:r>
              <a:rPr lang="en-US" dirty="0"/>
              <a:t>Affects sperm motility and viability</a:t>
            </a:r>
          </a:p>
          <a:p>
            <a:pPr lvl="1"/>
            <a:r>
              <a:rPr lang="en-US" dirty="0"/>
              <a:t>Affects the acrosomal reaction (ability of sperm to penetrate the zona pellucida to fertilize the egg)</a:t>
            </a:r>
          </a:p>
          <a:p>
            <a:endParaRPr lang="en-US" dirty="0"/>
          </a:p>
        </p:txBody>
      </p:sp>
      <p:pic>
        <p:nvPicPr>
          <p:cNvPr id="18434" name="Picture 2" descr="FDA Approves MIUDELLA®, the First Hormone-Free Copper Intrauterine System  (IUS) in the U.S. in Over 40 Years, from Sebela Women's Health Inc.">
            <a:extLst>
              <a:ext uri="{FF2B5EF4-FFF2-40B4-BE49-F238E27FC236}">
                <a16:creationId xmlns:a16="http://schemas.microsoft.com/office/drawing/2014/main" id="{1731C939-E96F-F21F-DA3D-27C6FDDE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r="28448"/>
          <a:stretch/>
        </p:blipFill>
        <p:spPr bwMode="auto">
          <a:xfrm>
            <a:off x="9376892" y="3432175"/>
            <a:ext cx="2467446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of a copper IUD, paragard lawsuit, paragard iud lawsuit, copper iud lawsuit">
            <a:extLst>
              <a:ext uri="{FF2B5EF4-FFF2-40B4-BE49-F238E27FC236}">
                <a16:creationId xmlns:a16="http://schemas.microsoft.com/office/drawing/2014/main" id="{C7428799-39AD-AF90-4797-2B9DA6698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5" r="12000" b="12875"/>
          <a:stretch/>
        </p:blipFill>
        <p:spPr bwMode="auto">
          <a:xfrm>
            <a:off x="9529764" y="642938"/>
            <a:ext cx="2335708" cy="27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3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C85C-152E-8F18-EA6E-9E3FDCCE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4664C"/>
                </a:solidFill>
              </a:rPr>
              <a:t>EMERGENCY/POSTCOITAL CONTRACEPTION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8E033-7F67-1816-0F5D-0F73FDDF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390956" cy="4802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Prevents pregnancy after sex occurs</a:t>
            </a:r>
          </a:p>
          <a:p>
            <a:r>
              <a:rPr lang="en-US" dirty="0"/>
              <a:t>Oral options delay ovulation/egg release</a:t>
            </a:r>
          </a:p>
          <a:p>
            <a:pPr lvl="1"/>
            <a:r>
              <a:rPr lang="en-US" sz="2800" dirty="0"/>
              <a:t>Progesterone hormone (Levonorgestrel) – 85%</a:t>
            </a:r>
          </a:p>
          <a:p>
            <a:pPr lvl="2"/>
            <a:r>
              <a:rPr lang="en-US" sz="2400" dirty="0"/>
              <a:t>Works up to 72h after unprotected intercourse</a:t>
            </a:r>
          </a:p>
          <a:p>
            <a:pPr lvl="1"/>
            <a:r>
              <a:rPr lang="en-US" sz="2800" dirty="0"/>
              <a:t>Selective progesterone receptor modulator (ulipristal acetate) – 85%</a:t>
            </a:r>
          </a:p>
          <a:p>
            <a:pPr lvl="2"/>
            <a:r>
              <a:rPr lang="en-US" sz="2400" dirty="0"/>
              <a:t>Works up to 5 days after unprotected intercourse</a:t>
            </a:r>
          </a:p>
          <a:p>
            <a:r>
              <a:rPr lang="en-US" dirty="0"/>
              <a:t>Metal IUD’s</a:t>
            </a:r>
          </a:p>
          <a:p>
            <a:pPr lvl="1"/>
            <a:r>
              <a:rPr lang="en-US" dirty="0"/>
              <a:t>Copper IUD - &gt;99%</a:t>
            </a:r>
          </a:p>
          <a:p>
            <a:pPr lvl="1"/>
            <a:r>
              <a:rPr lang="en-US" dirty="0"/>
              <a:t>Copper ions are toxic to gametes</a:t>
            </a:r>
          </a:p>
        </p:txBody>
      </p:sp>
      <p:pic>
        <p:nvPicPr>
          <p:cNvPr id="4" name="Picture 3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47BF19B9-9181-BF6F-2BCC-24EB0F1A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64" r="5086" b="14093"/>
          <a:stretch/>
        </p:blipFill>
        <p:spPr>
          <a:xfrm>
            <a:off x="8472487" y="191047"/>
            <a:ext cx="3357563" cy="4395240"/>
          </a:xfrm>
          <a:prstGeom prst="rect">
            <a:avLst/>
          </a:prstGeom>
        </p:spPr>
      </p:pic>
      <p:sp>
        <p:nvSpPr>
          <p:cNvPr id="5" name="Up-Down Arrow 4">
            <a:extLst>
              <a:ext uri="{FF2B5EF4-FFF2-40B4-BE49-F238E27FC236}">
                <a16:creationId xmlns:a16="http://schemas.microsoft.com/office/drawing/2014/main" id="{24083A8E-A524-90B5-DD7A-80B2F2EC90FB}"/>
              </a:ext>
            </a:extLst>
          </p:cNvPr>
          <p:cNvSpPr/>
          <p:nvPr/>
        </p:nvSpPr>
        <p:spPr>
          <a:xfrm rot="1748790">
            <a:off x="9398701" y="1041829"/>
            <a:ext cx="375536" cy="1645873"/>
          </a:xfrm>
          <a:prstGeom prst="up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09DD58FB-40BE-69CE-062E-40D3773985EC}"/>
              </a:ext>
            </a:extLst>
          </p:cNvPr>
          <p:cNvSpPr/>
          <p:nvPr/>
        </p:nvSpPr>
        <p:spPr>
          <a:xfrm>
            <a:off x="9265000" y="1497012"/>
            <a:ext cx="642937" cy="65722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0" name="Picture 2" descr="90+ Emergency Contraception Stock Illustrations, Royalty-Free Vector  Graphics &amp; Clip Art - iStock | Plan b, Birth control, Iud">
            <a:extLst>
              <a:ext uri="{FF2B5EF4-FFF2-40B4-BE49-F238E27FC236}">
                <a16:creationId xmlns:a16="http://schemas.microsoft.com/office/drawing/2014/main" id="{6BEC8BE2-1364-7741-EFF0-3D650ADCC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t="34706" r="18896" b="36041"/>
          <a:stretch/>
        </p:blipFill>
        <p:spPr bwMode="auto">
          <a:xfrm>
            <a:off x="8661686" y="4845649"/>
            <a:ext cx="2979164" cy="142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0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92D9-CF83-F359-95B0-270DB89D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CCF4-59F7-9124-E349-40836AE6E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5035550"/>
          </a:xfrm>
        </p:spPr>
        <p:txBody>
          <a:bodyPr/>
          <a:lstStyle/>
          <a:p>
            <a:r>
              <a:rPr lang="en-US" dirty="0"/>
              <a:t>Review the physiology of the menstrual cycle and early pregnancy</a:t>
            </a:r>
          </a:p>
          <a:p>
            <a:r>
              <a:rPr lang="en-US" dirty="0"/>
              <a:t>Review the sites of intervention that contraceptives act upon to prevent pregnancy</a:t>
            </a:r>
          </a:p>
          <a:p>
            <a:r>
              <a:rPr lang="en-US" dirty="0"/>
              <a:t>Review the mechanisms of action and effectiveness of different types of contraceptives</a:t>
            </a:r>
          </a:p>
          <a:p>
            <a:pPr lvl="1"/>
            <a:r>
              <a:rPr lang="en-US" dirty="0"/>
              <a:t>Permanent methods</a:t>
            </a:r>
          </a:p>
          <a:p>
            <a:pPr lvl="1"/>
            <a:r>
              <a:rPr lang="en-US" dirty="0"/>
              <a:t>Barrier contraceptives</a:t>
            </a:r>
          </a:p>
          <a:p>
            <a:pPr lvl="1"/>
            <a:r>
              <a:rPr lang="en-US" dirty="0"/>
              <a:t>Systemic hormonal methods</a:t>
            </a:r>
          </a:p>
          <a:p>
            <a:pPr lvl="1"/>
            <a:r>
              <a:rPr lang="en-US" dirty="0"/>
              <a:t>Locally acting methods</a:t>
            </a:r>
          </a:p>
          <a:p>
            <a:pPr lvl="1"/>
            <a:r>
              <a:rPr lang="en-US" dirty="0"/>
              <a:t>Emergency/ Postcoital contraceptives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3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FEB6-A5A7-148A-BF4B-B5BD8CD6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THE MENSTRUAL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BF7C-95F1-2A2F-E412-47F708C3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1" y="1690688"/>
            <a:ext cx="7212807" cy="50752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menarche (avg 12yo), the ovary and the brain are in a continuous conversation</a:t>
            </a:r>
          </a:p>
          <a:p>
            <a:r>
              <a:rPr lang="en-US" dirty="0"/>
              <a:t>Normal cycle is 21-35 days (every 3 to 5 weeks)</a:t>
            </a:r>
          </a:p>
          <a:p>
            <a:pPr lvl="1"/>
            <a:r>
              <a:rPr lang="en-US" dirty="0"/>
              <a:t>80-85% of women aged 18-40 have a normal cycle</a:t>
            </a:r>
          </a:p>
          <a:p>
            <a:pPr lvl="1"/>
            <a:r>
              <a:rPr lang="en-US" dirty="0"/>
              <a:t>15-20% have irregular cycles</a:t>
            </a:r>
          </a:p>
          <a:p>
            <a:pPr lvl="1"/>
            <a:r>
              <a:rPr lang="en-US" dirty="0"/>
              <a:t>Adolescents have irregular cycles due to an immature brain-ovary connection</a:t>
            </a:r>
          </a:p>
          <a:p>
            <a:pPr lvl="1"/>
            <a:r>
              <a:rPr lang="en-US" dirty="0"/>
              <a:t>Women in perimenopause also have irregular cycles due to an overmature brain-ovary connection</a:t>
            </a:r>
          </a:p>
          <a:p>
            <a:r>
              <a:rPr lang="en-US" dirty="0"/>
              <a:t>Pregnancy dating is based on a 28-day cycle (4 weeks)</a:t>
            </a:r>
          </a:p>
          <a:p>
            <a:endParaRPr lang="en-US" dirty="0"/>
          </a:p>
        </p:txBody>
      </p:sp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8ED8E75D-3263-6D1C-D105-F0D589098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t="7122" r="36976" b="10802"/>
          <a:stretch/>
        </p:blipFill>
        <p:spPr bwMode="auto">
          <a:xfrm>
            <a:off x="7558088" y="2274627"/>
            <a:ext cx="4429125" cy="33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gure 1">
            <a:extLst>
              <a:ext uri="{FF2B5EF4-FFF2-40B4-BE49-F238E27FC236}">
                <a16:creationId xmlns:a16="http://schemas.microsoft.com/office/drawing/2014/main" id="{7764ABEA-23DC-1F21-5F65-F2A66EBFC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t="87217" r="16165"/>
          <a:stretch/>
        </p:blipFill>
        <p:spPr bwMode="auto">
          <a:xfrm>
            <a:off x="6646069" y="518851"/>
            <a:ext cx="520065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1FD8-DDB7-917A-D4F4-5DD1B51B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8213" cy="1577975"/>
          </a:xfrm>
        </p:spPr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THE MENSTRUAL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2CFA0-FBFC-1374-FF79-38B3F4B31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9" y="3243262"/>
            <a:ext cx="11515722" cy="3629025"/>
          </a:xfrm>
        </p:spPr>
        <p:txBody>
          <a:bodyPr>
            <a:normAutofit fontScale="92500"/>
          </a:bodyPr>
          <a:lstStyle/>
          <a:p>
            <a:r>
              <a:rPr lang="en-US" dirty="0"/>
              <a:t>Last menstrual period (LMP) day 1 is the first day of bleeding</a:t>
            </a:r>
          </a:p>
          <a:p>
            <a:r>
              <a:rPr lang="en-US" dirty="0"/>
              <a:t>Typically bleeding lasts 2-5 days in a normal cycle</a:t>
            </a:r>
          </a:p>
          <a:p>
            <a:r>
              <a:rPr lang="en-US" dirty="0"/>
              <a:t>During this time the brain stimulates the ovary to create a follicle for ovulation (FSH)</a:t>
            </a:r>
          </a:p>
          <a:p>
            <a:r>
              <a:rPr lang="en-US" dirty="0"/>
              <a:t>As the follicle grows the ovary releases hormones (Estrogen) that change the brain’s signaling, thickens the uterine lining, and thins cervical mucous</a:t>
            </a:r>
          </a:p>
          <a:p>
            <a:r>
              <a:rPr lang="en-US" dirty="0"/>
              <a:t>In the middle of the cycle, the brain releases a spike of hormone (LH) that causes egg release within 72 hours</a:t>
            </a:r>
          </a:p>
        </p:txBody>
      </p:sp>
      <p:pic>
        <p:nvPicPr>
          <p:cNvPr id="3074" name="Picture 2" descr="A well functioning HPO Axis">
            <a:extLst>
              <a:ext uri="{FF2B5EF4-FFF2-40B4-BE49-F238E27FC236}">
                <a16:creationId xmlns:a16="http://schemas.microsoft.com/office/drawing/2014/main" id="{933D2E4C-98A2-ED4D-DDD1-6CA5BDD0F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7" b="2857"/>
          <a:stretch/>
        </p:blipFill>
        <p:spPr bwMode="auto">
          <a:xfrm>
            <a:off x="5435170" y="193675"/>
            <a:ext cx="6561566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7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DF31-BAB6-A67E-5425-8EDC1390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THE MENSTRUAL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21147-2DEF-9083-9260-D0FB00E13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6162675" cy="49498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egg enters the fallopian tube and survives for 12-24 hours unless fertilized</a:t>
            </a:r>
          </a:p>
          <a:p>
            <a:r>
              <a:rPr lang="en-US" dirty="0"/>
              <a:t>The ruptured follicle of the ovary (corpus luteum) starts secreting progesterone hormone that matures the uterine lining</a:t>
            </a:r>
          </a:p>
          <a:p>
            <a:r>
              <a:rPr lang="en-US" dirty="0"/>
              <a:t>If pregnancy does not occur, the corpus luteum resolves in around 14 days</a:t>
            </a:r>
          </a:p>
          <a:p>
            <a:r>
              <a:rPr lang="en-US" dirty="0"/>
              <a:t>The decrease in progesterone hormone causes menstruation to occur</a:t>
            </a:r>
          </a:p>
          <a:p>
            <a:endParaRPr lang="en-US" dirty="0"/>
          </a:p>
        </p:txBody>
      </p:sp>
      <p:pic>
        <p:nvPicPr>
          <p:cNvPr id="4" name="Picture 2" descr="A well functioning HPO Axis">
            <a:extLst>
              <a:ext uri="{FF2B5EF4-FFF2-40B4-BE49-F238E27FC236}">
                <a16:creationId xmlns:a16="http://schemas.microsoft.com/office/drawing/2014/main" id="{008DD238-C4C6-78A4-0B7F-50397E972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7" b="2857"/>
          <a:stretch/>
        </p:blipFill>
        <p:spPr bwMode="auto">
          <a:xfrm>
            <a:off x="7000875" y="1027906"/>
            <a:ext cx="5057775" cy="22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vum - an overview | ScienceDirect Topics">
            <a:extLst>
              <a:ext uri="{FF2B5EF4-FFF2-40B4-BE49-F238E27FC236}">
                <a16:creationId xmlns:a16="http://schemas.microsoft.com/office/drawing/2014/main" id="{CF22434F-EDF3-7EC7-4CA2-81CCC13B7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r="23814"/>
          <a:stretch/>
        </p:blipFill>
        <p:spPr bwMode="auto">
          <a:xfrm>
            <a:off x="7600951" y="3541234"/>
            <a:ext cx="4086225" cy="29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4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D16E-226F-1E79-157D-1CAEE65C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EARLY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86602-B393-A8AE-2202-17D6B8C67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8550" cy="4351338"/>
          </a:xfrm>
        </p:spPr>
        <p:txBody>
          <a:bodyPr/>
          <a:lstStyle/>
          <a:p>
            <a:r>
              <a:rPr lang="en-US" dirty="0"/>
              <a:t>Sperm is made in the testicle and travels via the vas deferens to be added to semen</a:t>
            </a:r>
          </a:p>
          <a:p>
            <a:r>
              <a:rPr lang="en-US" dirty="0"/>
              <a:t>Semen is deposited into the vagina by sexual intercourse</a:t>
            </a:r>
          </a:p>
          <a:p>
            <a:r>
              <a:rPr lang="en-US" dirty="0"/>
              <a:t>The sperm penetrate the thin, slippery mucous of the cervix and enter the uterine cavity</a:t>
            </a:r>
          </a:p>
          <a:p>
            <a:r>
              <a:rPr lang="en-US" dirty="0"/>
              <a:t>The sperm enter the fallopian tube </a:t>
            </a:r>
          </a:p>
        </p:txBody>
      </p:sp>
      <p:pic>
        <p:nvPicPr>
          <p:cNvPr id="4" name="Picture 3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E399C780-4708-E24D-9ED9-15E2BC61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7" t="12010" r="55086" b="16299"/>
          <a:stretch/>
        </p:blipFill>
        <p:spPr>
          <a:xfrm>
            <a:off x="9053510" y="196409"/>
            <a:ext cx="2547940" cy="2988558"/>
          </a:xfrm>
          <a:prstGeom prst="rect">
            <a:avLst/>
          </a:prstGeom>
        </p:spPr>
      </p:pic>
      <p:pic>
        <p:nvPicPr>
          <p:cNvPr id="5" name="Picture 4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4E3FDBD6-2A57-CB4B-6208-FE4E1596D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67" t="31543" r="5086" b="14921"/>
          <a:stretch/>
        </p:blipFill>
        <p:spPr>
          <a:xfrm>
            <a:off x="8458200" y="3353681"/>
            <a:ext cx="3571006" cy="29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6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173F1548-6F8B-E713-1BAF-309DA339AD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67" t="31543" r="5086" b="14921"/>
          <a:stretch/>
        </p:blipFill>
        <p:spPr>
          <a:xfrm>
            <a:off x="7386637" y="365125"/>
            <a:ext cx="4554968" cy="3812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02DE6-EDCE-295B-7901-1A08B5CF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EARLY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0C202-CF0C-9267-2F52-4E4EF4EFA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248525" cy="4803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sperm fertilize the egg</a:t>
            </a:r>
          </a:p>
          <a:p>
            <a:r>
              <a:rPr lang="en-US" dirty="0"/>
              <a:t>The fertilized egg moves down the fallopian tube and enters the uterine cavity in 6-10 days</a:t>
            </a:r>
          </a:p>
          <a:p>
            <a:r>
              <a:rPr lang="en-US" dirty="0"/>
              <a:t>The fertilized egg implants into the thickened uterine lining</a:t>
            </a:r>
          </a:p>
          <a:p>
            <a:r>
              <a:rPr lang="en-US" dirty="0"/>
              <a:t>With implantation, pregnancy (HCG) hormone can be detected maternally</a:t>
            </a:r>
          </a:p>
          <a:p>
            <a:r>
              <a:rPr lang="en-US" dirty="0"/>
              <a:t>HCG hormone causes the ovarian corpus luteum cyst to continue to secrete progesterone hormone</a:t>
            </a:r>
          </a:p>
        </p:txBody>
      </p:sp>
    </p:spTree>
    <p:extLst>
      <p:ext uri="{BB962C8B-B14F-4D97-AF65-F5344CB8AC3E}">
        <p14:creationId xmlns:p14="http://schemas.microsoft.com/office/powerpoint/2010/main" val="50683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the uterus and the brain&#10;&#10;Description automatically generated">
            <a:extLst>
              <a:ext uri="{FF2B5EF4-FFF2-40B4-BE49-F238E27FC236}">
                <a16:creationId xmlns:a16="http://schemas.microsoft.com/office/drawing/2014/main" id="{134D3DB3-93A9-38E1-8FA2-21EC5204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395"/>
          <a:stretch/>
        </p:blipFill>
        <p:spPr>
          <a:xfrm>
            <a:off x="1752600" y="1836934"/>
            <a:ext cx="7772400" cy="4746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AC83F-7093-ECC0-27B3-237EEFF4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CONTRACEPTION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FAA-8292-F456-E3BB-6D74AC943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37"/>
            <a:ext cx="10515600" cy="4351338"/>
          </a:xfrm>
        </p:spPr>
        <p:txBody>
          <a:bodyPr/>
          <a:lstStyle/>
          <a:p>
            <a:r>
              <a:rPr lang="en-US" dirty="0"/>
              <a:t>A method, device, or medicine for preventing pregnancy</a:t>
            </a: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C0233129-3CC5-9098-346A-D7DB52C411B9}"/>
              </a:ext>
            </a:extLst>
          </p:cNvPr>
          <p:cNvSpPr/>
          <p:nvPr/>
        </p:nvSpPr>
        <p:spPr>
          <a:xfrm>
            <a:off x="3971926" y="3871913"/>
            <a:ext cx="914400" cy="914400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063E4F08-4934-EEB3-2776-F40EFD8E9173}"/>
              </a:ext>
            </a:extLst>
          </p:cNvPr>
          <p:cNvSpPr/>
          <p:nvPr/>
        </p:nvSpPr>
        <p:spPr>
          <a:xfrm>
            <a:off x="1952626" y="5051621"/>
            <a:ext cx="914400" cy="914400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07AE36DE-E986-598C-A6EA-642BC2460D5C}"/>
              </a:ext>
            </a:extLst>
          </p:cNvPr>
          <p:cNvSpPr/>
          <p:nvPr/>
        </p:nvSpPr>
        <p:spPr>
          <a:xfrm rot="1774955">
            <a:off x="6539391" y="2994829"/>
            <a:ext cx="476830" cy="1298554"/>
          </a:xfrm>
          <a:prstGeom prst="up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95344D89-13F6-49EE-D720-813CD328F994}"/>
              </a:ext>
            </a:extLst>
          </p:cNvPr>
          <p:cNvSpPr/>
          <p:nvPr/>
        </p:nvSpPr>
        <p:spPr>
          <a:xfrm rot="5550014">
            <a:off x="7498326" y="4238740"/>
            <a:ext cx="914400" cy="914400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25DAFA70-B5A3-F312-524C-E38A0530E3CF}"/>
              </a:ext>
            </a:extLst>
          </p:cNvPr>
          <p:cNvSpPr/>
          <p:nvPr/>
        </p:nvSpPr>
        <p:spPr>
          <a:xfrm rot="5075635">
            <a:off x="7472691" y="3414714"/>
            <a:ext cx="914400" cy="914400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716EA0D8-AB6C-A718-47ED-F5E03A30A14B}"/>
              </a:ext>
            </a:extLst>
          </p:cNvPr>
          <p:cNvSpPr/>
          <p:nvPr/>
        </p:nvSpPr>
        <p:spPr>
          <a:xfrm>
            <a:off x="5717225" y="2700562"/>
            <a:ext cx="914400" cy="914400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4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F4F0-B684-1115-102B-74E61FDA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64C"/>
                </a:solidFill>
              </a:rPr>
              <a:t>CONTRACEPTIVE EFFICACY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160D3-6A3B-FC4B-AB55-486A65C2E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4689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Described as a percentage of efficacy</a:t>
            </a:r>
          </a:p>
          <a:p>
            <a:r>
              <a:rPr lang="en-US" dirty="0"/>
              <a:t>Per 100 women using the contraceptive method in a year</a:t>
            </a:r>
          </a:p>
          <a:p>
            <a:r>
              <a:rPr lang="en-US" dirty="0"/>
              <a:t>i.e. 92% effective means that 8 women will become pregnant within a year of method use</a:t>
            </a:r>
          </a:p>
          <a:p>
            <a:r>
              <a:rPr lang="en-US" dirty="0"/>
              <a:t>Typical use is typical/most users using the contraceptive method</a:t>
            </a:r>
          </a:p>
          <a:p>
            <a:r>
              <a:rPr lang="en-US" dirty="0"/>
              <a:t>Abstinence is the most effective method of contraception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2EA64BD-95C7-BBBB-DDA3-553B3D9C6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9" y="1825625"/>
            <a:ext cx="5391506" cy="40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2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954</Words>
  <Application>Microsoft Macintosh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CONTRACEPTION</vt:lpstr>
      <vt:lpstr>OBJECTIVES</vt:lpstr>
      <vt:lpstr>THE MENSTRUAL CYCLE</vt:lpstr>
      <vt:lpstr>THE MENSTRUAL CYCLE</vt:lpstr>
      <vt:lpstr>THE MENSTRUAL CYCLE</vt:lpstr>
      <vt:lpstr>EARLY PREGNANCY</vt:lpstr>
      <vt:lpstr>EARLY PREGNANCY</vt:lpstr>
      <vt:lpstr>CONTRACEPTION</vt:lpstr>
      <vt:lpstr>CONTRACEPTIVE EFFICACY</vt:lpstr>
      <vt:lpstr>PERMANENT CONTRACEPTION</vt:lpstr>
      <vt:lpstr>NATURAL METHODS</vt:lpstr>
      <vt:lpstr>BARRIER METHODS</vt:lpstr>
      <vt:lpstr>SYSTEMIC HORMONAL METHODS</vt:lpstr>
      <vt:lpstr>SYSTEMIC HORMONAL METHODS</vt:lpstr>
      <vt:lpstr>SYSTEMIC HORMONAL METHODS</vt:lpstr>
      <vt:lpstr>SYSTEMIC HORMONAL METHODS</vt:lpstr>
      <vt:lpstr>LOCAL HORMONAL METHODS</vt:lpstr>
      <vt:lpstr>NON-HORMONAL LOCAL METHODS</vt:lpstr>
      <vt:lpstr>EMERGENCY/POSTCOITAL CONTRACEPTION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SEAL</dc:creator>
  <cp:lastModifiedBy>PATRICIA SEAL</cp:lastModifiedBy>
  <cp:revision>5</cp:revision>
  <dcterms:created xsi:type="dcterms:W3CDTF">2025-09-30T13:08:50Z</dcterms:created>
  <dcterms:modified xsi:type="dcterms:W3CDTF">2025-09-30T19:19:36Z</dcterms:modified>
</cp:coreProperties>
</file>