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1"/>
  </p:notesMasterIdLst>
  <p:sldIdLst>
    <p:sldId id="257" r:id="rId2"/>
    <p:sldId id="258" r:id="rId3"/>
    <p:sldId id="282" r:id="rId4"/>
    <p:sldId id="261" r:id="rId5"/>
    <p:sldId id="272" r:id="rId6"/>
    <p:sldId id="315" r:id="rId7"/>
    <p:sldId id="283" r:id="rId8"/>
    <p:sldId id="284" r:id="rId9"/>
    <p:sldId id="302" r:id="rId10"/>
    <p:sldId id="293" r:id="rId11"/>
    <p:sldId id="260" r:id="rId12"/>
    <p:sldId id="306" r:id="rId13"/>
    <p:sldId id="307" r:id="rId14"/>
    <p:sldId id="313" r:id="rId15"/>
    <p:sldId id="311" r:id="rId16"/>
    <p:sldId id="312" r:id="rId17"/>
    <p:sldId id="296" r:id="rId18"/>
    <p:sldId id="294" r:id="rId19"/>
    <p:sldId id="30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85DB"/>
    <a:srgbClr val="FF9300"/>
    <a:srgbClr val="FF5F00"/>
    <a:srgbClr val="27558A"/>
    <a:srgbClr val="2E88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4665"/>
  </p:normalViewPr>
  <p:slideViewPr>
    <p:cSldViewPr snapToGrid="0" snapToObjects="1">
      <p:cViewPr varScale="1">
        <p:scale>
          <a:sx n="109" d="100"/>
          <a:sy n="109" d="100"/>
        </p:scale>
        <p:origin x="16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5A4971-0DB9-7045-ADD7-0DE6AF825166}" type="datetimeFigureOut">
              <a:rPr lang="en-US" smtClean="0"/>
              <a:t>2/4/2019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00CBDF-48CE-8647-B4F4-CB2251210F9C}" type="slidenum">
              <a:rPr lang="en-US" smtClean="0"/>
              <a:t>‹#›</a:t>
            </a:fld>
            <a:endParaRPr lang="en-US"/>
          </a:p>
        </p:txBody>
      </p:sp>
    </p:spTree>
    <p:extLst>
      <p:ext uri="{BB962C8B-B14F-4D97-AF65-F5344CB8AC3E}">
        <p14:creationId xmlns:p14="http://schemas.microsoft.com/office/powerpoint/2010/main" val="3498483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00CBDF-48CE-8647-B4F4-CB2251210F9C}" type="slidenum">
              <a:rPr lang="en-US" smtClean="0"/>
              <a:t>5</a:t>
            </a:fld>
            <a:endParaRPr lang="en-US"/>
          </a:p>
        </p:txBody>
      </p:sp>
    </p:spTree>
    <p:extLst>
      <p:ext uri="{BB962C8B-B14F-4D97-AF65-F5344CB8AC3E}">
        <p14:creationId xmlns:p14="http://schemas.microsoft.com/office/powerpoint/2010/main" val="2261334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00CBDF-48CE-8647-B4F4-CB2251210F9C}" type="slidenum">
              <a:rPr lang="en-US" smtClean="0"/>
              <a:t>14</a:t>
            </a:fld>
            <a:endParaRPr lang="en-US"/>
          </a:p>
        </p:txBody>
      </p:sp>
    </p:spTree>
    <p:extLst>
      <p:ext uri="{BB962C8B-B14F-4D97-AF65-F5344CB8AC3E}">
        <p14:creationId xmlns:p14="http://schemas.microsoft.com/office/powerpoint/2010/main" val="841196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00CBDF-48CE-8647-B4F4-CB2251210F9C}" type="slidenum">
              <a:rPr lang="en-US" smtClean="0"/>
              <a:t>15</a:t>
            </a:fld>
            <a:endParaRPr lang="en-US"/>
          </a:p>
        </p:txBody>
      </p:sp>
    </p:spTree>
    <p:extLst>
      <p:ext uri="{BB962C8B-B14F-4D97-AF65-F5344CB8AC3E}">
        <p14:creationId xmlns:p14="http://schemas.microsoft.com/office/powerpoint/2010/main" val="3360353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Rectangle 3"/>
          <p:cNvSpPr/>
          <p:nvPr userDrawn="1"/>
        </p:nvSpPr>
        <p:spPr>
          <a:xfrm>
            <a:off x="828291" y="6175275"/>
            <a:ext cx="2353658" cy="682725"/>
          </a:xfrm>
          <a:prstGeom prst="rect">
            <a:avLst/>
          </a:prstGeom>
          <a:solidFill>
            <a:srgbClr val="268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9">
            <a:extLst>
              <a:ext uri="{FF2B5EF4-FFF2-40B4-BE49-F238E27FC236}">
                <a16:creationId xmlns:a16="http://schemas.microsoft.com/office/drawing/2014/main" id="{7BBE0E49-964B-0D40-8980-26AD3555C32C}"/>
              </a:ext>
            </a:extLst>
          </p:cNvPr>
          <p:cNvSpPr>
            <a:spLocks noGrp="1"/>
          </p:cNvSpPr>
          <p:nvPr>
            <p:ph type="sldNum" sz="quarter" idx="4"/>
          </p:nvPr>
        </p:nvSpPr>
        <p:spPr>
          <a:xfrm>
            <a:off x="170506" y="6334918"/>
            <a:ext cx="458144" cy="365125"/>
          </a:xfrm>
          <a:prstGeom prst="rect">
            <a:avLst/>
          </a:prstGeom>
        </p:spPr>
        <p:txBody>
          <a:bodyPr vert="horz" lIns="91440" tIns="45720" rIns="91440" bIns="45720" rtlCol="0" anchor="ctr"/>
          <a:lstStyle>
            <a:lvl1pPr algn="ctr">
              <a:defRPr sz="1000">
                <a:solidFill>
                  <a:schemeClr val="bg1"/>
                </a:solidFill>
                <a:latin typeface="Verdana" charset="0"/>
                <a:ea typeface="Verdana" charset="0"/>
                <a:cs typeface="Verdana" charset="0"/>
              </a:defRPr>
            </a:lvl1pPr>
          </a:lstStyle>
          <a:p>
            <a:fld id="{2A49C3E7-77BC-3F4A-9276-18334C356DDA}" type="slidenum">
              <a:rPr lang="en-US" smtClean="0"/>
              <a:pPr/>
              <a:t>‹#›</a:t>
            </a:fld>
            <a:endParaRPr lang="en-US" dirty="0"/>
          </a:p>
        </p:txBody>
      </p:sp>
    </p:spTree>
    <p:extLst>
      <p:ext uri="{BB962C8B-B14F-4D97-AF65-F5344CB8AC3E}">
        <p14:creationId xmlns:p14="http://schemas.microsoft.com/office/powerpoint/2010/main" val="2217535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9">
            <a:extLst>
              <a:ext uri="{FF2B5EF4-FFF2-40B4-BE49-F238E27FC236}">
                <a16:creationId xmlns:a16="http://schemas.microsoft.com/office/drawing/2014/main" id="{9CCA5C85-7DAF-C348-BFB7-2594FDC68953}"/>
              </a:ext>
            </a:extLst>
          </p:cNvPr>
          <p:cNvSpPr>
            <a:spLocks noGrp="1"/>
          </p:cNvSpPr>
          <p:nvPr>
            <p:ph type="sldNum" sz="quarter" idx="4"/>
          </p:nvPr>
        </p:nvSpPr>
        <p:spPr>
          <a:xfrm>
            <a:off x="170506" y="6334918"/>
            <a:ext cx="458144" cy="365125"/>
          </a:xfrm>
          <a:prstGeom prst="rect">
            <a:avLst/>
          </a:prstGeom>
        </p:spPr>
        <p:txBody>
          <a:bodyPr vert="horz" lIns="91440" tIns="45720" rIns="91440" bIns="45720" rtlCol="0" anchor="ctr"/>
          <a:lstStyle>
            <a:lvl1pPr algn="ctr">
              <a:defRPr sz="1000">
                <a:solidFill>
                  <a:schemeClr val="bg1"/>
                </a:solidFill>
                <a:latin typeface="Verdana" charset="0"/>
                <a:ea typeface="Verdana" charset="0"/>
                <a:cs typeface="Verdana" charset="0"/>
              </a:defRPr>
            </a:lvl1pPr>
          </a:lstStyle>
          <a:p>
            <a:fld id="{2A49C3E7-77BC-3F4A-9276-18334C356DDA}" type="slidenum">
              <a:rPr lang="en-US" smtClean="0"/>
              <a:pPr/>
              <a:t>‹#›</a:t>
            </a:fld>
            <a:endParaRPr lang="en-US" dirty="0"/>
          </a:p>
        </p:txBody>
      </p:sp>
    </p:spTree>
    <p:extLst>
      <p:ext uri="{BB962C8B-B14F-4D97-AF65-F5344CB8AC3E}">
        <p14:creationId xmlns:p14="http://schemas.microsoft.com/office/powerpoint/2010/main" val="644005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9">
            <a:extLst>
              <a:ext uri="{FF2B5EF4-FFF2-40B4-BE49-F238E27FC236}">
                <a16:creationId xmlns:a16="http://schemas.microsoft.com/office/drawing/2014/main" id="{4F7CDC89-A103-9B4A-B73C-084816AE832A}"/>
              </a:ext>
            </a:extLst>
          </p:cNvPr>
          <p:cNvSpPr>
            <a:spLocks noGrp="1"/>
          </p:cNvSpPr>
          <p:nvPr>
            <p:ph type="sldNum" sz="quarter" idx="4"/>
          </p:nvPr>
        </p:nvSpPr>
        <p:spPr>
          <a:xfrm>
            <a:off x="170506" y="6334918"/>
            <a:ext cx="458144" cy="365125"/>
          </a:xfrm>
          <a:prstGeom prst="rect">
            <a:avLst/>
          </a:prstGeom>
        </p:spPr>
        <p:txBody>
          <a:bodyPr vert="horz" lIns="91440" tIns="45720" rIns="91440" bIns="45720" rtlCol="0" anchor="ctr"/>
          <a:lstStyle>
            <a:lvl1pPr algn="ctr">
              <a:defRPr sz="1000">
                <a:solidFill>
                  <a:schemeClr val="bg1"/>
                </a:solidFill>
                <a:latin typeface="Verdana" charset="0"/>
                <a:ea typeface="Verdana" charset="0"/>
                <a:cs typeface="Verdana" charset="0"/>
              </a:defRPr>
            </a:lvl1pPr>
          </a:lstStyle>
          <a:p>
            <a:fld id="{2A49C3E7-77BC-3F4A-9276-18334C356DDA}" type="slidenum">
              <a:rPr lang="en-US" smtClean="0"/>
              <a:pPr/>
              <a:t>‹#›</a:t>
            </a:fld>
            <a:endParaRPr lang="en-US" dirty="0"/>
          </a:p>
        </p:txBody>
      </p:sp>
    </p:spTree>
    <p:extLst>
      <p:ext uri="{BB962C8B-B14F-4D97-AF65-F5344CB8AC3E}">
        <p14:creationId xmlns:p14="http://schemas.microsoft.com/office/powerpoint/2010/main" val="300666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9">
            <a:extLst>
              <a:ext uri="{FF2B5EF4-FFF2-40B4-BE49-F238E27FC236}">
                <a16:creationId xmlns:a16="http://schemas.microsoft.com/office/drawing/2014/main" id="{5F26369C-38CD-744C-9649-58D2407EBD85}"/>
              </a:ext>
            </a:extLst>
          </p:cNvPr>
          <p:cNvSpPr>
            <a:spLocks noGrp="1"/>
          </p:cNvSpPr>
          <p:nvPr>
            <p:ph type="sldNum" sz="quarter" idx="4"/>
          </p:nvPr>
        </p:nvSpPr>
        <p:spPr>
          <a:xfrm>
            <a:off x="170506" y="6334918"/>
            <a:ext cx="458144" cy="365125"/>
          </a:xfrm>
          <a:prstGeom prst="rect">
            <a:avLst/>
          </a:prstGeom>
        </p:spPr>
        <p:txBody>
          <a:bodyPr vert="horz" lIns="91440" tIns="45720" rIns="91440" bIns="45720" rtlCol="0" anchor="ctr"/>
          <a:lstStyle>
            <a:lvl1pPr algn="ctr">
              <a:defRPr sz="1000">
                <a:solidFill>
                  <a:schemeClr val="bg1"/>
                </a:solidFill>
                <a:latin typeface="Verdana" charset="0"/>
                <a:ea typeface="Verdana" charset="0"/>
                <a:cs typeface="Verdana" charset="0"/>
              </a:defRPr>
            </a:lvl1pPr>
          </a:lstStyle>
          <a:p>
            <a:fld id="{2A49C3E7-77BC-3F4A-9276-18334C356DDA}" type="slidenum">
              <a:rPr lang="en-US" smtClean="0"/>
              <a:pPr/>
              <a:t>‹#›</a:t>
            </a:fld>
            <a:endParaRPr lang="en-US" dirty="0"/>
          </a:p>
        </p:txBody>
      </p:sp>
    </p:spTree>
    <p:extLst>
      <p:ext uri="{BB962C8B-B14F-4D97-AF65-F5344CB8AC3E}">
        <p14:creationId xmlns:p14="http://schemas.microsoft.com/office/powerpoint/2010/main" val="3375295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Slide Number Placeholder 9">
            <a:extLst>
              <a:ext uri="{FF2B5EF4-FFF2-40B4-BE49-F238E27FC236}">
                <a16:creationId xmlns:a16="http://schemas.microsoft.com/office/drawing/2014/main" id="{297EA983-091B-3E4A-8A16-99BCB7BBCA02}"/>
              </a:ext>
            </a:extLst>
          </p:cNvPr>
          <p:cNvSpPr>
            <a:spLocks noGrp="1"/>
          </p:cNvSpPr>
          <p:nvPr>
            <p:ph type="sldNum" sz="quarter" idx="4"/>
          </p:nvPr>
        </p:nvSpPr>
        <p:spPr>
          <a:xfrm>
            <a:off x="170506" y="6334918"/>
            <a:ext cx="458144" cy="365125"/>
          </a:xfrm>
          <a:prstGeom prst="rect">
            <a:avLst/>
          </a:prstGeom>
        </p:spPr>
        <p:txBody>
          <a:bodyPr vert="horz" lIns="91440" tIns="45720" rIns="91440" bIns="45720" rtlCol="0" anchor="ctr"/>
          <a:lstStyle>
            <a:lvl1pPr algn="ctr">
              <a:defRPr sz="1000">
                <a:solidFill>
                  <a:schemeClr val="bg1"/>
                </a:solidFill>
                <a:latin typeface="Verdana" charset="0"/>
                <a:ea typeface="Verdana" charset="0"/>
                <a:cs typeface="Verdana" charset="0"/>
              </a:defRPr>
            </a:lvl1pPr>
          </a:lstStyle>
          <a:p>
            <a:fld id="{2A49C3E7-77BC-3F4A-9276-18334C356DDA}" type="slidenum">
              <a:rPr lang="en-US" smtClean="0"/>
              <a:pPr/>
              <a:t>‹#›</a:t>
            </a:fld>
            <a:endParaRPr lang="en-US" dirty="0"/>
          </a:p>
        </p:txBody>
      </p:sp>
    </p:spTree>
    <p:extLst>
      <p:ext uri="{BB962C8B-B14F-4D97-AF65-F5344CB8AC3E}">
        <p14:creationId xmlns:p14="http://schemas.microsoft.com/office/powerpoint/2010/main" val="967913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9">
            <a:extLst>
              <a:ext uri="{FF2B5EF4-FFF2-40B4-BE49-F238E27FC236}">
                <a16:creationId xmlns:a16="http://schemas.microsoft.com/office/drawing/2014/main" id="{77DC0E99-6272-0749-8358-A746139781A6}"/>
              </a:ext>
            </a:extLst>
          </p:cNvPr>
          <p:cNvSpPr>
            <a:spLocks noGrp="1"/>
          </p:cNvSpPr>
          <p:nvPr>
            <p:ph type="sldNum" sz="quarter" idx="4"/>
          </p:nvPr>
        </p:nvSpPr>
        <p:spPr>
          <a:xfrm>
            <a:off x="170506" y="6334918"/>
            <a:ext cx="458144" cy="365125"/>
          </a:xfrm>
          <a:prstGeom prst="rect">
            <a:avLst/>
          </a:prstGeom>
        </p:spPr>
        <p:txBody>
          <a:bodyPr vert="horz" lIns="91440" tIns="45720" rIns="91440" bIns="45720" rtlCol="0" anchor="ctr"/>
          <a:lstStyle>
            <a:lvl1pPr algn="ctr">
              <a:defRPr sz="1000">
                <a:solidFill>
                  <a:schemeClr val="bg1"/>
                </a:solidFill>
                <a:latin typeface="Verdana" charset="0"/>
                <a:ea typeface="Verdana" charset="0"/>
                <a:cs typeface="Verdana" charset="0"/>
              </a:defRPr>
            </a:lvl1pPr>
          </a:lstStyle>
          <a:p>
            <a:fld id="{2A49C3E7-77BC-3F4A-9276-18334C356DDA}" type="slidenum">
              <a:rPr lang="en-US" smtClean="0"/>
              <a:pPr/>
              <a:t>‹#›</a:t>
            </a:fld>
            <a:endParaRPr lang="en-US" dirty="0"/>
          </a:p>
        </p:txBody>
      </p:sp>
    </p:spTree>
    <p:extLst>
      <p:ext uri="{BB962C8B-B14F-4D97-AF65-F5344CB8AC3E}">
        <p14:creationId xmlns:p14="http://schemas.microsoft.com/office/powerpoint/2010/main" val="3096703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9">
            <a:extLst>
              <a:ext uri="{FF2B5EF4-FFF2-40B4-BE49-F238E27FC236}">
                <a16:creationId xmlns:a16="http://schemas.microsoft.com/office/drawing/2014/main" id="{29163507-C0FB-7540-A7B8-CE7FF0E0E035}"/>
              </a:ext>
            </a:extLst>
          </p:cNvPr>
          <p:cNvSpPr>
            <a:spLocks noGrp="1"/>
          </p:cNvSpPr>
          <p:nvPr>
            <p:ph type="sldNum" sz="quarter" idx="10"/>
          </p:nvPr>
        </p:nvSpPr>
        <p:spPr>
          <a:xfrm>
            <a:off x="170506" y="6334918"/>
            <a:ext cx="458144" cy="365125"/>
          </a:xfrm>
          <a:prstGeom prst="rect">
            <a:avLst/>
          </a:prstGeom>
        </p:spPr>
        <p:txBody>
          <a:bodyPr vert="horz" lIns="91440" tIns="45720" rIns="91440" bIns="45720" rtlCol="0" anchor="ctr"/>
          <a:lstStyle>
            <a:lvl1pPr algn="ctr">
              <a:defRPr sz="1000">
                <a:solidFill>
                  <a:schemeClr val="bg1"/>
                </a:solidFill>
                <a:latin typeface="Verdana" charset="0"/>
                <a:ea typeface="Verdana" charset="0"/>
                <a:cs typeface="Verdana" charset="0"/>
              </a:defRPr>
            </a:lvl1pPr>
          </a:lstStyle>
          <a:p>
            <a:fld id="{2A49C3E7-77BC-3F4A-9276-18334C356DDA}" type="slidenum">
              <a:rPr lang="en-US" smtClean="0"/>
              <a:pPr/>
              <a:t>‹#›</a:t>
            </a:fld>
            <a:endParaRPr lang="en-US" dirty="0"/>
          </a:p>
        </p:txBody>
      </p:sp>
    </p:spTree>
    <p:extLst>
      <p:ext uri="{BB962C8B-B14F-4D97-AF65-F5344CB8AC3E}">
        <p14:creationId xmlns:p14="http://schemas.microsoft.com/office/powerpoint/2010/main" val="3825890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9">
            <a:extLst>
              <a:ext uri="{FF2B5EF4-FFF2-40B4-BE49-F238E27FC236}">
                <a16:creationId xmlns:a16="http://schemas.microsoft.com/office/drawing/2014/main" id="{4582865B-CD40-BD4F-AA54-447AC6438A46}"/>
              </a:ext>
            </a:extLst>
          </p:cNvPr>
          <p:cNvSpPr>
            <a:spLocks noGrp="1"/>
          </p:cNvSpPr>
          <p:nvPr>
            <p:ph type="sldNum" sz="quarter" idx="4"/>
          </p:nvPr>
        </p:nvSpPr>
        <p:spPr>
          <a:xfrm>
            <a:off x="170506" y="6334918"/>
            <a:ext cx="458144" cy="365125"/>
          </a:xfrm>
          <a:prstGeom prst="rect">
            <a:avLst/>
          </a:prstGeom>
        </p:spPr>
        <p:txBody>
          <a:bodyPr vert="horz" lIns="91440" tIns="45720" rIns="91440" bIns="45720" rtlCol="0" anchor="ctr"/>
          <a:lstStyle>
            <a:lvl1pPr algn="ctr">
              <a:defRPr sz="1000">
                <a:solidFill>
                  <a:schemeClr val="bg1"/>
                </a:solidFill>
                <a:latin typeface="Verdana" charset="0"/>
                <a:ea typeface="Verdana" charset="0"/>
                <a:cs typeface="Verdana" charset="0"/>
              </a:defRPr>
            </a:lvl1pPr>
          </a:lstStyle>
          <a:p>
            <a:fld id="{2A49C3E7-77BC-3F4A-9276-18334C356DDA}" type="slidenum">
              <a:rPr lang="en-US" smtClean="0"/>
              <a:pPr/>
              <a:t>‹#›</a:t>
            </a:fld>
            <a:endParaRPr lang="en-US" dirty="0"/>
          </a:p>
        </p:txBody>
      </p:sp>
    </p:spTree>
    <p:extLst>
      <p:ext uri="{BB962C8B-B14F-4D97-AF65-F5344CB8AC3E}">
        <p14:creationId xmlns:p14="http://schemas.microsoft.com/office/powerpoint/2010/main" val="1068041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9">
            <a:extLst>
              <a:ext uri="{FF2B5EF4-FFF2-40B4-BE49-F238E27FC236}">
                <a16:creationId xmlns:a16="http://schemas.microsoft.com/office/drawing/2014/main" id="{895A4DD6-DEEC-6444-9A72-227688DC5A5C}"/>
              </a:ext>
            </a:extLst>
          </p:cNvPr>
          <p:cNvSpPr>
            <a:spLocks noGrp="1"/>
          </p:cNvSpPr>
          <p:nvPr>
            <p:ph type="sldNum" sz="quarter" idx="4"/>
          </p:nvPr>
        </p:nvSpPr>
        <p:spPr>
          <a:xfrm>
            <a:off x="170506" y="6334918"/>
            <a:ext cx="458144" cy="365125"/>
          </a:xfrm>
          <a:prstGeom prst="rect">
            <a:avLst/>
          </a:prstGeom>
        </p:spPr>
        <p:txBody>
          <a:bodyPr vert="horz" lIns="91440" tIns="45720" rIns="91440" bIns="45720" rtlCol="0" anchor="ctr"/>
          <a:lstStyle>
            <a:lvl1pPr algn="ctr">
              <a:defRPr sz="1000">
                <a:solidFill>
                  <a:schemeClr val="bg1"/>
                </a:solidFill>
                <a:latin typeface="Verdana" charset="0"/>
                <a:ea typeface="Verdana" charset="0"/>
                <a:cs typeface="Verdana" charset="0"/>
              </a:defRPr>
            </a:lvl1pPr>
          </a:lstStyle>
          <a:p>
            <a:fld id="{2A49C3E7-77BC-3F4A-9276-18334C356DDA}" type="slidenum">
              <a:rPr lang="en-US" smtClean="0"/>
              <a:pPr/>
              <a:t>‹#›</a:t>
            </a:fld>
            <a:endParaRPr lang="en-US" dirty="0"/>
          </a:p>
        </p:txBody>
      </p:sp>
    </p:spTree>
    <p:extLst>
      <p:ext uri="{BB962C8B-B14F-4D97-AF65-F5344CB8AC3E}">
        <p14:creationId xmlns:p14="http://schemas.microsoft.com/office/powerpoint/2010/main" val="3861164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9">
            <a:extLst>
              <a:ext uri="{FF2B5EF4-FFF2-40B4-BE49-F238E27FC236}">
                <a16:creationId xmlns:a16="http://schemas.microsoft.com/office/drawing/2014/main" id="{92F0B133-D3C3-6C45-AB9A-7CECEC09088F}"/>
              </a:ext>
            </a:extLst>
          </p:cNvPr>
          <p:cNvSpPr>
            <a:spLocks noGrp="1"/>
          </p:cNvSpPr>
          <p:nvPr>
            <p:ph type="sldNum" sz="quarter" idx="4"/>
          </p:nvPr>
        </p:nvSpPr>
        <p:spPr>
          <a:xfrm>
            <a:off x="170506" y="6334918"/>
            <a:ext cx="458144" cy="365125"/>
          </a:xfrm>
          <a:prstGeom prst="rect">
            <a:avLst/>
          </a:prstGeom>
        </p:spPr>
        <p:txBody>
          <a:bodyPr vert="horz" lIns="91440" tIns="45720" rIns="91440" bIns="45720" rtlCol="0" anchor="ctr"/>
          <a:lstStyle>
            <a:lvl1pPr algn="ctr">
              <a:defRPr sz="1000">
                <a:solidFill>
                  <a:schemeClr val="bg1"/>
                </a:solidFill>
                <a:latin typeface="Verdana" charset="0"/>
                <a:ea typeface="Verdana" charset="0"/>
                <a:cs typeface="Verdana" charset="0"/>
              </a:defRPr>
            </a:lvl1pPr>
          </a:lstStyle>
          <a:p>
            <a:fld id="{2A49C3E7-77BC-3F4A-9276-18334C356DDA}" type="slidenum">
              <a:rPr lang="en-US" smtClean="0"/>
              <a:pPr/>
              <a:t>‹#›</a:t>
            </a:fld>
            <a:endParaRPr lang="en-US" dirty="0"/>
          </a:p>
        </p:txBody>
      </p:sp>
    </p:spTree>
    <p:extLst>
      <p:ext uri="{BB962C8B-B14F-4D97-AF65-F5344CB8AC3E}">
        <p14:creationId xmlns:p14="http://schemas.microsoft.com/office/powerpoint/2010/main" val="369827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9">
            <a:extLst>
              <a:ext uri="{FF2B5EF4-FFF2-40B4-BE49-F238E27FC236}">
                <a16:creationId xmlns:a16="http://schemas.microsoft.com/office/drawing/2014/main" id="{87906722-3A72-6D49-A43C-25F9AAA9B9CD}"/>
              </a:ext>
            </a:extLst>
          </p:cNvPr>
          <p:cNvSpPr>
            <a:spLocks noGrp="1"/>
          </p:cNvSpPr>
          <p:nvPr>
            <p:ph type="sldNum" sz="quarter" idx="4"/>
          </p:nvPr>
        </p:nvSpPr>
        <p:spPr>
          <a:xfrm>
            <a:off x="170506" y="6334918"/>
            <a:ext cx="458144" cy="365125"/>
          </a:xfrm>
          <a:prstGeom prst="rect">
            <a:avLst/>
          </a:prstGeom>
        </p:spPr>
        <p:txBody>
          <a:bodyPr vert="horz" lIns="91440" tIns="45720" rIns="91440" bIns="45720" rtlCol="0" anchor="ctr"/>
          <a:lstStyle>
            <a:lvl1pPr algn="ctr">
              <a:defRPr sz="1000">
                <a:solidFill>
                  <a:schemeClr val="bg1"/>
                </a:solidFill>
                <a:latin typeface="Verdana" charset="0"/>
                <a:ea typeface="Verdana" charset="0"/>
                <a:cs typeface="Verdana" charset="0"/>
              </a:defRPr>
            </a:lvl1pPr>
          </a:lstStyle>
          <a:p>
            <a:fld id="{2A49C3E7-77BC-3F4A-9276-18334C356DDA}" type="slidenum">
              <a:rPr lang="en-US" smtClean="0"/>
              <a:pPr/>
              <a:t>‹#›</a:t>
            </a:fld>
            <a:endParaRPr lang="en-US" dirty="0"/>
          </a:p>
        </p:txBody>
      </p:sp>
    </p:spTree>
    <p:extLst>
      <p:ext uri="{BB962C8B-B14F-4D97-AF65-F5344CB8AC3E}">
        <p14:creationId xmlns:p14="http://schemas.microsoft.com/office/powerpoint/2010/main" val="4077855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 y="6176961"/>
            <a:ext cx="783771" cy="681039"/>
          </a:xfrm>
          <a:prstGeom prst="rect">
            <a:avLst/>
          </a:prstGeom>
          <a:solidFill>
            <a:srgbClr val="235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3231338" y="6176962"/>
            <a:ext cx="5912662" cy="681038"/>
          </a:xfrm>
          <a:prstGeom prst="rect">
            <a:avLst/>
          </a:prstGeom>
          <a:solidFill>
            <a:srgbClr val="72A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79403" y="6236043"/>
            <a:ext cx="1905075" cy="546770"/>
          </a:xfrm>
          <a:prstGeom prst="rect">
            <a:avLst/>
          </a:prstGeom>
        </p:spPr>
      </p:pic>
      <p:sp>
        <p:nvSpPr>
          <p:cNvPr id="10" name="Slide Number Placeholder 9"/>
          <p:cNvSpPr>
            <a:spLocks noGrp="1"/>
          </p:cNvSpPr>
          <p:nvPr>
            <p:ph type="sldNum" sz="quarter" idx="4"/>
          </p:nvPr>
        </p:nvSpPr>
        <p:spPr>
          <a:xfrm>
            <a:off x="170506" y="6334918"/>
            <a:ext cx="458144" cy="365125"/>
          </a:xfrm>
          <a:prstGeom prst="rect">
            <a:avLst/>
          </a:prstGeom>
        </p:spPr>
        <p:txBody>
          <a:bodyPr vert="horz" lIns="91440" tIns="45720" rIns="91440" bIns="45720" rtlCol="0" anchor="ctr"/>
          <a:lstStyle>
            <a:lvl1pPr algn="ctr">
              <a:defRPr sz="1000">
                <a:solidFill>
                  <a:schemeClr val="bg1"/>
                </a:solidFill>
                <a:latin typeface="Verdana" charset="0"/>
                <a:ea typeface="Verdana" charset="0"/>
                <a:cs typeface="Verdana" charset="0"/>
              </a:defRPr>
            </a:lvl1pPr>
          </a:lstStyle>
          <a:p>
            <a:fld id="{2A49C3E7-77BC-3F4A-9276-18334C356DDA}" type="slidenum">
              <a:rPr lang="en-US" smtClean="0"/>
              <a:pPr/>
              <a:t>‹#›</a:t>
            </a:fld>
            <a:endParaRPr lang="en-US" dirty="0"/>
          </a:p>
        </p:txBody>
      </p:sp>
      <p:sp>
        <p:nvSpPr>
          <p:cNvPr id="11" name="TextBox 10"/>
          <p:cNvSpPr txBox="1"/>
          <p:nvPr userDrawn="1"/>
        </p:nvSpPr>
        <p:spPr>
          <a:xfrm>
            <a:off x="3530408" y="6386676"/>
            <a:ext cx="5362647" cy="26161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1" dirty="0">
                <a:solidFill>
                  <a:schemeClr val="bg1"/>
                </a:solidFill>
                <a:latin typeface="Verdana" charset="0"/>
                <a:ea typeface="Verdana" charset="0"/>
                <a:cs typeface="Verdana" charset="0"/>
              </a:rPr>
              <a:t>Building and Supporting the Healthcare Workforce South Carolina Needs</a:t>
            </a:r>
          </a:p>
        </p:txBody>
      </p:sp>
    </p:spTree>
    <p:extLst>
      <p:ext uri="{BB962C8B-B14F-4D97-AF65-F5344CB8AC3E}">
        <p14:creationId xmlns:p14="http://schemas.microsoft.com/office/powerpoint/2010/main" val="38642683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3600" kern="1200">
          <a:solidFill>
            <a:srgbClr val="235173"/>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www.scohw.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scohw.org/" TargetMode="Externa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54314"/>
            <a:ext cx="7772400" cy="2387600"/>
          </a:xfrm>
        </p:spPr>
        <p:txBody>
          <a:bodyPr>
            <a:noAutofit/>
          </a:bodyPr>
          <a:lstStyle/>
          <a:p>
            <a:pPr algn="l"/>
            <a:r>
              <a:rPr lang="en-US" sz="4000" dirty="0"/>
              <a:t>South Carolina Area Health Education Consortium (Agency H53)</a:t>
            </a:r>
          </a:p>
        </p:txBody>
      </p:sp>
      <p:sp>
        <p:nvSpPr>
          <p:cNvPr id="3" name="Subtitle 2"/>
          <p:cNvSpPr>
            <a:spLocks noGrp="1"/>
          </p:cNvSpPr>
          <p:nvPr>
            <p:ph type="subTitle" idx="1"/>
          </p:nvPr>
        </p:nvSpPr>
        <p:spPr>
          <a:xfrm>
            <a:off x="800101" y="4433989"/>
            <a:ext cx="7894194" cy="1655762"/>
          </a:xfrm>
        </p:spPr>
        <p:txBody>
          <a:bodyPr/>
          <a:lstStyle/>
          <a:p>
            <a:pPr algn="l"/>
            <a:r>
              <a:rPr lang="en-US" dirty="0"/>
              <a:t>Ways &amp; Means Healthcare Budget Subcommittee January 29, 2019</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546100"/>
            <a:ext cx="3501265" cy="1004888"/>
          </a:xfrm>
          <a:prstGeom prst="rect">
            <a:avLst/>
          </a:prstGeom>
        </p:spPr>
      </p:pic>
      <p:sp>
        <p:nvSpPr>
          <p:cNvPr id="5" name="Slide Number Placeholder 4">
            <a:extLst>
              <a:ext uri="{FF2B5EF4-FFF2-40B4-BE49-F238E27FC236}">
                <a16:creationId xmlns:a16="http://schemas.microsoft.com/office/drawing/2014/main" id="{E9C5F529-244A-4A43-8286-199E80F58869}"/>
              </a:ext>
            </a:extLst>
          </p:cNvPr>
          <p:cNvSpPr>
            <a:spLocks noGrp="1"/>
          </p:cNvSpPr>
          <p:nvPr>
            <p:ph type="sldNum" sz="quarter" idx="4"/>
          </p:nvPr>
        </p:nvSpPr>
        <p:spPr/>
        <p:txBody>
          <a:bodyPr/>
          <a:lstStyle/>
          <a:p>
            <a:fld id="{2A49C3E7-77BC-3F4A-9276-18334C356DDA}" type="slidenum">
              <a:rPr lang="en-US" smtClean="0"/>
              <a:pPr/>
              <a:t>1</a:t>
            </a:fld>
            <a:endParaRPr lang="en-US" dirty="0"/>
          </a:p>
        </p:txBody>
      </p:sp>
    </p:spTree>
    <p:extLst>
      <p:ext uri="{BB962C8B-B14F-4D97-AF65-F5344CB8AC3E}">
        <p14:creationId xmlns:p14="http://schemas.microsoft.com/office/powerpoint/2010/main" val="1194481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A4078D-94F3-3341-8F17-1F80F1202EB3}"/>
              </a:ext>
            </a:extLst>
          </p:cNvPr>
          <p:cNvSpPr/>
          <p:nvPr/>
        </p:nvSpPr>
        <p:spPr>
          <a:xfrm>
            <a:off x="0" y="0"/>
            <a:ext cx="9144000" cy="6175948"/>
          </a:xfrm>
          <a:prstGeom prst="rect">
            <a:avLst/>
          </a:prstGeom>
          <a:solidFill>
            <a:srgbClr val="268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685DB"/>
              </a:solidFill>
            </a:endParaRPr>
          </a:p>
        </p:txBody>
      </p:sp>
      <p:sp>
        <p:nvSpPr>
          <p:cNvPr id="2" name="Title 1">
            <a:extLst>
              <a:ext uri="{FF2B5EF4-FFF2-40B4-BE49-F238E27FC236}">
                <a16:creationId xmlns:a16="http://schemas.microsoft.com/office/drawing/2014/main" id="{976EA33B-B5B1-DC4F-B271-D2DD449F1DCE}"/>
              </a:ext>
            </a:extLst>
          </p:cNvPr>
          <p:cNvSpPr>
            <a:spLocks noGrp="1"/>
          </p:cNvSpPr>
          <p:nvPr>
            <p:ph type="title"/>
          </p:nvPr>
        </p:nvSpPr>
        <p:spPr>
          <a:xfrm>
            <a:off x="628650" y="1574801"/>
            <a:ext cx="7886700" cy="1325563"/>
          </a:xfrm>
        </p:spPr>
        <p:txBody>
          <a:bodyPr>
            <a:normAutofit/>
          </a:bodyPr>
          <a:lstStyle/>
          <a:p>
            <a:pPr algn="ctr"/>
            <a:r>
              <a:rPr lang="en-US" sz="3200" b="1" dirty="0">
                <a:solidFill>
                  <a:schemeClr val="bg1"/>
                </a:solidFill>
              </a:rPr>
              <a:t>Recurring Budget Requests</a:t>
            </a:r>
            <a:br>
              <a:rPr lang="en-US" sz="3200" b="1" dirty="0">
                <a:solidFill>
                  <a:schemeClr val="bg1"/>
                </a:solidFill>
              </a:rPr>
            </a:br>
            <a:r>
              <a:rPr lang="en-US" sz="3200" b="1" dirty="0">
                <a:solidFill>
                  <a:schemeClr val="bg1"/>
                </a:solidFill>
              </a:rPr>
              <a:t>Agency Priority #1</a:t>
            </a:r>
          </a:p>
        </p:txBody>
      </p:sp>
      <p:sp>
        <p:nvSpPr>
          <p:cNvPr id="3" name="Content Placeholder 2">
            <a:extLst>
              <a:ext uri="{FF2B5EF4-FFF2-40B4-BE49-F238E27FC236}">
                <a16:creationId xmlns:a16="http://schemas.microsoft.com/office/drawing/2014/main" id="{FF1B5CDC-17B4-BB41-AF26-61E699FDD473}"/>
              </a:ext>
            </a:extLst>
          </p:cNvPr>
          <p:cNvSpPr>
            <a:spLocks noGrp="1"/>
          </p:cNvSpPr>
          <p:nvPr>
            <p:ph idx="1"/>
          </p:nvPr>
        </p:nvSpPr>
        <p:spPr>
          <a:xfrm>
            <a:off x="628650" y="3267074"/>
            <a:ext cx="7886700" cy="3471863"/>
          </a:xfrm>
        </p:spPr>
        <p:txBody>
          <a:bodyPr>
            <a:normAutofit/>
          </a:bodyPr>
          <a:lstStyle/>
          <a:p>
            <a:pPr marL="0" indent="0" algn="ctr">
              <a:lnSpc>
                <a:spcPct val="100000"/>
              </a:lnSpc>
              <a:spcBef>
                <a:spcPts val="400"/>
              </a:spcBef>
              <a:buNone/>
            </a:pPr>
            <a:r>
              <a:rPr lang="en-US" sz="3600" dirty="0">
                <a:solidFill>
                  <a:schemeClr val="bg1"/>
                </a:solidFill>
              </a:rPr>
              <a:t>Rural Physician Program</a:t>
            </a:r>
          </a:p>
          <a:p>
            <a:pPr marL="0" indent="0" algn="ctr">
              <a:lnSpc>
                <a:spcPct val="100000"/>
              </a:lnSpc>
              <a:spcBef>
                <a:spcPts val="400"/>
              </a:spcBef>
              <a:buNone/>
            </a:pPr>
            <a:r>
              <a:rPr lang="en-US" sz="3600" dirty="0">
                <a:solidFill>
                  <a:schemeClr val="bg1"/>
                </a:solidFill>
              </a:rPr>
              <a:t>Amount: $250,000</a:t>
            </a:r>
          </a:p>
          <a:p>
            <a:pPr algn="ctr"/>
            <a:endParaRPr lang="en-US" sz="3200" dirty="0">
              <a:solidFill>
                <a:schemeClr val="bg1"/>
              </a:solidFill>
            </a:endParaRPr>
          </a:p>
        </p:txBody>
      </p:sp>
      <p:sp>
        <p:nvSpPr>
          <p:cNvPr id="5" name="Slide Number Placeholder 4">
            <a:extLst>
              <a:ext uri="{FF2B5EF4-FFF2-40B4-BE49-F238E27FC236}">
                <a16:creationId xmlns:a16="http://schemas.microsoft.com/office/drawing/2014/main" id="{E4505012-391A-904F-AAF9-7AD57E5FAB22}"/>
              </a:ext>
            </a:extLst>
          </p:cNvPr>
          <p:cNvSpPr>
            <a:spLocks noGrp="1"/>
          </p:cNvSpPr>
          <p:nvPr>
            <p:ph type="sldNum" sz="quarter" idx="4"/>
          </p:nvPr>
        </p:nvSpPr>
        <p:spPr/>
        <p:txBody>
          <a:bodyPr/>
          <a:lstStyle/>
          <a:p>
            <a:fld id="{2A49C3E7-77BC-3F4A-9276-18334C356DDA}" type="slidenum">
              <a:rPr lang="en-US" smtClean="0"/>
              <a:pPr/>
              <a:t>10</a:t>
            </a:fld>
            <a:endParaRPr lang="en-US" dirty="0"/>
          </a:p>
        </p:txBody>
      </p:sp>
    </p:spTree>
    <p:extLst>
      <p:ext uri="{BB962C8B-B14F-4D97-AF65-F5344CB8AC3E}">
        <p14:creationId xmlns:p14="http://schemas.microsoft.com/office/powerpoint/2010/main" val="276126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Update</a:t>
            </a:r>
          </a:p>
        </p:txBody>
      </p:sp>
      <p:sp>
        <p:nvSpPr>
          <p:cNvPr id="3" name="Content Placeholder 2"/>
          <p:cNvSpPr>
            <a:spLocks noGrp="1"/>
          </p:cNvSpPr>
          <p:nvPr>
            <p:ph sz="half" idx="1"/>
          </p:nvPr>
        </p:nvSpPr>
        <p:spPr>
          <a:xfrm>
            <a:off x="5189281" y="466580"/>
            <a:ext cx="3326069" cy="1122653"/>
          </a:xfrm>
          <a:solidFill>
            <a:schemeClr val="tx1"/>
          </a:solidFill>
        </p:spPr>
        <p:txBody>
          <a:bodyPr anchor="ctr">
            <a:normAutofit/>
          </a:bodyPr>
          <a:lstStyle/>
          <a:p>
            <a:pPr marL="0" indent="0">
              <a:buNone/>
            </a:pPr>
            <a:r>
              <a:rPr lang="en-US" sz="1800" i="1" dirty="0">
                <a:solidFill>
                  <a:schemeClr val="bg1"/>
                </a:solidFill>
              </a:rPr>
              <a:t>Additional recurring funds allocated in FY17-18: </a:t>
            </a:r>
          </a:p>
          <a:p>
            <a:pPr marL="0" indent="0">
              <a:buNone/>
            </a:pPr>
            <a:r>
              <a:rPr lang="en-US" sz="1800" i="1" dirty="0">
                <a:solidFill>
                  <a:schemeClr val="bg1"/>
                </a:solidFill>
              </a:rPr>
              <a:t>$167,287 </a:t>
            </a:r>
            <a:endParaRPr lang="en-US" sz="2000" dirty="0">
              <a:solidFill>
                <a:schemeClr val="bg1"/>
              </a:solidFill>
            </a:endParaRPr>
          </a:p>
        </p:txBody>
      </p:sp>
      <p:sp>
        <p:nvSpPr>
          <p:cNvPr id="10" name="TextBox 9">
            <a:extLst>
              <a:ext uri="{FF2B5EF4-FFF2-40B4-BE49-F238E27FC236}">
                <a16:creationId xmlns:a16="http://schemas.microsoft.com/office/drawing/2014/main" id="{5C88D51E-BBA2-7149-80AD-084F224175E2}"/>
              </a:ext>
            </a:extLst>
          </p:cNvPr>
          <p:cNvSpPr txBox="1"/>
          <p:nvPr/>
        </p:nvSpPr>
        <p:spPr>
          <a:xfrm>
            <a:off x="844037" y="4862799"/>
            <a:ext cx="1877290" cy="600164"/>
          </a:xfrm>
          <a:prstGeom prst="rect">
            <a:avLst/>
          </a:prstGeom>
          <a:noFill/>
        </p:spPr>
        <p:txBody>
          <a:bodyPr wrap="square" rtlCol="0">
            <a:spAutoFit/>
          </a:bodyPr>
          <a:lstStyle/>
          <a:p>
            <a:pPr algn="ctr"/>
            <a:r>
              <a:rPr lang="en-US" sz="1200" b="1" dirty="0">
                <a:solidFill>
                  <a:schemeClr val="bg1">
                    <a:lumMod val="50000"/>
                  </a:schemeClr>
                </a:solidFill>
              </a:rPr>
              <a:t>Total: 12</a:t>
            </a:r>
          </a:p>
          <a:p>
            <a:pPr algn="ctr"/>
            <a:r>
              <a:rPr lang="en-US" sz="1050" dirty="0">
                <a:solidFill>
                  <a:schemeClr val="accent2"/>
                </a:solidFill>
              </a:rPr>
              <a:t>Advanced Practice Providers: 5</a:t>
            </a:r>
          </a:p>
          <a:p>
            <a:pPr algn="ctr"/>
            <a:r>
              <a:rPr lang="en-US" sz="1050" dirty="0">
                <a:solidFill>
                  <a:srgbClr val="2685DB"/>
                </a:solidFill>
              </a:rPr>
              <a:t>Physicians: 7</a:t>
            </a:r>
          </a:p>
        </p:txBody>
      </p:sp>
      <p:sp>
        <p:nvSpPr>
          <p:cNvPr id="11" name="TextBox 10">
            <a:extLst>
              <a:ext uri="{FF2B5EF4-FFF2-40B4-BE49-F238E27FC236}">
                <a16:creationId xmlns:a16="http://schemas.microsoft.com/office/drawing/2014/main" id="{4A27BC74-6C46-6443-BE2B-4A724BFDB671}"/>
              </a:ext>
            </a:extLst>
          </p:cNvPr>
          <p:cNvSpPr txBox="1"/>
          <p:nvPr/>
        </p:nvSpPr>
        <p:spPr>
          <a:xfrm>
            <a:off x="3591144" y="4862799"/>
            <a:ext cx="1967776" cy="600164"/>
          </a:xfrm>
          <a:prstGeom prst="rect">
            <a:avLst/>
          </a:prstGeom>
          <a:noFill/>
        </p:spPr>
        <p:txBody>
          <a:bodyPr wrap="square" rtlCol="0">
            <a:spAutoFit/>
          </a:bodyPr>
          <a:lstStyle/>
          <a:p>
            <a:pPr algn="ctr"/>
            <a:r>
              <a:rPr lang="en-US" sz="1200" b="1" dirty="0">
                <a:solidFill>
                  <a:schemeClr val="bg1">
                    <a:lumMod val="50000"/>
                  </a:schemeClr>
                </a:solidFill>
              </a:rPr>
              <a:t>Total: 21</a:t>
            </a:r>
          </a:p>
          <a:p>
            <a:pPr algn="ctr"/>
            <a:r>
              <a:rPr lang="en-US" sz="1050" dirty="0">
                <a:solidFill>
                  <a:schemeClr val="accent2"/>
                </a:solidFill>
              </a:rPr>
              <a:t>Advanced Practice Providers: 12</a:t>
            </a:r>
          </a:p>
          <a:p>
            <a:pPr algn="ctr"/>
            <a:r>
              <a:rPr lang="en-US" sz="1050" dirty="0">
                <a:solidFill>
                  <a:srgbClr val="2685DB"/>
                </a:solidFill>
              </a:rPr>
              <a:t>Physicians: 9</a:t>
            </a:r>
          </a:p>
        </p:txBody>
      </p:sp>
      <p:sp>
        <p:nvSpPr>
          <p:cNvPr id="12" name="TextBox 11">
            <a:extLst>
              <a:ext uri="{FF2B5EF4-FFF2-40B4-BE49-F238E27FC236}">
                <a16:creationId xmlns:a16="http://schemas.microsoft.com/office/drawing/2014/main" id="{4EF47CA3-996D-2C40-8F51-42B40C9961D9}"/>
              </a:ext>
            </a:extLst>
          </p:cNvPr>
          <p:cNvSpPr txBox="1"/>
          <p:nvPr/>
        </p:nvSpPr>
        <p:spPr>
          <a:xfrm>
            <a:off x="758744" y="2176018"/>
            <a:ext cx="2047875" cy="369332"/>
          </a:xfrm>
          <a:prstGeom prst="rect">
            <a:avLst/>
          </a:prstGeom>
          <a:noFill/>
        </p:spPr>
        <p:txBody>
          <a:bodyPr wrap="square" rtlCol="0">
            <a:spAutoFit/>
          </a:bodyPr>
          <a:lstStyle/>
          <a:p>
            <a:pPr algn="ctr"/>
            <a:r>
              <a:rPr lang="en-US" b="1" dirty="0">
                <a:solidFill>
                  <a:schemeClr val="bg1">
                    <a:lumMod val="50000"/>
                  </a:schemeClr>
                </a:solidFill>
              </a:rPr>
              <a:t>FY 17</a:t>
            </a:r>
            <a:endParaRPr lang="en-US" b="1" baseline="30000" dirty="0">
              <a:solidFill>
                <a:schemeClr val="bg1">
                  <a:lumMod val="50000"/>
                </a:schemeClr>
              </a:solidFill>
            </a:endParaRPr>
          </a:p>
        </p:txBody>
      </p:sp>
      <p:sp>
        <p:nvSpPr>
          <p:cNvPr id="13" name="TextBox 12">
            <a:extLst>
              <a:ext uri="{FF2B5EF4-FFF2-40B4-BE49-F238E27FC236}">
                <a16:creationId xmlns:a16="http://schemas.microsoft.com/office/drawing/2014/main" id="{EE9EF218-69C1-3B4F-B36B-DA7323BB6543}"/>
              </a:ext>
            </a:extLst>
          </p:cNvPr>
          <p:cNvSpPr txBox="1"/>
          <p:nvPr/>
        </p:nvSpPr>
        <p:spPr>
          <a:xfrm>
            <a:off x="3548062" y="2176018"/>
            <a:ext cx="2047875" cy="369332"/>
          </a:xfrm>
          <a:prstGeom prst="rect">
            <a:avLst/>
          </a:prstGeom>
          <a:noFill/>
        </p:spPr>
        <p:txBody>
          <a:bodyPr wrap="square" rtlCol="0">
            <a:spAutoFit/>
          </a:bodyPr>
          <a:lstStyle/>
          <a:p>
            <a:pPr algn="ctr"/>
            <a:r>
              <a:rPr lang="en-US" b="1" dirty="0">
                <a:solidFill>
                  <a:schemeClr val="bg1">
                    <a:lumMod val="50000"/>
                  </a:schemeClr>
                </a:solidFill>
              </a:rPr>
              <a:t>FY 18</a:t>
            </a:r>
            <a:endParaRPr lang="en-US" b="1" baseline="30000" dirty="0">
              <a:solidFill>
                <a:schemeClr val="bg1">
                  <a:lumMod val="50000"/>
                </a:schemeClr>
              </a:solidFill>
            </a:endParaRPr>
          </a:p>
        </p:txBody>
      </p:sp>
      <p:sp>
        <p:nvSpPr>
          <p:cNvPr id="14" name="TextBox 13">
            <a:extLst>
              <a:ext uri="{FF2B5EF4-FFF2-40B4-BE49-F238E27FC236}">
                <a16:creationId xmlns:a16="http://schemas.microsoft.com/office/drawing/2014/main" id="{5AC5FCEC-8654-B546-929C-98E25A5E1608}"/>
              </a:ext>
            </a:extLst>
          </p:cNvPr>
          <p:cNvSpPr txBox="1"/>
          <p:nvPr/>
        </p:nvSpPr>
        <p:spPr>
          <a:xfrm>
            <a:off x="6312589" y="2161901"/>
            <a:ext cx="2047875" cy="369332"/>
          </a:xfrm>
          <a:prstGeom prst="rect">
            <a:avLst/>
          </a:prstGeom>
          <a:noFill/>
        </p:spPr>
        <p:txBody>
          <a:bodyPr wrap="square" rtlCol="0">
            <a:spAutoFit/>
          </a:bodyPr>
          <a:lstStyle/>
          <a:p>
            <a:pPr algn="ctr"/>
            <a:r>
              <a:rPr lang="en-US" b="1" dirty="0">
                <a:solidFill>
                  <a:schemeClr val="bg1">
                    <a:lumMod val="50000"/>
                  </a:schemeClr>
                </a:solidFill>
              </a:rPr>
              <a:t>FY 19</a:t>
            </a:r>
            <a:endParaRPr lang="en-US" b="1" baseline="30000" dirty="0">
              <a:solidFill>
                <a:schemeClr val="bg1">
                  <a:lumMod val="50000"/>
                </a:schemeClr>
              </a:solidFill>
            </a:endParaRPr>
          </a:p>
        </p:txBody>
      </p:sp>
      <p:pic>
        <p:nvPicPr>
          <p:cNvPr id="8" name="Picture 7">
            <a:extLst>
              <a:ext uri="{FF2B5EF4-FFF2-40B4-BE49-F238E27FC236}">
                <a16:creationId xmlns:a16="http://schemas.microsoft.com/office/drawing/2014/main" id="{8ADA7B6C-0BE0-CD4D-AFBB-47ECFFCDADB5}"/>
              </a:ext>
            </a:extLst>
          </p:cNvPr>
          <p:cNvPicPr>
            <a:picLocks noChangeAspect="1"/>
          </p:cNvPicPr>
          <p:nvPr/>
        </p:nvPicPr>
        <p:blipFill rotWithShape="1">
          <a:blip r:embed="rId2"/>
          <a:srcRect l="27803" t="26132" r="27727" b="40707"/>
          <a:stretch/>
        </p:blipFill>
        <p:spPr>
          <a:xfrm>
            <a:off x="686943" y="3525112"/>
            <a:ext cx="2265219" cy="1266870"/>
          </a:xfrm>
          <a:prstGeom prst="rect">
            <a:avLst/>
          </a:prstGeom>
        </p:spPr>
      </p:pic>
      <p:pic>
        <p:nvPicPr>
          <p:cNvPr id="16" name="Picture 15">
            <a:extLst>
              <a:ext uri="{FF2B5EF4-FFF2-40B4-BE49-F238E27FC236}">
                <a16:creationId xmlns:a16="http://schemas.microsoft.com/office/drawing/2014/main" id="{ADABF6A5-39EA-F94C-B091-57DE6CFC1159}"/>
              </a:ext>
            </a:extLst>
          </p:cNvPr>
          <p:cNvPicPr>
            <a:picLocks noChangeAspect="1"/>
          </p:cNvPicPr>
          <p:nvPr/>
        </p:nvPicPr>
        <p:blipFill rotWithShape="1">
          <a:blip r:embed="rId3"/>
          <a:srcRect l="28334" t="29798" r="31894" b="26061"/>
          <a:stretch/>
        </p:blipFill>
        <p:spPr>
          <a:xfrm>
            <a:off x="3463055" y="2926797"/>
            <a:ext cx="2291629" cy="1907510"/>
          </a:xfrm>
          <a:prstGeom prst="rect">
            <a:avLst/>
          </a:prstGeom>
        </p:spPr>
      </p:pic>
      <p:sp>
        <p:nvSpPr>
          <p:cNvPr id="19" name="TextBox 18">
            <a:extLst>
              <a:ext uri="{FF2B5EF4-FFF2-40B4-BE49-F238E27FC236}">
                <a16:creationId xmlns:a16="http://schemas.microsoft.com/office/drawing/2014/main" id="{4941DD1F-67E5-AF44-AEDD-56FC31A1923C}"/>
              </a:ext>
            </a:extLst>
          </p:cNvPr>
          <p:cNvSpPr txBox="1"/>
          <p:nvPr/>
        </p:nvSpPr>
        <p:spPr>
          <a:xfrm>
            <a:off x="6352639" y="4862799"/>
            <a:ext cx="1967776" cy="923330"/>
          </a:xfrm>
          <a:prstGeom prst="rect">
            <a:avLst/>
          </a:prstGeom>
          <a:noFill/>
        </p:spPr>
        <p:txBody>
          <a:bodyPr wrap="square" rtlCol="0">
            <a:spAutoFit/>
          </a:bodyPr>
          <a:lstStyle/>
          <a:p>
            <a:pPr algn="ctr"/>
            <a:r>
              <a:rPr lang="en-US" sz="1200" b="1" dirty="0">
                <a:solidFill>
                  <a:schemeClr val="bg1">
                    <a:lumMod val="50000"/>
                  </a:schemeClr>
                </a:solidFill>
              </a:rPr>
              <a:t>Total: 27*</a:t>
            </a:r>
          </a:p>
          <a:p>
            <a:pPr algn="ctr"/>
            <a:r>
              <a:rPr lang="en-US" sz="1050" dirty="0">
                <a:solidFill>
                  <a:schemeClr val="accent2"/>
                </a:solidFill>
              </a:rPr>
              <a:t>Advanced Practice Providers: 11</a:t>
            </a:r>
          </a:p>
          <a:p>
            <a:pPr algn="ctr"/>
            <a:r>
              <a:rPr lang="en-US" sz="1050" dirty="0">
                <a:solidFill>
                  <a:srgbClr val="2685DB"/>
                </a:solidFill>
              </a:rPr>
              <a:t>Physicians: 16</a:t>
            </a:r>
          </a:p>
          <a:p>
            <a:pPr algn="ctr"/>
            <a:endParaRPr lang="en-US" sz="1050" dirty="0">
              <a:solidFill>
                <a:srgbClr val="2685DB"/>
              </a:solidFill>
            </a:endParaRPr>
          </a:p>
          <a:p>
            <a:pPr algn="ctr"/>
            <a:r>
              <a:rPr lang="en-US" sz="1050" i="1" dirty="0">
                <a:solidFill>
                  <a:schemeClr val="bg1">
                    <a:lumMod val="65000"/>
                  </a:schemeClr>
                </a:solidFill>
              </a:rPr>
              <a:t>*Some contracts pending</a:t>
            </a:r>
          </a:p>
        </p:txBody>
      </p:sp>
      <p:pic>
        <p:nvPicPr>
          <p:cNvPr id="7" name="Picture 6">
            <a:extLst>
              <a:ext uri="{FF2B5EF4-FFF2-40B4-BE49-F238E27FC236}">
                <a16:creationId xmlns:a16="http://schemas.microsoft.com/office/drawing/2014/main" id="{C90FA37D-01EF-5C4E-99C2-473CE4785EF9}"/>
              </a:ext>
            </a:extLst>
          </p:cNvPr>
          <p:cNvPicPr>
            <a:picLocks noChangeAspect="1"/>
          </p:cNvPicPr>
          <p:nvPr/>
        </p:nvPicPr>
        <p:blipFill rotWithShape="1">
          <a:blip r:embed="rId4"/>
          <a:srcRect l="33146" t="31290" r="37469" b="27742"/>
          <a:stretch/>
        </p:blipFill>
        <p:spPr>
          <a:xfrm>
            <a:off x="6265577" y="2545350"/>
            <a:ext cx="2189116" cy="2288957"/>
          </a:xfrm>
          <a:prstGeom prst="rect">
            <a:avLst/>
          </a:prstGeom>
        </p:spPr>
      </p:pic>
      <p:sp>
        <p:nvSpPr>
          <p:cNvPr id="4" name="Slide Number Placeholder 3">
            <a:extLst>
              <a:ext uri="{FF2B5EF4-FFF2-40B4-BE49-F238E27FC236}">
                <a16:creationId xmlns:a16="http://schemas.microsoft.com/office/drawing/2014/main" id="{03D4A508-1018-B144-908D-E95B542199D4}"/>
              </a:ext>
            </a:extLst>
          </p:cNvPr>
          <p:cNvSpPr>
            <a:spLocks noGrp="1"/>
          </p:cNvSpPr>
          <p:nvPr>
            <p:ph type="sldNum" sz="quarter" idx="4"/>
          </p:nvPr>
        </p:nvSpPr>
        <p:spPr/>
        <p:txBody>
          <a:bodyPr/>
          <a:lstStyle/>
          <a:p>
            <a:fld id="{2A49C3E7-77BC-3F4A-9276-18334C356DDA}" type="slidenum">
              <a:rPr lang="en-US" smtClean="0"/>
              <a:pPr/>
              <a:t>11</a:t>
            </a:fld>
            <a:endParaRPr lang="en-US" dirty="0"/>
          </a:p>
        </p:txBody>
      </p:sp>
    </p:spTree>
    <p:extLst>
      <p:ext uri="{BB962C8B-B14F-4D97-AF65-F5344CB8AC3E}">
        <p14:creationId xmlns:p14="http://schemas.microsoft.com/office/powerpoint/2010/main" val="423487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381" y="717551"/>
            <a:ext cx="8215312" cy="1325563"/>
          </a:xfrm>
          <a:ln>
            <a:noFill/>
          </a:ln>
        </p:spPr>
        <p:txBody>
          <a:bodyPr>
            <a:normAutofit/>
          </a:bodyPr>
          <a:lstStyle/>
          <a:p>
            <a:pPr algn="ctr"/>
            <a:r>
              <a:rPr lang="en-US" sz="4000" dirty="0"/>
              <a:t>Rural Physician Program</a:t>
            </a:r>
          </a:p>
        </p:txBody>
      </p:sp>
      <p:sp>
        <p:nvSpPr>
          <p:cNvPr id="5" name="TextBox 4">
            <a:extLst>
              <a:ext uri="{FF2B5EF4-FFF2-40B4-BE49-F238E27FC236}">
                <a16:creationId xmlns:a16="http://schemas.microsoft.com/office/drawing/2014/main" id="{88B757EF-6E26-894C-ACB7-A65BBFC3C2F8}"/>
              </a:ext>
            </a:extLst>
          </p:cNvPr>
          <p:cNvSpPr txBox="1"/>
          <p:nvPr/>
        </p:nvSpPr>
        <p:spPr>
          <a:xfrm>
            <a:off x="803563" y="3661449"/>
            <a:ext cx="2047875" cy="1261884"/>
          </a:xfrm>
          <a:prstGeom prst="rect">
            <a:avLst/>
          </a:prstGeom>
          <a:noFill/>
        </p:spPr>
        <p:txBody>
          <a:bodyPr wrap="square" rtlCol="0">
            <a:spAutoFit/>
          </a:bodyPr>
          <a:lstStyle/>
          <a:p>
            <a:pPr algn="ctr"/>
            <a:r>
              <a:rPr lang="en-US" dirty="0">
                <a:solidFill>
                  <a:schemeClr val="accent2"/>
                </a:solidFill>
              </a:rPr>
              <a:t>Initiated in 1989 by South Carolina Legislature</a:t>
            </a:r>
          </a:p>
          <a:p>
            <a:pPr algn="ctr"/>
            <a:r>
              <a:rPr lang="en-US" sz="1100" dirty="0">
                <a:solidFill>
                  <a:schemeClr val="accent2"/>
                </a:solidFill>
              </a:rPr>
              <a:t>SC Code of Laws, </a:t>
            </a:r>
          </a:p>
          <a:p>
            <a:pPr algn="ctr"/>
            <a:r>
              <a:rPr lang="en-US" sz="1100" dirty="0">
                <a:solidFill>
                  <a:schemeClr val="accent2"/>
                </a:solidFill>
              </a:rPr>
              <a:t>Section</a:t>
            </a:r>
            <a:r>
              <a:rPr lang="en-US" sz="1100" i="1" dirty="0">
                <a:solidFill>
                  <a:schemeClr val="accent2"/>
                </a:solidFill>
              </a:rPr>
              <a:t> 59-123-125</a:t>
            </a:r>
            <a:r>
              <a:rPr lang="en-US" sz="1100" baseline="30000" dirty="0">
                <a:solidFill>
                  <a:schemeClr val="accent2"/>
                </a:solidFill>
              </a:rPr>
              <a:t> </a:t>
            </a:r>
          </a:p>
        </p:txBody>
      </p:sp>
      <p:sp>
        <p:nvSpPr>
          <p:cNvPr id="9" name="TextBox 8">
            <a:extLst>
              <a:ext uri="{FF2B5EF4-FFF2-40B4-BE49-F238E27FC236}">
                <a16:creationId xmlns:a16="http://schemas.microsoft.com/office/drawing/2014/main" id="{1BD33D2B-C196-6742-AC75-191CFA068D64}"/>
              </a:ext>
            </a:extLst>
          </p:cNvPr>
          <p:cNvSpPr txBox="1"/>
          <p:nvPr/>
        </p:nvSpPr>
        <p:spPr>
          <a:xfrm>
            <a:off x="3375313" y="3661449"/>
            <a:ext cx="2231448" cy="2031325"/>
          </a:xfrm>
          <a:prstGeom prst="rect">
            <a:avLst/>
          </a:prstGeom>
          <a:noFill/>
        </p:spPr>
        <p:txBody>
          <a:bodyPr wrap="square" rtlCol="0">
            <a:spAutoFit/>
          </a:bodyPr>
          <a:lstStyle/>
          <a:p>
            <a:pPr algn="ctr"/>
            <a:r>
              <a:rPr lang="en-US" dirty="0">
                <a:solidFill>
                  <a:schemeClr val="accent2"/>
                </a:solidFill>
              </a:rPr>
              <a:t>Incentive grants for </a:t>
            </a:r>
            <a:r>
              <a:rPr lang="en-US">
                <a:solidFill>
                  <a:schemeClr val="accent2"/>
                </a:solidFill>
              </a:rPr>
              <a:t>physicians &amp; </a:t>
            </a:r>
            <a:r>
              <a:rPr lang="en-US" dirty="0">
                <a:solidFill>
                  <a:schemeClr val="accent2"/>
                </a:solidFill>
              </a:rPr>
              <a:t>advanced practice providers to practice in rural &amp; medically underserved communities</a:t>
            </a:r>
            <a:endParaRPr lang="en-US" baseline="30000" dirty="0">
              <a:solidFill>
                <a:schemeClr val="accent2"/>
              </a:solidFill>
            </a:endParaRPr>
          </a:p>
        </p:txBody>
      </p:sp>
      <p:sp>
        <p:nvSpPr>
          <p:cNvPr id="14" name="TextBox 13">
            <a:extLst>
              <a:ext uri="{FF2B5EF4-FFF2-40B4-BE49-F238E27FC236}">
                <a16:creationId xmlns:a16="http://schemas.microsoft.com/office/drawing/2014/main" id="{C9CB017D-C9AC-F247-9013-C596767CA0E3}"/>
              </a:ext>
            </a:extLst>
          </p:cNvPr>
          <p:cNvSpPr txBox="1"/>
          <p:nvPr/>
        </p:nvSpPr>
        <p:spPr>
          <a:xfrm>
            <a:off x="6130636" y="3661449"/>
            <a:ext cx="2047875" cy="646331"/>
          </a:xfrm>
          <a:prstGeom prst="rect">
            <a:avLst/>
          </a:prstGeom>
          <a:noFill/>
        </p:spPr>
        <p:txBody>
          <a:bodyPr wrap="square" rtlCol="0">
            <a:spAutoFit/>
          </a:bodyPr>
          <a:lstStyle/>
          <a:p>
            <a:pPr algn="ctr"/>
            <a:r>
              <a:rPr lang="en-US" dirty="0">
                <a:solidFill>
                  <a:schemeClr val="accent2"/>
                </a:solidFill>
              </a:rPr>
              <a:t>Current funding: $667,287 </a:t>
            </a:r>
            <a:endParaRPr lang="en-US" baseline="30000" dirty="0">
              <a:solidFill>
                <a:schemeClr val="accent2"/>
              </a:solidFill>
            </a:endParaRPr>
          </a:p>
        </p:txBody>
      </p:sp>
      <p:pic>
        <p:nvPicPr>
          <p:cNvPr id="8" name="Picture 7">
            <a:extLst>
              <a:ext uri="{FF2B5EF4-FFF2-40B4-BE49-F238E27FC236}">
                <a16:creationId xmlns:a16="http://schemas.microsoft.com/office/drawing/2014/main" id="{5AF90168-5EDF-E24B-B0A8-C4E83A183AEA}"/>
              </a:ext>
            </a:extLst>
          </p:cNvPr>
          <p:cNvPicPr>
            <a:picLocks noChangeAspect="1"/>
          </p:cNvPicPr>
          <p:nvPr/>
        </p:nvPicPr>
        <p:blipFill rotWithShape="1">
          <a:blip r:embed="rId2"/>
          <a:srcRect l="11818" t="50000" r="74546" b="25960"/>
          <a:stretch/>
        </p:blipFill>
        <p:spPr>
          <a:xfrm>
            <a:off x="1204045" y="2012758"/>
            <a:ext cx="1246910" cy="1648691"/>
          </a:xfrm>
          <a:prstGeom prst="rect">
            <a:avLst/>
          </a:prstGeom>
        </p:spPr>
      </p:pic>
      <p:pic>
        <p:nvPicPr>
          <p:cNvPr id="11" name="Picture 10">
            <a:extLst>
              <a:ext uri="{FF2B5EF4-FFF2-40B4-BE49-F238E27FC236}">
                <a16:creationId xmlns:a16="http://schemas.microsoft.com/office/drawing/2014/main" id="{A24B694F-B101-914C-ABB6-33DE21E7F669}"/>
              </a:ext>
            </a:extLst>
          </p:cNvPr>
          <p:cNvPicPr>
            <a:picLocks noChangeAspect="1"/>
          </p:cNvPicPr>
          <p:nvPr/>
        </p:nvPicPr>
        <p:blipFill rotWithShape="1">
          <a:blip r:embed="rId2"/>
          <a:srcRect l="39848" t="54242" r="40985" b="29596"/>
          <a:stretch/>
        </p:blipFill>
        <p:spPr>
          <a:xfrm>
            <a:off x="6278273" y="2282920"/>
            <a:ext cx="1752600" cy="1108365"/>
          </a:xfrm>
          <a:prstGeom prst="rect">
            <a:avLst/>
          </a:prstGeom>
        </p:spPr>
      </p:pic>
      <p:pic>
        <p:nvPicPr>
          <p:cNvPr id="13" name="Picture 12">
            <a:extLst>
              <a:ext uri="{FF2B5EF4-FFF2-40B4-BE49-F238E27FC236}">
                <a16:creationId xmlns:a16="http://schemas.microsoft.com/office/drawing/2014/main" id="{C5FA3A31-6CD7-1C4E-9071-756CC578E28C}"/>
              </a:ext>
            </a:extLst>
          </p:cNvPr>
          <p:cNvPicPr>
            <a:picLocks noChangeAspect="1"/>
          </p:cNvPicPr>
          <p:nvPr/>
        </p:nvPicPr>
        <p:blipFill rotWithShape="1">
          <a:blip r:embed="rId2"/>
          <a:srcRect l="68660" t="52424" r="8636" b="30707"/>
          <a:stretch/>
        </p:blipFill>
        <p:spPr>
          <a:xfrm>
            <a:off x="3453028" y="2341419"/>
            <a:ext cx="2076018" cy="1156854"/>
          </a:xfrm>
          <a:prstGeom prst="rect">
            <a:avLst/>
          </a:prstGeom>
        </p:spPr>
      </p:pic>
      <p:sp>
        <p:nvSpPr>
          <p:cNvPr id="3" name="Slide Number Placeholder 2">
            <a:extLst>
              <a:ext uri="{FF2B5EF4-FFF2-40B4-BE49-F238E27FC236}">
                <a16:creationId xmlns:a16="http://schemas.microsoft.com/office/drawing/2014/main" id="{E2E28100-888D-7A44-9688-EE5CD6FC78CA}"/>
              </a:ext>
            </a:extLst>
          </p:cNvPr>
          <p:cNvSpPr>
            <a:spLocks noGrp="1"/>
          </p:cNvSpPr>
          <p:nvPr>
            <p:ph type="sldNum" sz="quarter" idx="4"/>
          </p:nvPr>
        </p:nvSpPr>
        <p:spPr/>
        <p:txBody>
          <a:bodyPr/>
          <a:lstStyle/>
          <a:p>
            <a:fld id="{2A49C3E7-77BC-3F4A-9276-18334C356DDA}" type="slidenum">
              <a:rPr lang="en-US" smtClean="0"/>
              <a:pPr/>
              <a:t>12</a:t>
            </a:fld>
            <a:endParaRPr lang="en-US" dirty="0"/>
          </a:p>
        </p:txBody>
      </p:sp>
    </p:spTree>
    <p:extLst>
      <p:ext uri="{BB962C8B-B14F-4D97-AF65-F5344CB8AC3E}">
        <p14:creationId xmlns:p14="http://schemas.microsoft.com/office/powerpoint/2010/main" val="2661234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F700427-915B-0142-AE57-80B1A175E26E}"/>
              </a:ext>
            </a:extLst>
          </p:cNvPr>
          <p:cNvPicPr>
            <a:picLocks noGrp="1" noChangeAspect="1"/>
          </p:cNvPicPr>
          <p:nvPr>
            <p:ph idx="1"/>
          </p:nvPr>
        </p:nvPicPr>
        <p:blipFill rotWithShape="1">
          <a:blip r:embed="rId2"/>
          <a:srcRect b="4077"/>
          <a:stretch/>
        </p:blipFill>
        <p:spPr>
          <a:xfrm>
            <a:off x="408709" y="280243"/>
            <a:ext cx="8146473" cy="5815757"/>
          </a:xfrm>
        </p:spPr>
      </p:pic>
      <p:pic>
        <p:nvPicPr>
          <p:cNvPr id="11" name="Picture 10">
            <a:extLst>
              <a:ext uri="{FF2B5EF4-FFF2-40B4-BE49-F238E27FC236}">
                <a16:creationId xmlns:a16="http://schemas.microsoft.com/office/drawing/2014/main" id="{109051CC-BD20-B146-A8FE-E06E7A931326}"/>
              </a:ext>
            </a:extLst>
          </p:cNvPr>
          <p:cNvPicPr>
            <a:picLocks noChangeAspect="1"/>
          </p:cNvPicPr>
          <p:nvPr/>
        </p:nvPicPr>
        <p:blipFill>
          <a:blip r:embed="rId3"/>
          <a:stretch>
            <a:fillRect/>
          </a:stretch>
        </p:blipFill>
        <p:spPr>
          <a:xfrm>
            <a:off x="7460671" y="280243"/>
            <a:ext cx="1275195" cy="1203955"/>
          </a:xfrm>
          <a:prstGeom prst="rect">
            <a:avLst/>
          </a:prstGeom>
        </p:spPr>
      </p:pic>
      <p:sp>
        <p:nvSpPr>
          <p:cNvPr id="12" name="Content Placeholder 2">
            <a:extLst>
              <a:ext uri="{FF2B5EF4-FFF2-40B4-BE49-F238E27FC236}">
                <a16:creationId xmlns:a16="http://schemas.microsoft.com/office/drawing/2014/main" id="{73AA4D44-0C63-DA47-B242-D7F5277A0D96}"/>
              </a:ext>
            </a:extLst>
          </p:cNvPr>
          <p:cNvSpPr txBox="1">
            <a:spLocks/>
          </p:cNvSpPr>
          <p:nvPr/>
        </p:nvSpPr>
        <p:spPr>
          <a:xfrm>
            <a:off x="822033" y="5439428"/>
            <a:ext cx="7886700" cy="26334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800" i="1" dirty="0">
                <a:solidFill>
                  <a:schemeClr val="bg2">
                    <a:lumMod val="10000"/>
                  </a:schemeClr>
                </a:solidFill>
              </a:rPr>
              <a:t>2016 South Carolina Health Professions Data Book, South Carolina Office for Healthcare Workforce. </a:t>
            </a:r>
            <a:r>
              <a:rPr lang="en-US" sz="800" i="1" dirty="0">
                <a:solidFill>
                  <a:schemeClr val="bg2">
                    <a:lumMod val="10000"/>
                  </a:schemeClr>
                </a:solidFill>
                <a:hlinkClick r:id="rId4">
                  <a:extLst>
                    <a:ext uri="{A12FA001-AC4F-418D-AE19-62706E023703}">
                      <ahyp:hlinkClr xmlns:ahyp="http://schemas.microsoft.com/office/drawing/2018/hyperlinkcolor" xmlns="" val="tx"/>
                    </a:ext>
                  </a:extLst>
                </a:hlinkClick>
              </a:rPr>
              <a:t>www.scohw.org</a:t>
            </a:r>
            <a:r>
              <a:rPr lang="en-US" sz="800" i="1" dirty="0">
                <a:solidFill>
                  <a:schemeClr val="bg2">
                    <a:lumMod val="10000"/>
                  </a:schemeClr>
                </a:solidFill>
              </a:rPr>
              <a:t> </a:t>
            </a:r>
          </a:p>
          <a:p>
            <a:pPr marL="0" indent="0">
              <a:buFont typeface="Arial" panose="020B0604020202020204" pitchFamily="34" charset="0"/>
              <a:buNone/>
            </a:pPr>
            <a:endParaRPr lang="en-US" sz="1400" dirty="0">
              <a:solidFill>
                <a:schemeClr val="bg2">
                  <a:lumMod val="75000"/>
                </a:schemeClr>
              </a:solidFill>
            </a:endParaRPr>
          </a:p>
          <a:p>
            <a:pPr marL="0" indent="0">
              <a:buFont typeface="Arial" panose="020B0604020202020204" pitchFamily="34" charset="0"/>
              <a:buNone/>
            </a:pPr>
            <a:r>
              <a:rPr lang="en-US" sz="1400" dirty="0">
                <a:solidFill>
                  <a:schemeClr val="bg2">
                    <a:lumMod val="75000"/>
                  </a:schemeClr>
                </a:solidFill>
              </a:rPr>
              <a:t>	</a:t>
            </a:r>
          </a:p>
          <a:p>
            <a:pPr marL="0" indent="0">
              <a:lnSpc>
                <a:spcPct val="100000"/>
              </a:lnSpc>
              <a:buFont typeface="Arial" panose="020B0604020202020204" pitchFamily="34" charset="0"/>
              <a:buNone/>
            </a:pPr>
            <a:endParaRPr lang="en-US" sz="1400" dirty="0">
              <a:solidFill>
                <a:schemeClr val="bg2">
                  <a:lumMod val="75000"/>
                </a:schemeClr>
              </a:solidFill>
            </a:endParaRPr>
          </a:p>
        </p:txBody>
      </p:sp>
      <p:sp>
        <p:nvSpPr>
          <p:cNvPr id="2" name="Slide Number Placeholder 1">
            <a:extLst>
              <a:ext uri="{FF2B5EF4-FFF2-40B4-BE49-F238E27FC236}">
                <a16:creationId xmlns:a16="http://schemas.microsoft.com/office/drawing/2014/main" id="{C0D0955D-9F8C-B047-81DA-B056219A9F2F}"/>
              </a:ext>
            </a:extLst>
          </p:cNvPr>
          <p:cNvSpPr>
            <a:spLocks noGrp="1"/>
          </p:cNvSpPr>
          <p:nvPr>
            <p:ph type="sldNum" sz="quarter" idx="4"/>
          </p:nvPr>
        </p:nvSpPr>
        <p:spPr/>
        <p:txBody>
          <a:bodyPr/>
          <a:lstStyle/>
          <a:p>
            <a:fld id="{2A49C3E7-77BC-3F4A-9276-18334C356DDA}" type="slidenum">
              <a:rPr lang="en-US" smtClean="0"/>
              <a:pPr/>
              <a:t>13</a:t>
            </a:fld>
            <a:endParaRPr lang="en-US" dirty="0"/>
          </a:p>
        </p:txBody>
      </p:sp>
    </p:spTree>
    <p:extLst>
      <p:ext uri="{BB962C8B-B14F-4D97-AF65-F5344CB8AC3E}">
        <p14:creationId xmlns:p14="http://schemas.microsoft.com/office/powerpoint/2010/main" val="2723688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31D93-83A1-9A41-9E8D-79D9396AAEFF}"/>
              </a:ext>
            </a:extLst>
          </p:cNvPr>
          <p:cNvSpPr>
            <a:spLocks noGrp="1"/>
          </p:cNvSpPr>
          <p:nvPr>
            <p:ph type="title"/>
          </p:nvPr>
        </p:nvSpPr>
        <p:spPr>
          <a:xfrm>
            <a:off x="288324" y="355114"/>
            <a:ext cx="7886700" cy="1325563"/>
          </a:xfrm>
        </p:spPr>
        <p:txBody>
          <a:bodyPr/>
          <a:lstStyle/>
          <a:p>
            <a:r>
              <a:rPr lang="en-US" dirty="0"/>
              <a:t>Physician Workforce in SC</a:t>
            </a:r>
          </a:p>
        </p:txBody>
      </p:sp>
      <p:pic>
        <p:nvPicPr>
          <p:cNvPr id="5" name="Content Placeholder 4">
            <a:extLst>
              <a:ext uri="{FF2B5EF4-FFF2-40B4-BE49-F238E27FC236}">
                <a16:creationId xmlns:a16="http://schemas.microsoft.com/office/drawing/2014/main" id="{A4F850E0-EA41-F34A-839D-219F8E08E92E}"/>
              </a:ext>
            </a:extLst>
          </p:cNvPr>
          <p:cNvPicPr>
            <a:picLocks noGrp="1" noChangeAspect="1"/>
          </p:cNvPicPr>
          <p:nvPr>
            <p:ph idx="1"/>
          </p:nvPr>
        </p:nvPicPr>
        <p:blipFill rotWithShape="1">
          <a:blip r:embed="rId3"/>
          <a:srcRect t="1776"/>
          <a:stretch/>
        </p:blipFill>
        <p:spPr>
          <a:xfrm>
            <a:off x="111312" y="2168760"/>
            <a:ext cx="8921376" cy="2557071"/>
          </a:xfrm>
        </p:spPr>
      </p:pic>
      <p:sp>
        <p:nvSpPr>
          <p:cNvPr id="6" name="Oval 5">
            <a:extLst>
              <a:ext uri="{FF2B5EF4-FFF2-40B4-BE49-F238E27FC236}">
                <a16:creationId xmlns:a16="http://schemas.microsoft.com/office/drawing/2014/main" id="{FD11B414-6A9A-054B-B265-DD9D8AD68383}"/>
              </a:ext>
            </a:extLst>
          </p:cNvPr>
          <p:cNvSpPr/>
          <p:nvPr/>
        </p:nvSpPr>
        <p:spPr>
          <a:xfrm>
            <a:off x="288324" y="3733949"/>
            <a:ext cx="4283676" cy="420130"/>
          </a:xfrm>
          <a:prstGeom prst="ellipse">
            <a:avLst/>
          </a:prstGeom>
          <a:noFill/>
          <a:ln w="38100">
            <a:solidFill>
              <a:srgbClr val="FF5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3037796-30D2-C04F-BB5D-A74E49DEE808}"/>
              </a:ext>
            </a:extLst>
          </p:cNvPr>
          <p:cNvPicPr>
            <a:picLocks noChangeAspect="1"/>
          </p:cNvPicPr>
          <p:nvPr/>
        </p:nvPicPr>
        <p:blipFill>
          <a:blip r:embed="rId4"/>
          <a:stretch>
            <a:fillRect/>
          </a:stretch>
        </p:blipFill>
        <p:spPr>
          <a:xfrm>
            <a:off x="7460671" y="280243"/>
            <a:ext cx="1275195" cy="1203955"/>
          </a:xfrm>
          <a:prstGeom prst="rect">
            <a:avLst/>
          </a:prstGeom>
        </p:spPr>
      </p:pic>
      <p:sp>
        <p:nvSpPr>
          <p:cNvPr id="8" name="Content Placeholder 2">
            <a:extLst>
              <a:ext uri="{FF2B5EF4-FFF2-40B4-BE49-F238E27FC236}">
                <a16:creationId xmlns:a16="http://schemas.microsoft.com/office/drawing/2014/main" id="{71BDD495-64B2-1C47-BC7A-F3AE7F5A5A0B}"/>
              </a:ext>
            </a:extLst>
          </p:cNvPr>
          <p:cNvSpPr txBox="1">
            <a:spLocks/>
          </p:cNvSpPr>
          <p:nvPr/>
        </p:nvSpPr>
        <p:spPr>
          <a:xfrm>
            <a:off x="628650" y="5203902"/>
            <a:ext cx="8342268" cy="9873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800" i="1" dirty="0">
              <a:solidFill>
                <a:schemeClr val="bg1">
                  <a:lumMod val="50000"/>
                </a:schemeClr>
              </a:solidFill>
            </a:endParaRPr>
          </a:p>
          <a:p>
            <a:pPr marL="0" indent="0">
              <a:buNone/>
            </a:pPr>
            <a:r>
              <a:rPr lang="en-US" sz="1000" dirty="0">
                <a:solidFill>
                  <a:schemeClr val="bg1">
                    <a:lumMod val="50000"/>
                  </a:schemeClr>
                </a:solidFill>
              </a:rPr>
              <a:t>Non-Metro Counties: Allendale, Bamberg, Barnwell, Chesterfield, Clarendon, Colleton, Dillon, Hampton, Lee, Marion, McCormick, Williamsburg</a:t>
            </a:r>
          </a:p>
          <a:p>
            <a:pPr marL="0" indent="0">
              <a:buNone/>
            </a:pPr>
            <a:r>
              <a:rPr lang="en-US" sz="800" i="1" dirty="0">
                <a:solidFill>
                  <a:schemeClr val="bg1">
                    <a:lumMod val="50000"/>
                  </a:schemeClr>
                </a:solidFill>
              </a:rPr>
              <a:t>South Carolina Office for Healthcare Workforce. (September 2017). Changes in the Established Physician Workforce in South Carolina: 2009 - 2015. </a:t>
            </a:r>
            <a:r>
              <a:rPr lang="en-US" sz="800" i="1" dirty="0">
                <a:solidFill>
                  <a:schemeClr val="bg1">
                    <a:lumMod val="50000"/>
                  </a:schemeClr>
                </a:solidFill>
                <a:hlinkClick r:id="rId5">
                  <a:extLst>
                    <a:ext uri="{A12FA001-AC4F-418D-AE19-62706E023703}">
                      <ahyp:hlinkClr xmlns:ahyp="http://schemas.microsoft.com/office/drawing/2018/hyperlinkcolor" xmlns="" val="tx"/>
                    </a:ext>
                  </a:extLst>
                </a:hlinkClick>
              </a:rPr>
              <a:t>www.scohw.org</a:t>
            </a:r>
            <a:r>
              <a:rPr lang="en-US" sz="800" i="1" dirty="0">
                <a:solidFill>
                  <a:schemeClr val="bg1">
                    <a:lumMod val="50000"/>
                  </a:schemeClr>
                </a:solidFill>
              </a:rPr>
              <a:t> </a:t>
            </a:r>
          </a:p>
          <a:p>
            <a:pPr marL="0" indent="0">
              <a:buFont typeface="Arial" panose="020B0604020202020204" pitchFamily="34" charset="0"/>
              <a:buNone/>
            </a:pPr>
            <a:endParaRPr lang="en-US" sz="1400" dirty="0">
              <a:solidFill>
                <a:schemeClr val="bg2">
                  <a:lumMod val="75000"/>
                </a:schemeClr>
              </a:solidFill>
            </a:endParaRPr>
          </a:p>
          <a:p>
            <a:pPr marL="0" indent="0">
              <a:buFont typeface="Arial" panose="020B0604020202020204" pitchFamily="34" charset="0"/>
              <a:buNone/>
            </a:pPr>
            <a:r>
              <a:rPr lang="en-US" sz="1400" dirty="0">
                <a:solidFill>
                  <a:schemeClr val="bg2">
                    <a:lumMod val="75000"/>
                  </a:schemeClr>
                </a:solidFill>
              </a:rPr>
              <a:t>	</a:t>
            </a:r>
          </a:p>
          <a:p>
            <a:pPr marL="0" indent="0">
              <a:lnSpc>
                <a:spcPct val="100000"/>
              </a:lnSpc>
              <a:buFont typeface="Arial" panose="020B0604020202020204" pitchFamily="34" charset="0"/>
              <a:buNone/>
            </a:pPr>
            <a:endParaRPr lang="en-US" sz="1400" dirty="0">
              <a:solidFill>
                <a:schemeClr val="bg2">
                  <a:lumMod val="75000"/>
                </a:schemeClr>
              </a:solidFill>
            </a:endParaRPr>
          </a:p>
        </p:txBody>
      </p:sp>
      <p:sp>
        <p:nvSpPr>
          <p:cNvPr id="9" name="Content Placeholder 3">
            <a:extLst>
              <a:ext uri="{FF2B5EF4-FFF2-40B4-BE49-F238E27FC236}">
                <a16:creationId xmlns:a16="http://schemas.microsoft.com/office/drawing/2014/main" id="{4E221A6B-4E99-B842-B8D8-2679EB0E4EE9}"/>
              </a:ext>
            </a:extLst>
          </p:cNvPr>
          <p:cNvSpPr txBox="1">
            <a:spLocks/>
          </p:cNvSpPr>
          <p:nvPr/>
        </p:nvSpPr>
        <p:spPr>
          <a:xfrm>
            <a:off x="288324" y="1796699"/>
            <a:ext cx="7738573" cy="359731"/>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1200" dirty="0">
                <a:solidFill>
                  <a:schemeClr val="bg1">
                    <a:lumMod val="50000"/>
                  </a:schemeClr>
                </a:solidFill>
              </a:rPr>
              <a:t>Physician Workforce per 100,000 in Metropolitan/Micropolitan/Non-Metro (Rural) Areas</a:t>
            </a:r>
          </a:p>
        </p:txBody>
      </p:sp>
      <p:sp>
        <p:nvSpPr>
          <p:cNvPr id="3" name="Slide Number Placeholder 2">
            <a:extLst>
              <a:ext uri="{FF2B5EF4-FFF2-40B4-BE49-F238E27FC236}">
                <a16:creationId xmlns:a16="http://schemas.microsoft.com/office/drawing/2014/main" id="{10318604-1C1C-964D-B0FC-5357963BC9CE}"/>
              </a:ext>
            </a:extLst>
          </p:cNvPr>
          <p:cNvSpPr>
            <a:spLocks noGrp="1"/>
          </p:cNvSpPr>
          <p:nvPr>
            <p:ph type="sldNum" sz="quarter" idx="4"/>
          </p:nvPr>
        </p:nvSpPr>
        <p:spPr/>
        <p:txBody>
          <a:bodyPr/>
          <a:lstStyle/>
          <a:p>
            <a:fld id="{2A49C3E7-77BC-3F4A-9276-18334C356DDA}" type="slidenum">
              <a:rPr lang="en-US" smtClean="0"/>
              <a:pPr/>
              <a:t>14</a:t>
            </a:fld>
            <a:endParaRPr lang="en-US" dirty="0"/>
          </a:p>
        </p:txBody>
      </p:sp>
    </p:spTree>
    <p:extLst>
      <p:ext uri="{BB962C8B-B14F-4D97-AF65-F5344CB8AC3E}">
        <p14:creationId xmlns:p14="http://schemas.microsoft.com/office/powerpoint/2010/main" val="306052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5790D4E2-51DB-9D41-BEAC-4D565DE7BC28}"/>
              </a:ext>
            </a:extLst>
          </p:cNvPr>
          <p:cNvPicPr>
            <a:picLocks noChangeAspect="1"/>
          </p:cNvPicPr>
          <p:nvPr/>
        </p:nvPicPr>
        <p:blipFill>
          <a:blip r:embed="rId3"/>
          <a:stretch>
            <a:fillRect/>
          </a:stretch>
        </p:blipFill>
        <p:spPr>
          <a:xfrm>
            <a:off x="2681431" y="1389875"/>
            <a:ext cx="5908386" cy="4651283"/>
          </a:xfrm>
          <a:prstGeom prst="rect">
            <a:avLst/>
          </a:prstGeom>
        </p:spPr>
      </p:pic>
      <p:sp>
        <p:nvSpPr>
          <p:cNvPr id="10" name="TextBox 9">
            <a:extLst>
              <a:ext uri="{FF2B5EF4-FFF2-40B4-BE49-F238E27FC236}">
                <a16:creationId xmlns:a16="http://schemas.microsoft.com/office/drawing/2014/main" id="{E77475C7-F459-9147-AA81-8B88F93C5420}"/>
              </a:ext>
            </a:extLst>
          </p:cNvPr>
          <p:cNvSpPr txBox="1"/>
          <p:nvPr/>
        </p:nvSpPr>
        <p:spPr>
          <a:xfrm>
            <a:off x="3680122" y="2716546"/>
            <a:ext cx="360218" cy="584775"/>
          </a:xfrm>
          <a:prstGeom prst="rect">
            <a:avLst/>
          </a:prstGeom>
          <a:noFill/>
        </p:spPr>
        <p:txBody>
          <a:bodyPr wrap="square" rtlCol="0">
            <a:spAutoFit/>
          </a:bodyPr>
          <a:lstStyle/>
          <a:p>
            <a:pPr algn="ctr"/>
            <a:r>
              <a:rPr lang="en-US" sz="3200" b="1" dirty="0">
                <a:solidFill>
                  <a:srgbClr val="FF9300"/>
                </a:solidFill>
              </a:rPr>
              <a:t>2</a:t>
            </a:r>
          </a:p>
        </p:txBody>
      </p:sp>
      <p:sp>
        <p:nvSpPr>
          <p:cNvPr id="3" name="Rectangle 2">
            <a:extLst>
              <a:ext uri="{FF2B5EF4-FFF2-40B4-BE49-F238E27FC236}">
                <a16:creationId xmlns:a16="http://schemas.microsoft.com/office/drawing/2014/main" id="{42FE76DC-C8B0-C842-A4D0-B5E8DEF3D181}"/>
              </a:ext>
            </a:extLst>
          </p:cNvPr>
          <p:cNvSpPr/>
          <p:nvPr/>
        </p:nvSpPr>
        <p:spPr>
          <a:xfrm>
            <a:off x="593894" y="3075692"/>
            <a:ext cx="2053926" cy="2724367"/>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43</a:t>
            </a:r>
            <a:r>
              <a:rPr lang="en-US" dirty="0">
                <a:solidFill>
                  <a:schemeClr val="bg1"/>
                </a:solidFill>
              </a:rPr>
              <a:t> </a:t>
            </a:r>
          </a:p>
          <a:p>
            <a:pPr algn="ctr"/>
            <a:r>
              <a:rPr lang="en-US" dirty="0">
                <a:solidFill>
                  <a:schemeClr val="bg1"/>
                </a:solidFill>
              </a:rPr>
              <a:t>Providers Funded for Counties of Greatest Need</a:t>
            </a:r>
          </a:p>
          <a:p>
            <a:pPr algn="ctr"/>
            <a:endParaRPr lang="en-US" dirty="0">
              <a:solidFill>
                <a:schemeClr val="bg1"/>
              </a:solidFill>
            </a:endParaRPr>
          </a:p>
          <a:p>
            <a:pPr algn="ctr"/>
            <a:r>
              <a:rPr lang="en-US" sz="1200" i="1" dirty="0">
                <a:solidFill>
                  <a:schemeClr val="bg1"/>
                </a:solidFill>
              </a:rPr>
              <a:t>Incentive grant recipients funded FY13-19</a:t>
            </a:r>
          </a:p>
          <a:p>
            <a:pPr algn="ctr"/>
            <a:r>
              <a:rPr lang="en-US" sz="1200" i="1" dirty="0">
                <a:solidFill>
                  <a:schemeClr val="bg1"/>
                </a:solidFill>
              </a:rPr>
              <a:t>(Physicians and AP Providers)</a:t>
            </a:r>
          </a:p>
        </p:txBody>
      </p:sp>
      <p:sp>
        <p:nvSpPr>
          <p:cNvPr id="38" name="TextBox 37">
            <a:extLst>
              <a:ext uri="{FF2B5EF4-FFF2-40B4-BE49-F238E27FC236}">
                <a16:creationId xmlns:a16="http://schemas.microsoft.com/office/drawing/2014/main" id="{6538272B-2D48-2846-94C0-B20BAF69E587}"/>
              </a:ext>
            </a:extLst>
          </p:cNvPr>
          <p:cNvSpPr txBox="1"/>
          <p:nvPr/>
        </p:nvSpPr>
        <p:spPr>
          <a:xfrm>
            <a:off x="5003231" y="3715516"/>
            <a:ext cx="360218" cy="584775"/>
          </a:xfrm>
          <a:prstGeom prst="rect">
            <a:avLst/>
          </a:prstGeom>
          <a:noFill/>
        </p:spPr>
        <p:txBody>
          <a:bodyPr wrap="square" rtlCol="0">
            <a:spAutoFit/>
          </a:bodyPr>
          <a:lstStyle/>
          <a:p>
            <a:pPr algn="ctr"/>
            <a:r>
              <a:rPr lang="en-US" sz="3200" b="1" dirty="0">
                <a:solidFill>
                  <a:srgbClr val="FF9300"/>
                </a:solidFill>
              </a:rPr>
              <a:t>2</a:t>
            </a:r>
          </a:p>
        </p:txBody>
      </p:sp>
      <p:sp>
        <p:nvSpPr>
          <p:cNvPr id="39" name="TextBox 38">
            <a:extLst>
              <a:ext uri="{FF2B5EF4-FFF2-40B4-BE49-F238E27FC236}">
                <a16:creationId xmlns:a16="http://schemas.microsoft.com/office/drawing/2014/main" id="{2653380E-D14A-084E-A19B-514CF6ED4081}"/>
              </a:ext>
            </a:extLst>
          </p:cNvPr>
          <p:cNvSpPr txBox="1"/>
          <p:nvPr/>
        </p:nvSpPr>
        <p:spPr>
          <a:xfrm>
            <a:off x="5183340" y="4878337"/>
            <a:ext cx="360218" cy="584775"/>
          </a:xfrm>
          <a:prstGeom prst="rect">
            <a:avLst/>
          </a:prstGeom>
          <a:noFill/>
        </p:spPr>
        <p:txBody>
          <a:bodyPr wrap="square" rtlCol="0">
            <a:spAutoFit/>
          </a:bodyPr>
          <a:lstStyle/>
          <a:p>
            <a:pPr algn="ctr"/>
            <a:r>
              <a:rPr lang="en-US" sz="3200" b="1" dirty="0">
                <a:solidFill>
                  <a:srgbClr val="FF9300"/>
                </a:solidFill>
              </a:rPr>
              <a:t>5</a:t>
            </a:r>
          </a:p>
        </p:txBody>
      </p:sp>
      <p:sp>
        <p:nvSpPr>
          <p:cNvPr id="40" name="TextBox 39">
            <a:extLst>
              <a:ext uri="{FF2B5EF4-FFF2-40B4-BE49-F238E27FC236}">
                <a16:creationId xmlns:a16="http://schemas.microsoft.com/office/drawing/2014/main" id="{5B3B0108-EF9D-F043-A343-068D59550958}"/>
              </a:ext>
            </a:extLst>
          </p:cNvPr>
          <p:cNvSpPr txBox="1"/>
          <p:nvPr/>
        </p:nvSpPr>
        <p:spPr>
          <a:xfrm>
            <a:off x="5374128" y="3853101"/>
            <a:ext cx="360218" cy="584775"/>
          </a:xfrm>
          <a:prstGeom prst="rect">
            <a:avLst/>
          </a:prstGeom>
          <a:noFill/>
        </p:spPr>
        <p:txBody>
          <a:bodyPr wrap="square" rtlCol="0">
            <a:spAutoFit/>
          </a:bodyPr>
          <a:lstStyle/>
          <a:p>
            <a:pPr algn="ctr"/>
            <a:r>
              <a:rPr lang="en-US" sz="3200" b="1" dirty="0">
                <a:solidFill>
                  <a:srgbClr val="FF9300"/>
                </a:solidFill>
              </a:rPr>
              <a:t>5</a:t>
            </a:r>
          </a:p>
        </p:txBody>
      </p:sp>
      <p:sp>
        <p:nvSpPr>
          <p:cNvPr id="41" name="TextBox 40">
            <a:extLst>
              <a:ext uri="{FF2B5EF4-FFF2-40B4-BE49-F238E27FC236}">
                <a16:creationId xmlns:a16="http://schemas.microsoft.com/office/drawing/2014/main" id="{383D79E8-E830-D64B-AEA1-58C05E687051}"/>
              </a:ext>
            </a:extLst>
          </p:cNvPr>
          <p:cNvSpPr txBox="1"/>
          <p:nvPr/>
        </p:nvSpPr>
        <p:spPr>
          <a:xfrm>
            <a:off x="5979976" y="4624167"/>
            <a:ext cx="360218" cy="584775"/>
          </a:xfrm>
          <a:prstGeom prst="rect">
            <a:avLst/>
          </a:prstGeom>
          <a:noFill/>
        </p:spPr>
        <p:txBody>
          <a:bodyPr wrap="square" rtlCol="0">
            <a:spAutoFit/>
          </a:bodyPr>
          <a:lstStyle/>
          <a:p>
            <a:pPr algn="ctr"/>
            <a:r>
              <a:rPr lang="en-US" sz="3200" b="1" dirty="0">
                <a:solidFill>
                  <a:srgbClr val="FF9300"/>
                </a:solidFill>
              </a:rPr>
              <a:t>6</a:t>
            </a:r>
          </a:p>
        </p:txBody>
      </p:sp>
      <p:sp>
        <p:nvSpPr>
          <p:cNvPr id="42" name="TextBox 41">
            <a:extLst>
              <a:ext uri="{FF2B5EF4-FFF2-40B4-BE49-F238E27FC236}">
                <a16:creationId xmlns:a16="http://schemas.microsoft.com/office/drawing/2014/main" id="{D2D26F59-E68A-E740-8AC8-962240C82F8E}"/>
              </a:ext>
            </a:extLst>
          </p:cNvPr>
          <p:cNvSpPr txBox="1"/>
          <p:nvPr/>
        </p:nvSpPr>
        <p:spPr>
          <a:xfrm>
            <a:off x="6451031" y="3117464"/>
            <a:ext cx="360218" cy="584775"/>
          </a:xfrm>
          <a:prstGeom prst="rect">
            <a:avLst/>
          </a:prstGeom>
          <a:noFill/>
        </p:spPr>
        <p:txBody>
          <a:bodyPr wrap="square" rtlCol="0">
            <a:spAutoFit/>
          </a:bodyPr>
          <a:lstStyle/>
          <a:p>
            <a:pPr algn="ctr"/>
            <a:r>
              <a:rPr lang="en-US" sz="3200" b="1" dirty="0">
                <a:solidFill>
                  <a:srgbClr val="FF9300"/>
                </a:solidFill>
              </a:rPr>
              <a:t>4</a:t>
            </a:r>
          </a:p>
        </p:txBody>
      </p:sp>
      <p:sp>
        <p:nvSpPr>
          <p:cNvPr id="43" name="TextBox 42">
            <a:extLst>
              <a:ext uri="{FF2B5EF4-FFF2-40B4-BE49-F238E27FC236}">
                <a16:creationId xmlns:a16="http://schemas.microsoft.com/office/drawing/2014/main" id="{127C5BA6-2A2C-2B49-AB73-6169DFF5A1D5}"/>
              </a:ext>
            </a:extLst>
          </p:cNvPr>
          <p:cNvSpPr txBox="1"/>
          <p:nvPr/>
        </p:nvSpPr>
        <p:spPr>
          <a:xfrm>
            <a:off x="7019067" y="3103609"/>
            <a:ext cx="360218" cy="584775"/>
          </a:xfrm>
          <a:prstGeom prst="rect">
            <a:avLst/>
          </a:prstGeom>
          <a:noFill/>
        </p:spPr>
        <p:txBody>
          <a:bodyPr wrap="square" rtlCol="0">
            <a:spAutoFit/>
          </a:bodyPr>
          <a:lstStyle/>
          <a:p>
            <a:pPr algn="ctr"/>
            <a:r>
              <a:rPr lang="en-US" sz="3200" b="1" dirty="0">
                <a:solidFill>
                  <a:srgbClr val="FF9300"/>
                </a:solidFill>
              </a:rPr>
              <a:t>5</a:t>
            </a:r>
          </a:p>
        </p:txBody>
      </p:sp>
      <p:sp>
        <p:nvSpPr>
          <p:cNvPr id="44" name="TextBox 43">
            <a:extLst>
              <a:ext uri="{FF2B5EF4-FFF2-40B4-BE49-F238E27FC236}">
                <a16:creationId xmlns:a16="http://schemas.microsoft.com/office/drawing/2014/main" id="{37B54FC4-9217-274B-B6E7-651A51200110}"/>
              </a:ext>
            </a:extLst>
          </p:cNvPr>
          <p:cNvSpPr txBox="1"/>
          <p:nvPr/>
        </p:nvSpPr>
        <p:spPr>
          <a:xfrm>
            <a:off x="6177692" y="2349882"/>
            <a:ext cx="360218" cy="584775"/>
          </a:xfrm>
          <a:prstGeom prst="rect">
            <a:avLst/>
          </a:prstGeom>
          <a:noFill/>
        </p:spPr>
        <p:txBody>
          <a:bodyPr wrap="square" rtlCol="0">
            <a:spAutoFit/>
          </a:bodyPr>
          <a:lstStyle/>
          <a:p>
            <a:pPr algn="ctr"/>
            <a:r>
              <a:rPr lang="en-US" sz="3200" b="1" dirty="0">
                <a:solidFill>
                  <a:srgbClr val="FF9300"/>
                </a:solidFill>
              </a:rPr>
              <a:t>3</a:t>
            </a:r>
          </a:p>
        </p:txBody>
      </p:sp>
      <p:sp>
        <p:nvSpPr>
          <p:cNvPr id="45" name="TextBox 44">
            <a:extLst>
              <a:ext uri="{FF2B5EF4-FFF2-40B4-BE49-F238E27FC236}">
                <a16:creationId xmlns:a16="http://schemas.microsoft.com/office/drawing/2014/main" id="{FBAE1378-FED4-774B-A725-4460500578A5}"/>
              </a:ext>
            </a:extLst>
          </p:cNvPr>
          <p:cNvSpPr txBox="1"/>
          <p:nvPr/>
        </p:nvSpPr>
        <p:spPr>
          <a:xfrm>
            <a:off x="6363005" y="1582300"/>
            <a:ext cx="360218" cy="584775"/>
          </a:xfrm>
          <a:prstGeom prst="rect">
            <a:avLst/>
          </a:prstGeom>
          <a:noFill/>
        </p:spPr>
        <p:txBody>
          <a:bodyPr wrap="square" rtlCol="0">
            <a:spAutoFit/>
          </a:bodyPr>
          <a:lstStyle/>
          <a:p>
            <a:pPr algn="ctr"/>
            <a:r>
              <a:rPr lang="en-US" sz="3200" b="1" dirty="0">
                <a:solidFill>
                  <a:srgbClr val="FF9300"/>
                </a:solidFill>
              </a:rPr>
              <a:t>7</a:t>
            </a:r>
          </a:p>
        </p:txBody>
      </p:sp>
      <p:sp>
        <p:nvSpPr>
          <p:cNvPr id="46" name="TextBox 45">
            <a:extLst>
              <a:ext uri="{FF2B5EF4-FFF2-40B4-BE49-F238E27FC236}">
                <a16:creationId xmlns:a16="http://schemas.microsoft.com/office/drawing/2014/main" id="{2D1FE8EF-5121-BA4E-B53E-93F127B4DF61}"/>
              </a:ext>
            </a:extLst>
          </p:cNvPr>
          <p:cNvSpPr txBox="1"/>
          <p:nvPr/>
        </p:nvSpPr>
        <p:spPr>
          <a:xfrm>
            <a:off x="7633871" y="2207478"/>
            <a:ext cx="360218" cy="584775"/>
          </a:xfrm>
          <a:prstGeom prst="rect">
            <a:avLst/>
          </a:prstGeom>
          <a:noFill/>
        </p:spPr>
        <p:txBody>
          <a:bodyPr wrap="square" rtlCol="0">
            <a:spAutoFit/>
          </a:bodyPr>
          <a:lstStyle/>
          <a:p>
            <a:pPr algn="ctr"/>
            <a:r>
              <a:rPr lang="en-US" sz="3200" b="1" dirty="0">
                <a:solidFill>
                  <a:srgbClr val="FF9300"/>
                </a:solidFill>
              </a:rPr>
              <a:t>4</a:t>
            </a:r>
          </a:p>
        </p:txBody>
      </p:sp>
      <p:sp>
        <p:nvSpPr>
          <p:cNvPr id="47" name="Title 1">
            <a:extLst>
              <a:ext uri="{FF2B5EF4-FFF2-40B4-BE49-F238E27FC236}">
                <a16:creationId xmlns:a16="http://schemas.microsoft.com/office/drawing/2014/main" id="{ED8AF13D-AF55-FC48-B226-CE4AF8384DF1}"/>
              </a:ext>
            </a:extLst>
          </p:cNvPr>
          <p:cNvSpPr>
            <a:spLocks noGrp="1"/>
          </p:cNvSpPr>
          <p:nvPr>
            <p:ph type="title"/>
          </p:nvPr>
        </p:nvSpPr>
        <p:spPr>
          <a:xfrm>
            <a:off x="315190" y="182199"/>
            <a:ext cx="7886700" cy="1325563"/>
          </a:xfrm>
        </p:spPr>
        <p:txBody>
          <a:bodyPr/>
          <a:lstStyle/>
          <a:p>
            <a:r>
              <a:rPr lang="en-US" dirty="0"/>
              <a:t>Filling the Gaps</a:t>
            </a:r>
          </a:p>
        </p:txBody>
      </p:sp>
      <p:sp>
        <p:nvSpPr>
          <p:cNvPr id="2" name="Slide Number Placeholder 1">
            <a:extLst>
              <a:ext uri="{FF2B5EF4-FFF2-40B4-BE49-F238E27FC236}">
                <a16:creationId xmlns:a16="http://schemas.microsoft.com/office/drawing/2014/main" id="{C8DD3913-769A-6E43-8AF4-0F5D386500BF}"/>
              </a:ext>
            </a:extLst>
          </p:cNvPr>
          <p:cNvSpPr>
            <a:spLocks noGrp="1"/>
          </p:cNvSpPr>
          <p:nvPr>
            <p:ph type="sldNum" sz="quarter" idx="4"/>
          </p:nvPr>
        </p:nvSpPr>
        <p:spPr/>
        <p:txBody>
          <a:bodyPr/>
          <a:lstStyle/>
          <a:p>
            <a:fld id="{2A49C3E7-77BC-3F4A-9276-18334C356DDA}" type="slidenum">
              <a:rPr lang="en-US" smtClean="0"/>
              <a:pPr/>
              <a:t>15</a:t>
            </a:fld>
            <a:endParaRPr lang="en-US" dirty="0"/>
          </a:p>
        </p:txBody>
      </p:sp>
    </p:spTree>
    <p:extLst>
      <p:ext uri="{BB962C8B-B14F-4D97-AF65-F5344CB8AC3E}">
        <p14:creationId xmlns:p14="http://schemas.microsoft.com/office/powerpoint/2010/main" val="529036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78A3A-596D-204E-94E7-EBF55EDDA5D4}"/>
              </a:ext>
            </a:extLst>
          </p:cNvPr>
          <p:cNvSpPr>
            <a:spLocks noGrp="1"/>
          </p:cNvSpPr>
          <p:nvPr>
            <p:ph type="title"/>
          </p:nvPr>
        </p:nvSpPr>
        <p:spPr/>
        <p:txBody>
          <a:bodyPr/>
          <a:lstStyle/>
          <a:p>
            <a:r>
              <a:rPr lang="en-US" dirty="0"/>
              <a:t>SC Clinicians Turned Away</a:t>
            </a:r>
          </a:p>
        </p:txBody>
      </p:sp>
      <p:sp>
        <p:nvSpPr>
          <p:cNvPr id="3" name="Content Placeholder 2">
            <a:extLst>
              <a:ext uri="{FF2B5EF4-FFF2-40B4-BE49-F238E27FC236}">
                <a16:creationId xmlns:a16="http://schemas.microsoft.com/office/drawing/2014/main" id="{D897B7F3-4AD9-DA47-BB0B-B22C22B984F8}"/>
              </a:ext>
            </a:extLst>
          </p:cNvPr>
          <p:cNvSpPr>
            <a:spLocks noGrp="1"/>
          </p:cNvSpPr>
          <p:nvPr>
            <p:ph sz="half" idx="1"/>
          </p:nvPr>
        </p:nvSpPr>
        <p:spPr/>
        <p:txBody>
          <a:bodyPr/>
          <a:lstStyle/>
          <a:p>
            <a:r>
              <a:rPr lang="en-US" dirty="0"/>
              <a:t>More eligible providers than available funds</a:t>
            </a:r>
          </a:p>
          <a:p>
            <a:r>
              <a:rPr lang="en-US" dirty="0"/>
              <a:t>Additional funding will go directly to additional clinicians</a:t>
            </a:r>
          </a:p>
        </p:txBody>
      </p:sp>
      <p:sp>
        <p:nvSpPr>
          <p:cNvPr id="10" name="TextBox 9">
            <a:extLst>
              <a:ext uri="{FF2B5EF4-FFF2-40B4-BE49-F238E27FC236}">
                <a16:creationId xmlns:a16="http://schemas.microsoft.com/office/drawing/2014/main" id="{B78B7089-DA9F-714D-A646-04CFD229BE82}"/>
              </a:ext>
            </a:extLst>
          </p:cNvPr>
          <p:cNvSpPr txBox="1"/>
          <p:nvPr/>
        </p:nvSpPr>
        <p:spPr>
          <a:xfrm>
            <a:off x="5646839" y="1825625"/>
            <a:ext cx="2422323" cy="666849"/>
          </a:xfrm>
          <a:prstGeom prst="rect">
            <a:avLst/>
          </a:prstGeom>
          <a:noFill/>
        </p:spPr>
        <p:txBody>
          <a:bodyPr wrap="square" rtlCol="0">
            <a:spAutoFit/>
          </a:bodyPr>
          <a:lstStyle/>
          <a:p>
            <a:pPr algn="ctr"/>
            <a:r>
              <a:rPr lang="en-US" sz="2800" i="1" baseline="30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Unable to fund since FY17</a:t>
            </a:r>
          </a:p>
        </p:txBody>
      </p:sp>
      <p:pic>
        <p:nvPicPr>
          <p:cNvPr id="12" name="Picture 11">
            <a:extLst>
              <a:ext uri="{FF2B5EF4-FFF2-40B4-BE49-F238E27FC236}">
                <a16:creationId xmlns:a16="http://schemas.microsoft.com/office/drawing/2014/main" id="{E9AD76C2-9553-0040-9A15-1BF65802D38E}"/>
              </a:ext>
            </a:extLst>
          </p:cNvPr>
          <p:cNvPicPr>
            <a:picLocks noChangeAspect="1"/>
          </p:cNvPicPr>
          <p:nvPr/>
        </p:nvPicPr>
        <p:blipFill rotWithShape="1">
          <a:blip r:embed="rId2"/>
          <a:srcRect l="31893" t="31717" r="25303" b="12930"/>
          <a:stretch/>
        </p:blipFill>
        <p:spPr>
          <a:xfrm>
            <a:off x="5547413" y="2492474"/>
            <a:ext cx="2621177" cy="2542309"/>
          </a:xfrm>
          <a:prstGeom prst="rect">
            <a:avLst/>
          </a:prstGeom>
        </p:spPr>
      </p:pic>
      <p:sp>
        <p:nvSpPr>
          <p:cNvPr id="13" name="Rectangle 12">
            <a:extLst>
              <a:ext uri="{FF2B5EF4-FFF2-40B4-BE49-F238E27FC236}">
                <a16:creationId xmlns:a16="http://schemas.microsoft.com/office/drawing/2014/main" id="{F503D4B6-D76C-2D46-B2CC-32C2E2B5882A}"/>
              </a:ext>
            </a:extLst>
          </p:cNvPr>
          <p:cNvSpPr/>
          <p:nvPr/>
        </p:nvSpPr>
        <p:spPr>
          <a:xfrm>
            <a:off x="4572000" y="5034783"/>
            <a:ext cx="4572000" cy="1015663"/>
          </a:xfrm>
          <a:prstGeom prst="rect">
            <a:avLst/>
          </a:prstGeom>
        </p:spPr>
        <p:txBody>
          <a:bodyPr>
            <a:spAutoFit/>
          </a:bodyPr>
          <a:lstStyle/>
          <a:p>
            <a:pPr algn="ctr"/>
            <a:r>
              <a:rPr lang="en-US" sz="2400" b="1" dirty="0">
                <a:solidFill>
                  <a:schemeClr val="bg1">
                    <a:lumMod val="50000"/>
                  </a:schemeClr>
                </a:solidFill>
              </a:rPr>
              <a:t>Total: 102</a:t>
            </a:r>
          </a:p>
          <a:p>
            <a:pPr algn="ctr"/>
            <a:r>
              <a:rPr lang="en-US" dirty="0">
                <a:solidFill>
                  <a:schemeClr val="accent2"/>
                </a:solidFill>
              </a:rPr>
              <a:t>Advanced Practice Providers: 72</a:t>
            </a:r>
          </a:p>
          <a:p>
            <a:pPr algn="ctr"/>
            <a:r>
              <a:rPr lang="en-US" dirty="0">
                <a:solidFill>
                  <a:srgbClr val="C00000"/>
                </a:solidFill>
              </a:rPr>
              <a:t>Physicians: 30</a:t>
            </a:r>
          </a:p>
        </p:txBody>
      </p:sp>
      <p:sp>
        <p:nvSpPr>
          <p:cNvPr id="4" name="Slide Number Placeholder 3">
            <a:extLst>
              <a:ext uri="{FF2B5EF4-FFF2-40B4-BE49-F238E27FC236}">
                <a16:creationId xmlns:a16="http://schemas.microsoft.com/office/drawing/2014/main" id="{84F8792B-3945-5745-966E-1627AF18D297}"/>
              </a:ext>
            </a:extLst>
          </p:cNvPr>
          <p:cNvSpPr>
            <a:spLocks noGrp="1"/>
          </p:cNvSpPr>
          <p:nvPr>
            <p:ph type="sldNum" sz="quarter" idx="4"/>
          </p:nvPr>
        </p:nvSpPr>
        <p:spPr/>
        <p:txBody>
          <a:bodyPr/>
          <a:lstStyle/>
          <a:p>
            <a:fld id="{2A49C3E7-77BC-3F4A-9276-18334C356DDA}" type="slidenum">
              <a:rPr lang="en-US" smtClean="0"/>
              <a:pPr/>
              <a:t>16</a:t>
            </a:fld>
            <a:endParaRPr lang="en-US" dirty="0"/>
          </a:p>
        </p:txBody>
      </p:sp>
    </p:spTree>
    <p:extLst>
      <p:ext uri="{BB962C8B-B14F-4D97-AF65-F5344CB8AC3E}">
        <p14:creationId xmlns:p14="http://schemas.microsoft.com/office/powerpoint/2010/main" val="1314947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010" y="163345"/>
            <a:ext cx="7886700" cy="1325563"/>
          </a:xfrm>
          <a:ln>
            <a:noFill/>
          </a:ln>
        </p:spPr>
        <p:txBody>
          <a:bodyPr>
            <a:normAutofit/>
          </a:bodyPr>
          <a:lstStyle/>
          <a:p>
            <a:pPr algn="ctr"/>
            <a:r>
              <a:rPr lang="en-US" sz="4000" dirty="0"/>
              <a:t>Return on Investment</a:t>
            </a:r>
          </a:p>
        </p:txBody>
      </p:sp>
      <p:sp>
        <p:nvSpPr>
          <p:cNvPr id="10" name="Rectangle 9">
            <a:extLst>
              <a:ext uri="{FF2B5EF4-FFF2-40B4-BE49-F238E27FC236}">
                <a16:creationId xmlns:a16="http://schemas.microsoft.com/office/drawing/2014/main" id="{D7091966-76FB-B944-BD52-AE4375E9D41F}"/>
              </a:ext>
            </a:extLst>
          </p:cNvPr>
          <p:cNvSpPr/>
          <p:nvPr/>
        </p:nvSpPr>
        <p:spPr>
          <a:xfrm>
            <a:off x="738933" y="1679136"/>
            <a:ext cx="2533992" cy="3263666"/>
          </a:xfrm>
          <a:prstGeom prst="rect">
            <a:avLst/>
          </a:prstGeom>
          <a:solidFill>
            <a:srgbClr val="72A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0834FE5A-6BFE-3C4E-B8E2-98D026E05C3D}"/>
              </a:ext>
            </a:extLst>
          </p:cNvPr>
          <p:cNvGrpSpPr/>
          <p:nvPr/>
        </p:nvGrpSpPr>
        <p:grpSpPr>
          <a:xfrm>
            <a:off x="876610" y="1741195"/>
            <a:ext cx="2160987" cy="3074065"/>
            <a:chOff x="4688682" y="2224721"/>
            <a:chExt cx="2160987" cy="3074065"/>
          </a:xfrm>
        </p:grpSpPr>
        <p:sp>
          <p:nvSpPr>
            <p:cNvPr id="11" name="TextBox 10">
              <a:extLst>
                <a:ext uri="{FF2B5EF4-FFF2-40B4-BE49-F238E27FC236}">
                  <a16:creationId xmlns:a16="http://schemas.microsoft.com/office/drawing/2014/main" id="{D64C223B-57D6-1B47-BC89-0504E2FC23A4}"/>
                </a:ext>
              </a:extLst>
            </p:cNvPr>
            <p:cNvSpPr txBox="1"/>
            <p:nvPr/>
          </p:nvSpPr>
          <p:spPr>
            <a:xfrm>
              <a:off x="5230420" y="2224721"/>
              <a:ext cx="1190625" cy="646331"/>
            </a:xfrm>
            <a:prstGeom prst="rect">
              <a:avLst/>
            </a:prstGeom>
            <a:noFill/>
          </p:spPr>
          <p:txBody>
            <a:bodyPr wrap="square" rtlCol="0">
              <a:spAutoFit/>
            </a:bodyPr>
            <a:lstStyle/>
            <a:p>
              <a:pPr algn="ctr"/>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12" name="TextBox 11">
              <a:extLst>
                <a:ext uri="{FF2B5EF4-FFF2-40B4-BE49-F238E27FC236}">
                  <a16:creationId xmlns:a16="http://schemas.microsoft.com/office/drawing/2014/main" id="{2AA3CCD3-EF5F-5F44-9F71-0B5B8C1CC742}"/>
                </a:ext>
              </a:extLst>
            </p:cNvPr>
            <p:cNvSpPr txBox="1"/>
            <p:nvPr/>
          </p:nvSpPr>
          <p:spPr>
            <a:xfrm>
              <a:off x="4801794" y="2793490"/>
              <a:ext cx="2047875" cy="584775"/>
            </a:xfrm>
            <a:prstGeom prst="rect">
              <a:avLst/>
            </a:prstGeom>
            <a:noFill/>
          </p:spPr>
          <p:txBody>
            <a:bodyPr wrap="square" rtlCol="0">
              <a:spAutoFit/>
            </a:bodyPr>
            <a:lstStyle/>
            <a:p>
              <a:pPr algn="ct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Invested in </a:t>
              </a:r>
              <a:b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Primary Care</a:t>
              </a:r>
              <a:endParaRPr lang="en-US" sz="1600" baseline="30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9549E779-2394-CF4D-8151-D0AC7AAE8E3E}"/>
                </a:ext>
              </a:extLst>
            </p:cNvPr>
            <p:cNvSpPr txBox="1"/>
            <p:nvPr/>
          </p:nvSpPr>
          <p:spPr>
            <a:xfrm>
              <a:off x="5173864" y="3883013"/>
              <a:ext cx="1190625" cy="646331"/>
            </a:xfrm>
            <a:prstGeom prst="rect">
              <a:avLst/>
            </a:prstGeom>
            <a:noFill/>
          </p:spPr>
          <p:txBody>
            <a:bodyPr wrap="square" rtlCol="0">
              <a:spAutoFit/>
            </a:bodyPr>
            <a:lstStyle/>
            <a:p>
              <a:pPr algn="ctr"/>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$13</a:t>
              </a:r>
            </a:p>
          </p:txBody>
        </p:sp>
        <p:sp>
          <p:nvSpPr>
            <p:cNvPr id="14" name="TextBox 13">
              <a:extLst>
                <a:ext uri="{FF2B5EF4-FFF2-40B4-BE49-F238E27FC236}">
                  <a16:creationId xmlns:a16="http://schemas.microsoft.com/office/drawing/2014/main" id="{90C02947-F643-FB46-B1F9-B062BF8091EE}"/>
                </a:ext>
              </a:extLst>
            </p:cNvPr>
            <p:cNvSpPr txBox="1"/>
            <p:nvPr/>
          </p:nvSpPr>
          <p:spPr>
            <a:xfrm>
              <a:off x="4688682" y="4467789"/>
              <a:ext cx="2160987" cy="830997"/>
            </a:xfrm>
            <a:prstGeom prst="rect">
              <a:avLst/>
            </a:prstGeom>
            <a:noFill/>
          </p:spPr>
          <p:txBody>
            <a:bodyPr wrap="square" rtlCol="0">
              <a:spAutoFit/>
            </a:bodyPr>
            <a:lstStyle/>
            <a:p>
              <a:pPr algn="ct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Savings in </a:t>
              </a:r>
            </a:p>
            <a:p>
              <a:pPr algn="ct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Downstream </a:t>
              </a:r>
            </a:p>
            <a:p>
              <a:pPr algn="ct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Costs</a:t>
              </a:r>
              <a:r>
                <a:rPr lang="en-US" sz="16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15" name="TextBox 14">
              <a:extLst>
                <a:ext uri="{FF2B5EF4-FFF2-40B4-BE49-F238E27FC236}">
                  <a16:creationId xmlns:a16="http://schemas.microsoft.com/office/drawing/2014/main" id="{CAB57E7B-4E5B-7C40-89EF-7315C832B13F}"/>
                </a:ext>
              </a:extLst>
            </p:cNvPr>
            <p:cNvSpPr txBox="1"/>
            <p:nvPr/>
          </p:nvSpPr>
          <p:spPr>
            <a:xfrm>
              <a:off x="5230420" y="3307474"/>
              <a:ext cx="1190625" cy="646331"/>
            </a:xfrm>
            <a:prstGeom prst="rect">
              <a:avLst/>
            </a:prstGeom>
            <a:noFill/>
          </p:spPr>
          <p:txBody>
            <a:bodyPr wrap="square" rtlCol="0">
              <a:spAutoFit/>
            </a:bodyPr>
            <a:lstStyle/>
            <a:p>
              <a:pPr algn="ctr"/>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p:grpSp>
      <p:sp>
        <p:nvSpPr>
          <p:cNvPr id="21" name="TextBox 20">
            <a:extLst>
              <a:ext uri="{FF2B5EF4-FFF2-40B4-BE49-F238E27FC236}">
                <a16:creationId xmlns:a16="http://schemas.microsoft.com/office/drawing/2014/main" id="{560E0415-FE7C-3641-86C8-5BB7E31F1FC5}"/>
              </a:ext>
            </a:extLst>
          </p:cNvPr>
          <p:cNvSpPr txBox="1"/>
          <p:nvPr/>
        </p:nvSpPr>
        <p:spPr>
          <a:xfrm>
            <a:off x="385089" y="5315328"/>
            <a:ext cx="8511139" cy="938719"/>
          </a:xfrm>
          <a:prstGeom prst="rect">
            <a:avLst/>
          </a:prstGeom>
          <a:noFill/>
        </p:spPr>
        <p:txBody>
          <a:bodyPr wrap="square" rtlCol="0">
            <a:spAutoFit/>
          </a:bodyPr>
          <a:lstStyle/>
          <a:p>
            <a:r>
              <a:rPr lang="en-US" sz="1100" baseline="30000" dirty="0">
                <a:solidFill>
                  <a:schemeClr val="bg2">
                    <a:lumMod val="75000"/>
                  </a:schemeClr>
                </a:solidFill>
              </a:rPr>
              <a:t>1</a:t>
            </a:r>
            <a:r>
              <a:rPr lang="en-US" sz="1100" i="1" dirty="0">
                <a:solidFill>
                  <a:schemeClr val="bg2">
                    <a:lumMod val="75000"/>
                  </a:schemeClr>
                </a:solidFill>
              </a:rPr>
              <a:t>Delivering value in healthcare starts with increased primary care investment. </a:t>
            </a:r>
            <a:r>
              <a:rPr lang="en-US" sz="1100" u="sng" dirty="0">
                <a:solidFill>
                  <a:schemeClr val="bg2">
                    <a:lumMod val="75000"/>
                  </a:schemeClr>
                </a:solidFill>
              </a:rPr>
              <a:t>Medical Economics</a:t>
            </a:r>
            <a:r>
              <a:rPr lang="en-US" sz="1100" dirty="0">
                <a:solidFill>
                  <a:schemeClr val="bg2">
                    <a:lumMod val="75000"/>
                  </a:schemeClr>
                </a:solidFill>
              </a:rPr>
              <a:t>, August 6, 2018: http://www.medicaleconomics.com/health-law-and-policy/delivering-value-healthcare-starts-increased-primary-care-investment</a:t>
            </a:r>
          </a:p>
          <a:p>
            <a:r>
              <a:rPr lang="en-US" sz="1100" baseline="30000" dirty="0">
                <a:solidFill>
                  <a:schemeClr val="bg2">
                    <a:lumMod val="75000"/>
                  </a:schemeClr>
                </a:solidFill>
              </a:rPr>
              <a:t>2</a:t>
            </a:r>
            <a:r>
              <a:rPr lang="en-US" sz="1100" i="1" dirty="0">
                <a:solidFill>
                  <a:schemeClr val="bg2">
                    <a:lumMod val="75000"/>
                  </a:schemeClr>
                </a:solidFill>
              </a:rPr>
              <a:t>The national economic impact of physicians</a:t>
            </a:r>
            <a:r>
              <a:rPr lang="en-US" sz="1100" dirty="0">
                <a:solidFill>
                  <a:schemeClr val="bg2">
                    <a:lumMod val="75000"/>
                  </a:schemeClr>
                </a:solidFill>
              </a:rPr>
              <a:t>. Prepared for The American Medical Association by IQVIA. Retrieved 12/4/18 from https://</a:t>
            </a:r>
            <a:r>
              <a:rPr lang="en-US" sz="1100" dirty="0" err="1">
                <a:solidFill>
                  <a:schemeClr val="bg2">
                    <a:lumMod val="75000"/>
                  </a:schemeClr>
                </a:solidFill>
              </a:rPr>
              <a:t>www.ama-assn.org</a:t>
            </a:r>
            <a:r>
              <a:rPr lang="en-US" sz="1100" dirty="0">
                <a:solidFill>
                  <a:schemeClr val="bg2">
                    <a:lumMod val="75000"/>
                  </a:schemeClr>
                </a:solidFill>
              </a:rPr>
              <a:t>/sites/</a:t>
            </a:r>
            <a:r>
              <a:rPr lang="en-US" sz="1100" dirty="0" err="1">
                <a:solidFill>
                  <a:schemeClr val="bg2">
                    <a:lumMod val="75000"/>
                  </a:schemeClr>
                </a:solidFill>
              </a:rPr>
              <a:t>ama-assn.org</a:t>
            </a:r>
            <a:r>
              <a:rPr lang="en-US" sz="1100" dirty="0">
                <a:solidFill>
                  <a:schemeClr val="bg2">
                    <a:lumMod val="75000"/>
                  </a:schemeClr>
                </a:solidFill>
              </a:rPr>
              <a:t>/files/</a:t>
            </a:r>
            <a:r>
              <a:rPr lang="en-US" sz="1100" dirty="0" err="1">
                <a:solidFill>
                  <a:schemeClr val="bg2">
                    <a:lumMod val="75000"/>
                  </a:schemeClr>
                </a:solidFill>
              </a:rPr>
              <a:t>corp</a:t>
            </a:r>
            <a:r>
              <a:rPr lang="en-US" sz="1100" dirty="0">
                <a:solidFill>
                  <a:schemeClr val="bg2">
                    <a:lumMod val="75000"/>
                  </a:schemeClr>
                </a:solidFill>
              </a:rPr>
              <a:t>/media-browser/public/2018-ama-economic-impact-study.pdf</a:t>
            </a:r>
          </a:p>
          <a:p>
            <a:pPr algn="ctr"/>
            <a:endParaRPr lang="en-US" sz="11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TextBox 21">
            <a:extLst>
              <a:ext uri="{FF2B5EF4-FFF2-40B4-BE49-F238E27FC236}">
                <a16:creationId xmlns:a16="http://schemas.microsoft.com/office/drawing/2014/main" id="{3F4B2828-7BDB-4242-9AC9-5CD5B350AC11}"/>
              </a:ext>
            </a:extLst>
          </p:cNvPr>
          <p:cNvSpPr txBox="1"/>
          <p:nvPr/>
        </p:nvSpPr>
        <p:spPr>
          <a:xfrm>
            <a:off x="4678652" y="1496839"/>
            <a:ext cx="4617251" cy="379591"/>
          </a:xfrm>
          <a:prstGeom prst="rect">
            <a:avLst/>
          </a:prstGeom>
          <a:noFill/>
        </p:spPr>
        <p:txBody>
          <a:bodyPr wrap="square" rtlCol="0">
            <a:spAutoFit/>
          </a:bodyPr>
          <a:lstStyle/>
          <a:p>
            <a:pPr algn="ctr"/>
            <a:r>
              <a:rPr lang="en-US" sz="2800" i="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Return on Investment:</a:t>
            </a:r>
          </a:p>
        </p:txBody>
      </p:sp>
      <p:sp>
        <p:nvSpPr>
          <p:cNvPr id="16" name="Rectangle 15">
            <a:extLst>
              <a:ext uri="{FF2B5EF4-FFF2-40B4-BE49-F238E27FC236}">
                <a16:creationId xmlns:a16="http://schemas.microsoft.com/office/drawing/2014/main" id="{D8F9C126-5866-C342-9CE7-24ACA1980BDE}"/>
              </a:ext>
            </a:extLst>
          </p:cNvPr>
          <p:cNvSpPr/>
          <p:nvPr/>
        </p:nvSpPr>
        <p:spPr>
          <a:xfrm>
            <a:off x="3272925" y="1679136"/>
            <a:ext cx="2533992" cy="3263666"/>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06E44F38-EC6D-1A48-8DE8-CA13C4D17EA8}"/>
              </a:ext>
            </a:extLst>
          </p:cNvPr>
          <p:cNvSpPr txBox="1"/>
          <p:nvPr/>
        </p:nvSpPr>
        <p:spPr>
          <a:xfrm>
            <a:off x="3944608" y="1743465"/>
            <a:ext cx="1190625" cy="646331"/>
          </a:xfrm>
          <a:prstGeom prst="rect">
            <a:avLst/>
          </a:prstGeom>
          <a:noFill/>
        </p:spPr>
        <p:txBody>
          <a:bodyPr wrap="square" rtlCol="0">
            <a:spAutoFit/>
          </a:bodyPr>
          <a:lstStyle/>
          <a:p>
            <a:pPr algn="ctr"/>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18" name="TextBox 17">
            <a:extLst>
              <a:ext uri="{FF2B5EF4-FFF2-40B4-BE49-F238E27FC236}">
                <a16:creationId xmlns:a16="http://schemas.microsoft.com/office/drawing/2014/main" id="{00CEBF44-D306-504C-91B5-71F72F3A666B}"/>
              </a:ext>
            </a:extLst>
          </p:cNvPr>
          <p:cNvSpPr txBox="1"/>
          <p:nvPr/>
        </p:nvSpPr>
        <p:spPr>
          <a:xfrm>
            <a:off x="3515982" y="2312685"/>
            <a:ext cx="2047875" cy="584775"/>
          </a:xfrm>
          <a:prstGeom prst="rect">
            <a:avLst/>
          </a:prstGeom>
          <a:noFill/>
        </p:spPr>
        <p:txBody>
          <a:bodyPr wrap="square" rtlCol="0">
            <a:spAutoFit/>
          </a:bodyPr>
          <a:lstStyle/>
          <a:p>
            <a:pPr algn="ct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Physician in </a:t>
            </a:r>
            <a:endParaRPr lang="en-US" sz="1600" baseline="30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South Carolina</a:t>
            </a:r>
          </a:p>
        </p:txBody>
      </p:sp>
      <p:sp>
        <p:nvSpPr>
          <p:cNvPr id="20" name="TextBox 19">
            <a:extLst>
              <a:ext uri="{FF2B5EF4-FFF2-40B4-BE49-F238E27FC236}">
                <a16:creationId xmlns:a16="http://schemas.microsoft.com/office/drawing/2014/main" id="{79169FEE-43E2-5D41-8590-56D736BC45AF}"/>
              </a:ext>
            </a:extLst>
          </p:cNvPr>
          <p:cNvSpPr txBox="1"/>
          <p:nvPr/>
        </p:nvSpPr>
        <p:spPr>
          <a:xfrm>
            <a:off x="3912937" y="2823948"/>
            <a:ext cx="1190625" cy="646331"/>
          </a:xfrm>
          <a:prstGeom prst="rect">
            <a:avLst/>
          </a:prstGeom>
          <a:noFill/>
        </p:spPr>
        <p:txBody>
          <a:bodyPr wrap="square" rtlCol="0">
            <a:spAutoFit/>
          </a:bodyPr>
          <a:lstStyle/>
          <a:p>
            <a:pPr algn="ctr"/>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p:sp>
        <p:nvSpPr>
          <p:cNvPr id="23" name="TextBox 22">
            <a:extLst>
              <a:ext uri="{FF2B5EF4-FFF2-40B4-BE49-F238E27FC236}">
                <a16:creationId xmlns:a16="http://schemas.microsoft.com/office/drawing/2014/main" id="{D9A9CEC1-212D-4643-8D6D-F6FCF62B65EA}"/>
              </a:ext>
            </a:extLst>
          </p:cNvPr>
          <p:cNvSpPr txBox="1"/>
          <p:nvPr/>
        </p:nvSpPr>
        <p:spPr>
          <a:xfrm>
            <a:off x="3835521" y="3406923"/>
            <a:ext cx="1345455" cy="646331"/>
          </a:xfrm>
          <a:prstGeom prst="rect">
            <a:avLst/>
          </a:prstGeom>
          <a:noFill/>
        </p:spPr>
        <p:txBody>
          <a:bodyPr wrap="square" rtlCol="0">
            <a:spAutoFit/>
          </a:bodyPr>
          <a:lstStyle/>
          <a:p>
            <a:pPr algn="ctr"/>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11.9</a:t>
            </a:r>
          </a:p>
        </p:txBody>
      </p:sp>
      <p:sp>
        <p:nvSpPr>
          <p:cNvPr id="25" name="TextBox 24">
            <a:extLst>
              <a:ext uri="{FF2B5EF4-FFF2-40B4-BE49-F238E27FC236}">
                <a16:creationId xmlns:a16="http://schemas.microsoft.com/office/drawing/2014/main" id="{AC1CE1B9-523D-9440-9ECF-8443368920D9}"/>
              </a:ext>
            </a:extLst>
          </p:cNvPr>
          <p:cNvSpPr txBox="1"/>
          <p:nvPr/>
        </p:nvSpPr>
        <p:spPr>
          <a:xfrm>
            <a:off x="3427754" y="3983645"/>
            <a:ext cx="2160987" cy="338554"/>
          </a:xfrm>
          <a:prstGeom prst="rect">
            <a:avLst/>
          </a:prstGeom>
          <a:noFill/>
        </p:spPr>
        <p:txBody>
          <a:bodyPr wrap="square" rtlCol="0">
            <a:spAutoFit/>
          </a:bodyPr>
          <a:lstStyle/>
          <a:p>
            <a:pPr algn="ct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Jobs Supported</a:t>
            </a:r>
            <a:r>
              <a:rPr lang="en-US" sz="16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p>
        </p:txBody>
      </p:sp>
      <p:sp>
        <p:nvSpPr>
          <p:cNvPr id="26" name="Rectangle 25">
            <a:extLst>
              <a:ext uri="{FF2B5EF4-FFF2-40B4-BE49-F238E27FC236}">
                <a16:creationId xmlns:a16="http://schemas.microsoft.com/office/drawing/2014/main" id="{D5AD0155-FD25-954D-9302-71442FEBB914}"/>
              </a:ext>
            </a:extLst>
          </p:cNvPr>
          <p:cNvSpPr/>
          <p:nvPr/>
        </p:nvSpPr>
        <p:spPr>
          <a:xfrm>
            <a:off x="5806917" y="1679136"/>
            <a:ext cx="2533992" cy="3263666"/>
          </a:xfrm>
          <a:prstGeom prst="rect">
            <a:avLst/>
          </a:prstGeom>
          <a:solidFill>
            <a:srgbClr val="268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EE662ADA-5C89-DA42-A550-77674904F3E5}"/>
              </a:ext>
            </a:extLst>
          </p:cNvPr>
          <p:cNvSpPr txBox="1"/>
          <p:nvPr/>
        </p:nvSpPr>
        <p:spPr>
          <a:xfrm>
            <a:off x="6450676" y="1735561"/>
            <a:ext cx="1190625" cy="646331"/>
          </a:xfrm>
          <a:prstGeom prst="rect">
            <a:avLst/>
          </a:prstGeom>
          <a:noFill/>
        </p:spPr>
        <p:txBody>
          <a:bodyPr wrap="square" rtlCol="0">
            <a:spAutoFit/>
          </a:bodyPr>
          <a:lstStyle/>
          <a:p>
            <a:pPr algn="ctr"/>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28" name="TextBox 27">
            <a:extLst>
              <a:ext uri="{FF2B5EF4-FFF2-40B4-BE49-F238E27FC236}">
                <a16:creationId xmlns:a16="http://schemas.microsoft.com/office/drawing/2014/main" id="{23531A70-9B0E-0046-85F3-B1EE7937CEEA}"/>
              </a:ext>
            </a:extLst>
          </p:cNvPr>
          <p:cNvSpPr txBox="1"/>
          <p:nvPr/>
        </p:nvSpPr>
        <p:spPr>
          <a:xfrm>
            <a:off x="6022050" y="2304330"/>
            <a:ext cx="2047875" cy="584775"/>
          </a:xfrm>
          <a:prstGeom prst="rect">
            <a:avLst/>
          </a:prstGeom>
          <a:noFill/>
        </p:spPr>
        <p:txBody>
          <a:bodyPr wrap="square" rtlCol="0">
            <a:spAutoFit/>
          </a:bodyPr>
          <a:lstStyle/>
          <a:p>
            <a:pPr algn="ct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Physician in </a:t>
            </a:r>
            <a:endParaRPr lang="en-US" sz="1600" baseline="30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South Carolina</a:t>
            </a:r>
          </a:p>
        </p:txBody>
      </p:sp>
      <p:sp>
        <p:nvSpPr>
          <p:cNvPr id="29" name="TextBox 28">
            <a:extLst>
              <a:ext uri="{FF2B5EF4-FFF2-40B4-BE49-F238E27FC236}">
                <a16:creationId xmlns:a16="http://schemas.microsoft.com/office/drawing/2014/main" id="{FB20216B-3C11-2E44-9D08-D26E11001F41}"/>
              </a:ext>
            </a:extLst>
          </p:cNvPr>
          <p:cNvSpPr txBox="1"/>
          <p:nvPr/>
        </p:nvSpPr>
        <p:spPr>
          <a:xfrm>
            <a:off x="6446929" y="2823948"/>
            <a:ext cx="1190625" cy="646331"/>
          </a:xfrm>
          <a:prstGeom prst="rect">
            <a:avLst/>
          </a:prstGeom>
          <a:noFill/>
        </p:spPr>
        <p:txBody>
          <a:bodyPr wrap="square" rtlCol="0">
            <a:spAutoFit/>
          </a:bodyPr>
          <a:lstStyle/>
          <a:p>
            <a:pPr algn="ctr"/>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p:sp>
        <p:nvSpPr>
          <p:cNvPr id="30" name="TextBox 29">
            <a:extLst>
              <a:ext uri="{FF2B5EF4-FFF2-40B4-BE49-F238E27FC236}">
                <a16:creationId xmlns:a16="http://schemas.microsoft.com/office/drawing/2014/main" id="{D6596312-7FB3-D643-A3BB-9A9F601DCA9C}"/>
              </a:ext>
            </a:extLst>
          </p:cNvPr>
          <p:cNvSpPr txBox="1"/>
          <p:nvPr/>
        </p:nvSpPr>
        <p:spPr>
          <a:xfrm>
            <a:off x="5859725" y="3399487"/>
            <a:ext cx="2393797" cy="646331"/>
          </a:xfrm>
          <a:prstGeom prst="rect">
            <a:avLst/>
          </a:prstGeom>
          <a:noFill/>
        </p:spPr>
        <p:txBody>
          <a:bodyPr wrap="square" rtlCol="0">
            <a:spAutoFit/>
          </a:bodyPr>
          <a:lstStyle/>
          <a:p>
            <a:pPr algn="ctr"/>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$76,118</a:t>
            </a:r>
          </a:p>
        </p:txBody>
      </p:sp>
      <p:sp>
        <p:nvSpPr>
          <p:cNvPr id="31" name="TextBox 30">
            <a:extLst>
              <a:ext uri="{FF2B5EF4-FFF2-40B4-BE49-F238E27FC236}">
                <a16:creationId xmlns:a16="http://schemas.microsoft.com/office/drawing/2014/main" id="{5E312E56-5AB2-E44F-A9A2-086F9AE44A1C}"/>
              </a:ext>
            </a:extLst>
          </p:cNvPr>
          <p:cNvSpPr txBox="1"/>
          <p:nvPr/>
        </p:nvSpPr>
        <p:spPr>
          <a:xfrm>
            <a:off x="5961746" y="3983645"/>
            <a:ext cx="2160987" cy="830997"/>
          </a:xfrm>
          <a:prstGeom prst="rect">
            <a:avLst/>
          </a:prstGeom>
          <a:noFill/>
        </p:spPr>
        <p:txBody>
          <a:bodyPr wrap="square" rtlCol="0">
            <a:spAutoFit/>
          </a:bodyPr>
          <a:lstStyle/>
          <a:p>
            <a:pPr algn="ct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State and local tax revenue generated</a:t>
            </a:r>
            <a:r>
              <a:rPr lang="en-US" sz="16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p>
        </p:txBody>
      </p:sp>
      <p:sp>
        <p:nvSpPr>
          <p:cNvPr id="3" name="Slide Number Placeholder 2">
            <a:extLst>
              <a:ext uri="{FF2B5EF4-FFF2-40B4-BE49-F238E27FC236}">
                <a16:creationId xmlns:a16="http://schemas.microsoft.com/office/drawing/2014/main" id="{4DF2B63D-7D24-1E42-9D0F-9B22F6248541}"/>
              </a:ext>
            </a:extLst>
          </p:cNvPr>
          <p:cNvSpPr>
            <a:spLocks noGrp="1"/>
          </p:cNvSpPr>
          <p:nvPr>
            <p:ph type="sldNum" sz="quarter" idx="4"/>
          </p:nvPr>
        </p:nvSpPr>
        <p:spPr/>
        <p:txBody>
          <a:bodyPr/>
          <a:lstStyle/>
          <a:p>
            <a:fld id="{2A49C3E7-77BC-3F4A-9276-18334C356DDA}" type="slidenum">
              <a:rPr lang="en-US" smtClean="0"/>
              <a:pPr/>
              <a:t>17</a:t>
            </a:fld>
            <a:endParaRPr lang="en-US" dirty="0"/>
          </a:p>
        </p:txBody>
      </p:sp>
    </p:spTree>
    <p:extLst>
      <p:ext uri="{BB962C8B-B14F-4D97-AF65-F5344CB8AC3E}">
        <p14:creationId xmlns:p14="http://schemas.microsoft.com/office/powerpoint/2010/main" val="3818011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7F84B-E202-6341-B16D-82C7F8A10350}"/>
              </a:ext>
            </a:extLst>
          </p:cNvPr>
          <p:cNvSpPr>
            <a:spLocks noGrp="1"/>
          </p:cNvSpPr>
          <p:nvPr>
            <p:ph type="title"/>
          </p:nvPr>
        </p:nvSpPr>
        <p:spPr>
          <a:xfrm>
            <a:off x="638175" y="314044"/>
            <a:ext cx="7886700" cy="1325563"/>
          </a:xfrm>
        </p:spPr>
        <p:txBody>
          <a:bodyPr>
            <a:normAutofit/>
          </a:bodyPr>
          <a:lstStyle/>
          <a:p>
            <a:pPr algn="ctr"/>
            <a:r>
              <a:rPr lang="en-US" sz="4000" dirty="0"/>
              <a:t>Program Outcomes</a:t>
            </a:r>
          </a:p>
        </p:txBody>
      </p:sp>
      <p:pic>
        <p:nvPicPr>
          <p:cNvPr id="9" name="Content Placeholder 8">
            <a:extLst>
              <a:ext uri="{FF2B5EF4-FFF2-40B4-BE49-F238E27FC236}">
                <a16:creationId xmlns:a16="http://schemas.microsoft.com/office/drawing/2014/main" id="{94FE1AF2-A954-E24D-9700-092E91C60068}"/>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70329" b="6430"/>
          <a:stretch/>
        </p:blipFill>
        <p:spPr>
          <a:xfrm>
            <a:off x="479943" y="2177920"/>
            <a:ext cx="1331933" cy="1209199"/>
          </a:xfrm>
        </p:spPr>
      </p:pic>
      <p:sp>
        <p:nvSpPr>
          <p:cNvPr id="13" name="TextBox 12">
            <a:extLst>
              <a:ext uri="{FF2B5EF4-FFF2-40B4-BE49-F238E27FC236}">
                <a16:creationId xmlns:a16="http://schemas.microsoft.com/office/drawing/2014/main" id="{35EF1766-3D1A-AC47-9C38-0E67877377DD}"/>
              </a:ext>
            </a:extLst>
          </p:cNvPr>
          <p:cNvSpPr txBox="1"/>
          <p:nvPr/>
        </p:nvSpPr>
        <p:spPr>
          <a:xfrm>
            <a:off x="552450" y="3344747"/>
            <a:ext cx="1190625" cy="646331"/>
          </a:xfrm>
          <a:prstGeom prst="rect">
            <a:avLst/>
          </a:prstGeom>
          <a:noFill/>
        </p:spPr>
        <p:txBody>
          <a:bodyPr wrap="square" rtlCol="0">
            <a:spAutoFit/>
          </a:bodyPr>
          <a:lstStyle/>
          <a:p>
            <a:pPr algn="ctr"/>
            <a:r>
              <a:rPr lang="en-US" sz="3600" b="1" dirty="0">
                <a:solidFill>
                  <a:schemeClr val="accent2"/>
                </a:solidFill>
                <a:latin typeface="Verdana" panose="020B0604030504040204" pitchFamily="34" charset="0"/>
                <a:ea typeface="Verdana" panose="020B0604030504040204" pitchFamily="34" charset="0"/>
                <a:cs typeface="Verdana" panose="020B0604030504040204" pitchFamily="34" charset="0"/>
              </a:rPr>
              <a:t>451</a:t>
            </a:r>
          </a:p>
        </p:txBody>
      </p:sp>
      <p:sp>
        <p:nvSpPr>
          <p:cNvPr id="14" name="TextBox 13">
            <a:extLst>
              <a:ext uri="{FF2B5EF4-FFF2-40B4-BE49-F238E27FC236}">
                <a16:creationId xmlns:a16="http://schemas.microsoft.com/office/drawing/2014/main" id="{C630390D-E2CD-8944-BFC0-ADDE24AD4734}"/>
              </a:ext>
            </a:extLst>
          </p:cNvPr>
          <p:cNvSpPr txBox="1"/>
          <p:nvPr/>
        </p:nvSpPr>
        <p:spPr>
          <a:xfrm>
            <a:off x="123824" y="3992358"/>
            <a:ext cx="2047875" cy="369332"/>
          </a:xfrm>
          <a:prstGeom prst="rect">
            <a:avLst/>
          </a:prstGeom>
          <a:noFill/>
        </p:spPr>
        <p:txBody>
          <a:bodyPr wrap="square" rtlCol="0">
            <a:spAutoFit/>
          </a:bodyPr>
          <a:lstStyle/>
          <a:p>
            <a:pPr algn="ctr"/>
            <a:r>
              <a:rPr lang="en-US" dirty="0">
                <a:solidFill>
                  <a:schemeClr val="accent2"/>
                </a:solidFill>
              </a:rPr>
              <a:t>Physicians</a:t>
            </a:r>
            <a:endParaRPr lang="en-US" baseline="30000" dirty="0">
              <a:solidFill>
                <a:schemeClr val="accent2"/>
              </a:solidFill>
            </a:endParaRPr>
          </a:p>
        </p:txBody>
      </p:sp>
      <p:sp>
        <p:nvSpPr>
          <p:cNvPr id="16" name="TextBox 15">
            <a:extLst>
              <a:ext uri="{FF2B5EF4-FFF2-40B4-BE49-F238E27FC236}">
                <a16:creationId xmlns:a16="http://schemas.microsoft.com/office/drawing/2014/main" id="{430D5D66-F1F9-C048-80DD-507BB520D15A}"/>
              </a:ext>
            </a:extLst>
          </p:cNvPr>
          <p:cNvSpPr txBox="1"/>
          <p:nvPr/>
        </p:nvSpPr>
        <p:spPr>
          <a:xfrm>
            <a:off x="2357436" y="3879104"/>
            <a:ext cx="2047875" cy="646331"/>
          </a:xfrm>
          <a:prstGeom prst="rect">
            <a:avLst/>
          </a:prstGeom>
          <a:noFill/>
        </p:spPr>
        <p:txBody>
          <a:bodyPr wrap="square" rtlCol="0">
            <a:spAutoFit/>
          </a:bodyPr>
          <a:lstStyle/>
          <a:p>
            <a:pPr algn="ctr"/>
            <a:r>
              <a:rPr lang="en-US" dirty="0">
                <a:solidFill>
                  <a:schemeClr val="accent2"/>
                </a:solidFill>
              </a:rPr>
              <a:t>Advanced</a:t>
            </a:r>
          </a:p>
          <a:p>
            <a:pPr algn="ctr"/>
            <a:r>
              <a:rPr lang="en-US" dirty="0">
                <a:solidFill>
                  <a:schemeClr val="accent2"/>
                </a:solidFill>
              </a:rPr>
              <a:t>Practice Providers</a:t>
            </a:r>
          </a:p>
        </p:txBody>
      </p:sp>
      <p:sp>
        <p:nvSpPr>
          <p:cNvPr id="17" name="TextBox 16">
            <a:extLst>
              <a:ext uri="{FF2B5EF4-FFF2-40B4-BE49-F238E27FC236}">
                <a16:creationId xmlns:a16="http://schemas.microsoft.com/office/drawing/2014/main" id="{FC977A02-A8C1-C24B-9F17-1F0DEA67723B}"/>
              </a:ext>
            </a:extLst>
          </p:cNvPr>
          <p:cNvSpPr txBox="1"/>
          <p:nvPr/>
        </p:nvSpPr>
        <p:spPr>
          <a:xfrm>
            <a:off x="175624" y="4525435"/>
            <a:ext cx="4195760" cy="923330"/>
          </a:xfrm>
          <a:prstGeom prst="rect">
            <a:avLst/>
          </a:prstGeom>
          <a:noFill/>
        </p:spPr>
        <p:txBody>
          <a:bodyPr wrap="square" rtlCol="0">
            <a:spAutoFit/>
          </a:bodyPr>
          <a:lstStyle/>
          <a:p>
            <a:pPr algn="ctr"/>
            <a:r>
              <a:rPr lang="en-US"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Received rural practice grants from the rural physician program since its inception</a:t>
            </a:r>
            <a:endParaRPr lang="en-US" baseline="300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a:extLst>
              <a:ext uri="{FF2B5EF4-FFF2-40B4-BE49-F238E27FC236}">
                <a16:creationId xmlns:a16="http://schemas.microsoft.com/office/drawing/2014/main" id="{C44945AF-1B1B-5F43-BAD1-AAB9F0542EA6}"/>
              </a:ext>
            </a:extLst>
          </p:cNvPr>
          <p:cNvSpPr txBox="1"/>
          <p:nvPr/>
        </p:nvSpPr>
        <p:spPr>
          <a:xfrm>
            <a:off x="2786062" y="3344746"/>
            <a:ext cx="1190625" cy="646331"/>
          </a:xfrm>
          <a:prstGeom prst="rect">
            <a:avLst/>
          </a:prstGeom>
          <a:noFill/>
        </p:spPr>
        <p:txBody>
          <a:bodyPr wrap="square" rtlCol="0">
            <a:spAutoFit/>
          </a:bodyPr>
          <a:lstStyle/>
          <a:p>
            <a:pPr algn="ctr"/>
            <a:r>
              <a:rPr lang="en-US" sz="3600" b="1" dirty="0">
                <a:solidFill>
                  <a:schemeClr val="accent2"/>
                </a:solidFill>
                <a:latin typeface="Verdana" panose="020B0604030504040204" pitchFamily="34" charset="0"/>
                <a:ea typeface="Verdana" panose="020B0604030504040204" pitchFamily="34" charset="0"/>
                <a:cs typeface="Verdana" panose="020B0604030504040204" pitchFamily="34" charset="0"/>
              </a:rPr>
              <a:t>88</a:t>
            </a:r>
          </a:p>
        </p:txBody>
      </p:sp>
      <p:grpSp>
        <p:nvGrpSpPr>
          <p:cNvPr id="33" name="Group 32">
            <a:extLst>
              <a:ext uri="{FF2B5EF4-FFF2-40B4-BE49-F238E27FC236}">
                <a16:creationId xmlns:a16="http://schemas.microsoft.com/office/drawing/2014/main" id="{1F34C255-FD9E-0540-9BAF-20934850E4BC}"/>
              </a:ext>
            </a:extLst>
          </p:cNvPr>
          <p:cNvGrpSpPr/>
          <p:nvPr/>
        </p:nvGrpSpPr>
        <p:grpSpPr>
          <a:xfrm>
            <a:off x="4610104" y="3343044"/>
            <a:ext cx="4281485" cy="1180689"/>
            <a:chOff x="4591054" y="3120414"/>
            <a:chExt cx="4281485" cy="1180689"/>
          </a:xfrm>
        </p:grpSpPr>
        <p:sp>
          <p:nvSpPr>
            <p:cNvPr id="19" name="TextBox 18">
              <a:extLst>
                <a:ext uri="{FF2B5EF4-FFF2-40B4-BE49-F238E27FC236}">
                  <a16:creationId xmlns:a16="http://schemas.microsoft.com/office/drawing/2014/main" id="{FABACDE0-5E8B-A348-8B9F-FCF26AFB3D9E}"/>
                </a:ext>
              </a:extLst>
            </p:cNvPr>
            <p:cNvSpPr txBox="1"/>
            <p:nvPr/>
          </p:nvSpPr>
          <p:spPr>
            <a:xfrm>
              <a:off x="4855376" y="3120414"/>
              <a:ext cx="1514470" cy="646331"/>
            </a:xfrm>
            <a:prstGeom prst="rect">
              <a:avLst/>
            </a:prstGeom>
            <a:noFill/>
          </p:spPr>
          <p:txBody>
            <a:bodyPr wrap="square" rtlCol="0">
              <a:spAutoFit/>
            </a:bodyPr>
            <a:lstStyle/>
            <a:p>
              <a:pPr algn="ctr"/>
              <a:r>
                <a:rPr lang="en-US" sz="3600" b="1" dirty="0">
                  <a:solidFill>
                    <a:schemeClr val="accent2"/>
                  </a:solidFill>
                  <a:latin typeface="Verdana" panose="020B0604030504040204" pitchFamily="34" charset="0"/>
                  <a:ea typeface="Verdana" panose="020B0604030504040204" pitchFamily="34" charset="0"/>
                  <a:cs typeface="Verdana" panose="020B0604030504040204" pitchFamily="34" charset="0"/>
                </a:rPr>
                <a:t>87%</a:t>
              </a:r>
            </a:p>
          </p:txBody>
        </p:sp>
        <p:sp>
          <p:nvSpPr>
            <p:cNvPr id="20" name="TextBox 19">
              <a:extLst>
                <a:ext uri="{FF2B5EF4-FFF2-40B4-BE49-F238E27FC236}">
                  <a16:creationId xmlns:a16="http://schemas.microsoft.com/office/drawing/2014/main" id="{CEC27600-49E0-A241-A418-00C19FB23CA6}"/>
                </a:ext>
              </a:extLst>
            </p:cNvPr>
            <p:cNvSpPr txBox="1"/>
            <p:nvPr/>
          </p:nvSpPr>
          <p:spPr>
            <a:xfrm>
              <a:off x="4591054" y="3654772"/>
              <a:ext cx="2047875" cy="369332"/>
            </a:xfrm>
            <a:prstGeom prst="rect">
              <a:avLst/>
            </a:prstGeom>
            <a:noFill/>
          </p:spPr>
          <p:txBody>
            <a:bodyPr wrap="square" rtlCol="0">
              <a:spAutoFit/>
            </a:bodyPr>
            <a:lstStyle/>
            <a:p>
              <a:pPr algn="ctr"/>
              <a:r>
                <a:rPr lang="en-US" dirty="0">
                  <a:solidFill>
                    <a:schemeClr val="accent2"/>
                  </a:solidFill>
                </a:rPr>
                <a:t>Physicians</a:t>
              </a:r>
              <a:endParaRPr lang="en-US" baseline="30000" dirty="0">
                <a:solidFill>
                  <a:schemeClr val="accent2"/>
                </a:solidFill>
              </a:endParaRPr>
            </a:p>
          </p:txBody>
        </p:sp>
        <p:sp>
          <p:nvSpPr>
            <p:cNvPr id="21" name="TextBox 20">
              <a:extLst>
                <a:ext uri="{FF2B5EF4-FFF2-40B4-BE49-F238E27FC236}">
                  <a16:creationId xmlns:a16="http://schemas.microsoft.com/office/drawing/2014/main" id="{2D51A09C-53A7-9943-9DA4-6ECFC475DE83}"/>
                </a:ext>
              </a:extLst>
            </p:cNvPr>
            <p:cNvSpPr txBox="1"/>
            <p:nvPr/>
          </p:nvSpPr>
          <p:spPr>
            <a:xfrm>
              <a:off x="6824664" y="3654772"/>
              <a:ext cx="2047875" cy="646331"/>
            </a:xfrm>
            <a:prstGeom prst="rect">
              <a:avLst/>
            </a:prstGeom>
            <a:noFill/>
          </p:spPr>
          <p:txBody>
            <a:bodyPr wrap="square" rtlCol="0">
              <a:spAutoFit/>
            </a:bodyPr>
            <a:lstStyle/>
            <a:p>
              <a:pPr algn="ctr"/>
              <a:r>
                <a:rPr lang="en-US" dirty="0">
                  <a:solidFill>
                    <a:schemeClr val="accent2"/>
                  </a:solidFill>
                </a:rPr>
                <a:t>Advanced</a:t>
              </a:r>
            </a:p>
            <a:p>
              <a:pPr algn="ctr"/>
              <a:r>
                <a:rPr lang="en-US" dirty="0">
                  <a:solidFill>
                    <a:schemeClr val="accent2"/>
                  </a:solidFill>
                </a:rPr>
                <a:t>Practice Providers</a:t>
              </a:r>
            </a:p>
          </p:txBody>
        </p:sp>
        <p:sp>
          <p:nvSpPr>
            <p:cNvPr id="22" name="TextBox 21">
              <a:extLst>
                <a:ext uri="{FF2B5EF4-FFF2-40B4-BE49-F238E27FC236}">
                  <a16:creationId xmlns:a16="http://schemas.microsoft.com/office/drawing/2014/main" id="{E7A1CEEA-B05D-CC47-92EC-799012A8C0A1}"/>
                </a:ext>
              </a:extLst>
            </p:cNvPr>
            <p:cNvSpPr txBox="1"/>
            <p:nvPr/>
          </p:nvSpPr>
          <p:spPr>
            <a:xfrm>
              <a:off x="7116369" y="3130233"/>
              <a:ext cx="1464464" cy="646331"/>
            </a:xfrm>
            <a:prstGeom prst="rect">
              <a:avLst/>
            </a:prstGeom>
            <a:noFill/>
          </p:spPr>
          <p:txBody>
            <a:bodyPr wrap="square" rtlCol="0">
              <a:spAutoFit/>
            </a:bodyPr>
            <a:lstStyle/>
            <a:p>
              <a:pPr algn="ctr"/>
              <a:r>
                <a:rPr lang="en-US" sz="3600" b="1" dirty="0">
                  <a:solidFill>
                    <a:schemeClr val="accent2"/>
                  </a:solidFill>
                  <a:latin typeface="Verdana" panose="020B0604030504040204" pitchFamily="34" charset="0"/>
                  <a:ea typeface="Verdana" panose="020B0604030504040204" pitchFamily="34" charset="0"/>
                  <a:cs typeface="Verdana" panose="020B0604030504040204" pitchFamily="34" charset="0"/>
                </a:rPr>
                <a:t>72%</a:t>
              </a:r>
            </a:p>
          </p:txBody>
        </p:sp>
      </p:grpSp>
      <p:sp>
        <p:nvSpPr>
          <p:cNvPr id="23" name="TextBox 22">
            <a:extLst>
              <a:ext uri="{FF2B5EF4-FFF2-40B4-BE49-F238E27FC236}">
                <a16:creationId xmlns:a16="http://schemas.microsoft.com/office/drawing/2014/main" id="{000A0CA0-C1DD-7E43-AB26-291D0947F35D}"/>
              </a:ext>
            </a:extLst>
          </p:cNvPr>
          <p:cNvSpPr txBox="1"/>
          <p:nvPr/>
        </p:nvSpPr>
        <p:spPr>
          <a:xfrm>
            <a:off x="4661900" y="4551993"/>
            <a:ext cx="4195760" cy="646331"/>
          </a:xfrm>
          <a:prstGeom prst="rect">
            <a:avLst/>
          </a:prstGeom>
          <a:noFill/>
        </p:spPr>
        <p:txBody>
          <a:bodyPr wrap="square" rtlCol="0">
            <a:spAutoFit/>
          </a:bodyPr>
          <a:lstStyle/>
          <a:p>
            <a:pPr algn="ctr"/>
            <a:r>
              <a:rPr lang="en-US"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Rural incentive grant recipients still practicing in South Carolina*</a:t>
            </a:r>
          </a:p>
        </p:txBody>
      </p:sp>
      <p:sp>
        <p:nvSpPr>
          <p:cNvPr id="24" name="TextBox 23">
            <a:extLst>
              <a:ext uri="{FF2B5EF4-FFF2-40B4-BE49-F238E27FC236}">
                <a16:creationId xmlns:a16="http://schemas.microsoft.com/office/drawing/2014/main" id="{E62521A1-09A4-B943-82D1-3E4155A1BEBA}"/>
              </a:ext>
            </a:extLst>
          </p:cNvPr>
          <p:cNvSpPr txBox="1"/>
          <p:nvPr/>
        </p:nvSpPr>
        <p:spPr>
          <a:xfrm>
            <a:off x="4736311" y="5396173"/>
            <a:ext cx="4046937" cy="830997"/>
          </a:xfrm>
          <a:prstGeom prst="rect">
            <a:avLst/>
          </a:prstGeom>
          <a:noFill/>
        </p:spPr>
        <p:txBody>
          <a:bodyPr wrap="square" rtlCol="0">
            <a:spAutoFit/>
          </a:bodyPr>
          <a:lstStyle/>
          <a:p>
            <a:pPr algn="ctr"/>
            <a:r>
              <a:rPr lang="en-US" sz="1200" dirty="0">
                <a:solidFill>
                  <a:schemeClr val="bg2">
                    <a:lumMod val="75000"/>
                  </a:schemeClr>
                </a:solidFill>
              </a:rPr>
              <a:t>*Contract completers initially funded 1995-2014 based on active license in 2015-2016. Source: SC Office for Healthcare Workforce.</a:t>
            </a:r>
          </a:p>
          <a:p>
            <a:pPr algn="ctr"/>
            <a:endParaRPr lang="en-US" sz="12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35" name="Picture 34">
            <a:extLst>
              <a:ext uri="{FF2B5EF4-FFF2-40B4-BE49-F238E27FC236}">
                <a16:creationId xmlns:a16="http://schemas.microsoft.com/office/drawing/2014/main" id="{EC81EB0D-4B11-7945-A08C-73632341CD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8832" y="1639607"/>
            <a:ext cx="3251051" cy="1684996"/>
          </a:xfrm>
          <a:prstGeom prst="rect">
            <a:avLst/>
          </a:prstGeom>
        </p:spPr>
      </p:pic>
      <p:pic>
        <p:nvPicPr>
          <p:cNvPr id="36" name="Content Placeholder 8">
            <a:extLst>
              <a:ext uri="{FF2B5EF4-FFF2-40B4-BE49-F238E27FC236}">
                <a16:creationId xmlns:a16="http://schemas.microsoft.com/office/drawing/2014/main" id="{9EFF1FAE-C7C1-824F-8768-01B7EF3B33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0439" b="6430"/>
          <a:stretch/>
        </p:blipFill>
        <p:spPr>
          <a:xfrm>
            <a:off x="2679642" y="2177919"/>
            <a:ext cx="1327017" cy="1209199"/>
          </a:xfrm>
          <a:prstGeom prst="rect">
            <a:avLst/>
          </a:prstGeom>
        </p:spPr>
      </p:pic>
      <p:sp>
        <p:nvSpPr>
          <p:cNvPr id="3" name="Slide Number Placeholder 2">
            <a:extLst>
              <a:ext uri="{FF2B5EF4-FFF2-40B4-BE49-F238E27FC236}">
                <a16:creationId xmlns:a16="http://schemas.microsoft.com/office/drawing/2014/main" id="{0D86F8AF-A982-8049-9AF0-DFA91920B3B7}"/>
              </a:ext>
            </a:extLst>
          </p:cNvPr>
          <p:cNvSpPr>
            <a:spLocks noGrp="1"/>
          </p:cNvSpPr>
          <p:nvPr>
            <p:ph type="sldNum" sz="quarter" idx="4"/>
          </p:nvPr>
        </p:nvSpPr>
        <p:spPr/>
        <p:txBody>
          <a:bodyPr/>
          <a:lstStyle/>
          <a:p>
            <a:fld id="{2A49C3E7-77BC-3F4A-9276-18334C356DDA}" type="slidenum">
              <a:rPr lang="en-US" smtClean="0"/>
              <a:pPr/>
              <a:t>18</a:t>
            </a:fld>
            <a:endParaRPr lang="en-US" dirty="0"/>
          </a:p>
        </p:txBody>
      </p:sp>
    </p:spTree>
    <p:extLst>
      <p:ext uri="{BB962C8B-B14F-4D97-AF65-F5344CB8AC3E}">
        <p14:creationId xmlns:p14="http://schemas.microsoft.com/office/powerpoint/2010/main" val="2742632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A4078D-94F3-3341-8F17-1F80F1202EB3}"/>
              </a:ext>
            </a:extLst>
          </p:cNvPr>
          <p:cNvSpPr/>
          <p:nvPr/>
        </p:nvSpPr>
        <p:spPr>
          <a:xfrm>
            <a:off x="0" y="0"/>
            <a:ext cx="9144000" cy="6175948"/>
          </a:xfrm>
          <a:prstGeom prst="rect">
            <a:avLst/>
          </a:prstGeom>
          <a:solidFill>
            <a:srgbClr val="2685D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rgbClr val="2685DB"/>
              </a:solidFill>
            </a:endParaRPr>
          </a:p>
        </p:txBody>
      </p:sp>
      <p:sp>
        <p:nvSpPr>
          <p:cNvPr id="3" name="Content Placeholder 2">
            <a:extLst>
              <a:ext uri="{FF2B5EF4-FFF2-40B4-BE49-F238E27FC236}">
                <a16:creationId xmlns:a16="http://schemas.microsoft.com/office/drawing/2014/main" id="{FF1B5CDC-17B4-BB41-AF26-61E699FDD473}"/>
              </a:ext>
            </a:extLst>
          </p:cNvPr>
          <p:cNvSpPr>
            <a:spLocks noGrp="1"/>
          </p:cNvSpPr>
          <p:nvPr>
            <p:ph idx="1"/>
          </p:nvPr>
        </p:nvSpPr>
        <p:spPr>
          <a:xfrm>
            <a:off x="3125499" y="1690689"/>
            <a:ext cx="5495059" cy="4627417"/>
          </a:xfrm>
        </p:spPr>
        <p:txBody>
          <a:bodyPr>
            <a:normAutofit/>
          </a:bodyPr>
          <a:lstStyle/>
          <a:p>
            <a:pPr marL="0" indent="0">
              <a:buNone/>
            </a:pPr>
            <a:r>
              <a:rPr lang="en-US" sz="1600" i="1" dirty="0">
                <a:solidFill>
                  <a:schemeClr val="bg1"/>
                </a:solidFill>
              </a:rPr>
              <a:t>Practicing in rural South Carolina exposes me to some very ill patients with limited financial resources. These are people in need. With few specialists available, this community allows me to practice family medicine in the fullest sense . . . </a:t>
            </a:r>
            <a:endParaRPr lang="en-US" sz="1600" b="1" i="1" dirty="0">
              <a:solidFill>
                <a:schemeClr val="bg1"/>
              </a:solidFill>
            </a:endParaRPr>
          </a:p>
          <a:p>
            <a:pPr marL="0" indent="0">
              <a:buNone/>
            </a:pPr>
            <a:r>
              <a:rPr lang="en-US" sz="1600" b="1" i="1" dirty="0">
                <a:solidFill>
                  <a:schemeClr val="bg1"/>
                </a:solidFill>
              </a:rPr>
              <a:t>When I was looking around for a job, I had several practices in mind. I happened to really like everything about this one rural practice. With the Incentive Grant Program, it made it that much easier to choose my current employer . . . I am very impressed with this Incentive Grant program.  There are very few places in the country that offer such a great incentive to work in an underserved community.  </a:t>
            </a:r>
          </a:p>
          <a:p>
            <a:pPr marL="0" indent="0">
              <a:buNone/>
            </a:pPr>
            <a:endParaRPr lang="en-US" sz="1100" dirty="0">
              <a:solidFill>
                <a:schemeClr val="bg1"/>
              </a:solidFill>
            </a:endParaRPr>
          </a:p>
        </p:txBody>
      </p:sp>
      <p:sp>
        <p:nvSpPr>
          <p:cNvPr id="11" name="Title 1">
            <a:extLst>
              <a:ext uri="{FF2B5EF4-FFF2-40B4-BE49-F238E27FC236}">
                <a16:creationId xmlns:a16="http://schemas.microsoft.com/office/drawing/2014/main" id="{881CEB24-EABD-554F-BA2C-D37A4167AD17}"/>
              </a:ext>
            </a:extLst>
          </p:cNvPr>
          <p:cNvSpPr>
            <a:spLocks noGrp="1"/>
          </p:cNvSpPr>
          <p:nvPr>
            <p:ph type="title"/>
          </p:nvPr>
        </p:nvSpPr>
        <p:spPr>
          <a:xfrm>
            <a:off x="628650" y="365126"/>
            <a:ext cx="7886700" cy="1325563"/>
          </a:xfrm>
        </p:spPr>
        <p:txBody>
          <a:bodyPr>
            <a:normAutofit/>
          </a:bodyPr>
          <a:lstStyle/>
          <a:p>
            <a:r>
              <a:rPr lang="en-US" sz="4000" dirty="0">
                <a:solidFill>
                  <a:schemeClr val="bg1"/>
                </a:solidFill>
              </a:rPr>
              <a:t>Rural Success Stories</a:t>
            </a:r>
          </a:p>
        </p:txBody>
      </p:sp>
      <p:sp>
        <p:nvSpPr>
          <p:cNvPr id="12" name="TextBox 11">
            <a:extLst>
              <a:ext uri="{FF2B5EF4-FFF2-40B4-BE49-F238E27FC236}">
                <a16:creationId xmlns:a16="http://schemas.microsoft.com/office/drawing/2014/main" id="{BC2CBA3A-E2E6-3841-BE43-403DA0DD26DB}"/>
              </a:ext>
            </a:extLst>
          </p:cNvPr>
          <p:cNvSpPr txBox="1"/>
          <p:nvPr/>
        </p:nvSpPr>
        <p:spPr>
          <a:xfrm>
            <a:off x="609022" y="4190907"/>
            <a:ext cx="2306781" cy="1313180"/>
          </a:xfrm>
          <a:prstGeom prst="rect">
            <a:avLst/>
          </a:prstGeom>
          <a:noFill/>
        </p:spPr>
        <p:txBody>
          <a:bodyPr wrap="square" rtlCol="0">
            <a:spAutoFit/>
          </a:bodyPr>
          <a:lstStyle/>
          <a:p>
            <a:pPr algn="ctr"/>
            <a:r>
              <a:rPr lang="en-US" dirty="0">
                <a:solidFill>
                  <a:schemeClr val="bg1"/>
                </a:solidFill>
              </a:rPr>
              <a:t>Dr. Kyle </a:t>
            </a:r>
            <a:r>
              <a:rPr lang="en-US" dirty="0" err="1">
                <a:solidFill>
                  <a:schemeClr val="bg1"/>
                </a:solidFill>
              </a:rPr>
              <a:t>Gehres</a:t>
            </a:r>
            <a:endParaRPr lang="en-US" dirty="0">
              <a:solidFill>
                <a:schemeClr val="bg1"/>
              </a:solidFill>
            </a:endParaRPr>
          </a:p>
          <a:p>
            <a:pPr algn="ctr"/>
            <a:r>
              <a:rPr lang="en-US" sz="1000" baseline="30000" dirty="0">
                <a:solidFill>
                  <a:schemeClr val="bg1"/>
                </a:solidFill>
              </a:rPr>
              <a:t/>
            </a:r>
            <a:br>
              <a:rPr lang="en-US" sz="1000" baseline="30000" dirty="0">
                <a:solidFill>
                  <a:schemeClr val="bg1"/>
                </a:solidFill>
              </a:rPr>
            </a:br>
            <a:endParaRPr lang="en-US" sz="1000" baseline="30000" dirty="0">
              <a:solidFill>
                <a:schemeClr val="bg1"/>
              </a:solidFill>
            </a:endParaRPr>
          </a:p>
          <a:p>
            <a:pPr algn="ctr"/>
            <a:r>
              <a:rPr lang="en-US" baseline="30000" dirty="0">
                <a:solidFill>
                  <a:schemeClr val="bg1"/>
                </a:solidFill>
              </a:rPr>
              <a:t>FY16 Incentive Grant Recipient</a:t>
            </a:r>
          </a:p>
          <a:p>
            <a:pPr algn="ctr"/>
            <a:r>
              <a:rPr lang="en-US" baseline="30000" dirty="0">
                <a:solidFill>
                  <a:schemeClr val="bg1"/>
                </a:solidFill>
              </a:rPr>
              <a:t>Practicing in Dillon </a:t>
            </a:r>
          </a:p>
          <a:p>
            <a:pPr algn="ctr"/>
            <a:r>
              <a:rPr lang="en-US" baseline="30000" dirty="0">
                <a:solidFill>
                  <a:schemeClr val="bg1"/>
                </a:solidFill>
              </a:rPr>
              <a:t>McLeod Family Medicine Residency Program Graduate</a:t>
            </a:r>
          </a:p>
        </p:txBody>
      </p:sp>
      <p:pic>
        <p:nvPicPr>
          <p:cNvPr id="5" name="Picture 4">
            <a:extLst>
              <a:ext uri="{FF2B5EF4-FFF2-40B4-BE49-F238E27FC236}">
                <a16:creationId xmlns:a16="http://schemas.microsoft.com/office/drawing/2014/main" id="{B801D394-07AD-6240-9B4F-01AB95FAB237}"/>
              </a:ext>
            </a:extLst>
          </p:cNvPr>
          <p:cNvPicPr>
            <a:picLocks noChangeAspect="1"/>
          </p:cNvPicPr>
          <p:nvPr/>
        </p:nvPicPr>
        <p:blipFill>
          <a:blip r:embed="rId2"/>
          <a:stretch>
            <a:fillRect/>
          </a:stretch>
        </p:blipFill>
        <p:spPr>
          <a:xfrm>
            <a:off x="714952" y="1690689"/>
            <a:ext cx="2094923" cy="2384502"/>
          </a:xfrm>
          <a:prstGeom prst="rect">
            <a:avLst/>
          </a:prstGeom>
          <a:ln>
            <a:noFill/>
          </a:ln>
          <a:effectLst>
            <a:outerShdw blurRad="292100" dist="139700" dir="2700000" algn="tl" rotWithShape="0">
              <a:srgbClr val="333333">
                <a:alpha val="65000"/>
              </a:srgbClr>
            </a:outerShdw>
          </a:effectLst>
        </p:spPr>
      </p:pic>
      <p:sp>
        <p:nvSpPr>
          <p:cNvPr id="2" name="Slide Number Placeholder 1">
            <a:extLst>
              <a:ext uri="{FF2B5EF4-FFF2-40B4-BE49-F238E27FC236}">
                <a16:creationId xmlns:a16="http://schemas.microsoft.com/office/drawing/2014/main" id="{44DEB71F-DE44-004A-9CAB-D5A359E61336}"/>
              </a:ext>
            </a:extLst>
          </p:cNvPr>
          <p:cNvSpPr>
            <a:spLocks noGrp="1"/>
          </p:cNvSpPr>
          <p:nvPr>
            <p:ph type="sldNum" sz="quarter" idx="4"/>
          </p:nvPr>
        </p:nvSpPr>
        <p:spPr/>
        <p:txBody>
          <a:bodyPr/>
          <a:lstStyle/>
          <a:p>
            <a:fld id="{2A49C3E7-77BC-3F4A-9276-18334C356DDA}" type="slidenum">
              <a:rPr lang="en-US" smtClean="0"/>
              <a:pPr/>
              <a:t>19</a:t>
            </a:fld>
            <a:endParaRPr lang="en-US" dirty="0"/>
          </a:p>
        </p:txBody>
      </p:sp>
    </p:spTree>
    <p:extLst>
      <p:ext uri="{BB962C8B-B14F-4D97-AF65-F5344CB8AC3E}">
        <p14:creationId xmlns:p14="http://schemas.microsoft.com/office/powerpoint/2010/main" val="2765792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332" y="1268989"/>
            <a:ext cx="7886700" cy="1325563"/>
          </a:xfrm>
        </p:spPr>
        <p:txBody>
          <a:bodyPr>
            <a:normAutofit/>
          </a:bodyPr>
          <a:lstStyle/>
          <a:p>
            <a:pPr algn="ctr"/>
            <a:r>
              <a:rPr lang="en-US" sz="4000" dirty="0"/>
              <a:t>Accountability Report Highlights</a:t>
            </a:r>
          </a:p>
        </p:txBody>
      </p:sp>
      <p:sp>
        <p:nvSpPr>
          <p:cNvPr id="3" name="Content Placeholder 2"/>
          <p:cNvSpPr>
            <a:spLocks noGrp="1"/>
          </p:cNvSpPr>
          <p:nvPr>
            <p:ph idx="1"/>
          </p:nvPr>
        </p:nvSpPr>
        <p:spPr>
          <a:xfrm>
            <a:off x="566303" y="2868561"/>
            <a:ext cx="7958759" cy="4174310"/>
          </a:xfrm>
        </p:spPr>
        <p:txBody>
          <a:bodyPr/>
          <a:lstStyle/>
          <a:p>
            <a:pPr marL="0" indent="0">
              <a:buNone/>
            </a:pPr>
            <a:r>
              <a:rPr lang="en-US" sz="2000" dirty="0"/>
              <a:t>The South Carolina Area Health Education Consortium is its own state agency. The AHEC budget is separate from MUSC, however all administrative and financial activities are conducted within the MUSC system. Consequently, the Accountability Report from MUSC includes information about the South Carolina AHEC.</a:t>
            </a:r>
          </a:p>
          <a:p>
            <a:endParaRPr lang="en-US" dirty="0"/>
          </a:p>
        </p:txBody>
      </p:sp>
      <p:sp>
        <p:nvSpPr>
          <p:cNvPr id="4" name="Slide Number Placeholder 3">
            <a:extLst>
              <a:ext uri="{FF2B5EF4-FFF2-40B4-BE49-F238E27FC236}">
                <a16:creationId xmlns:a16="http://schemas.microsoft.com/office/drawing/2014/main" id="{8FF5505E-921D-3A4B-94EF-788D800B4820}"/>
              </a:ext>
            </a:extLst>
          </p:cNvPr>
          <p:cNvSpPr>
            <a:spLocks noGrp="1"/>
          </p:cNvSpPr>
          <p:nvPr>
            <p:ph type="sldNum" sz="quarter" idx="4"/>
          </p:nvPr>
        </p:nvSpPr>
        <p:spPr/>
        <p:txBody>
          <a:bodyPr/>
          <a:lstStyle/>
          <a:p>
            <a:fld id="{2A49C3E7-77BC-3F4A-9276-18334C356DDA}" type="slidenum">
              <a:rPr lang="en-US" smtClean="0"/>
              <a:pPr/>
              <a:t>2</a:t>
            </a:fld>
            <a:endParaRPr lang="en-US" dirty="0"/>
          </a:p>
        </p:txBody>
      </p:sp>
    </p:spTree>
    <p:extLst>
      <p:ext uri="{BB962C8B-B14F-4D97-AF65-F5344CB8AC3E}">
        <p14:creationId xmlns:p14="http://schemas.microsoft.com/office/powerpoint/2010/main" val="3424625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Requests</a:t>
            </a:r>
          </a:p>
        </p:txBody>
      </p:sp>
      <p:sp>
        <p:nvSpPr>
          <p:cNvPr id="5" name="Content Placeholder 4">
            <a:extLst>
              <a:ext uri="{FF2B5EF4-FFF2-40B4-BE49-F238E27FC236}">
                <a16:creationId xmlns:a16="http://schemas.microsoft.com/office/drawing/2014/main" id="{042070F8-7CDF-0345-966A-648722786C59}"/>
              </a:ext>
            </a:extLst>
          </p:cNvPr>
          <p:cNvSpPr>
            <a:spLocks noGrp="1"/>
          </p:cNvSpPr>
          <p:nvPr>
            <p:ph idx="1"/>
          </p:nvPr>
        </p:nvSpPr>
        <p:spPr/>
        <p:txBody>
          <a:bodyPr/>
          <a:lstStyle/>
          <a:p>
            <a:pPr marL="0" indent="0">
              <a:buNone/>
            </a:pPr>
            <a:r>
              <a:rPr lang="en-US" dirty="0"/>
              <a:t>South Carolina AHEC has no:</a:t>
            </a:r>
          </a:p>
          <a:p>
            <a:r>
              <a:rPr lang="en-US" dirty="0"/>
              <a:t>Proviso requests</a:t>
            </a:r>
          </a:p>
          <a:p>
            <a:r>
              <a:rPr lang="en-US" dirty="0"/>
              <a:t>Capital budget requests</a:t>
            </a:r>
          </a:p>
          <a:p>
            <a:r>
              <a:rPr lang="en-US" dirty="0"/>
              <a:t>Non-recurring budget requests</a:t>
            </a:r>
          </a:p>
        </p:txBody>
      </p:sp>
      <p:sp>
        <p:nvSpPr>
          <p:cNvPr id="3" name="Slide Number Placeholder 2">
            <a:extLst>
              <a:ext uri="{FF2B5EF4-FFF2-40B4-BE49-F238E27FC236}">
                <a16:creationId xmlns:a16="http://schemas.microsoft.com/office/drawing/2014/main" id="{6000DBA7-21A0-7A4E-8BDB-70696B92A66B}"/>
              </a:ext>
            </a:extLst>
          </p:cNvPr>
          <p:cNvSpPr>
            <a:spLocks noGrp="1"/>
          </p:cNvSpPr>
          <p:nvPr>
            <p:ph type="sldNum" sz="quarter" idx="4"/>
          </p:nvPr>
        </p:nvSpPr>
        <p:spPr/>
        <p:txBody>
          <a:bodyPr/>
          <a:lstStyle/>
          <a:p>
            <a:fld id="{2A49C3E7-77BC-3F4A-9276-18334C356DDA}" type="slidenum">
              <a:rPr lang="en-US" smtClean="0"/>
              <a:pPr/>
              <a:t>3</a:t>
            </a:fld>
            <a:endParaRPr lang="en-US" dirty="0"/>
          </a:p>
        </p:txBody>
      </p:sp>
    </p:spTree>
    <p:extLst>
      <p:ext uri="{BB962C8B-B14F-4D97-AF65-F5344CB8AC3E}">
        <p14:creationId xmlns:p14="http://schemas.microsoft.com/office/powerpoint/2010/main" val="1950688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99997"/>
          </a:xfrm>
        </p:spPr>
        <p:txBody>
          <a:bodyPr/>
          <a:lstStyle/>
          <a:p>
            <a:r>
              <a:rPr lang="en-US" dirty="0"/>
              <a:t>Three Year Funding </a:t>
            </a:r>
            <a:endParaRPr lang="en-US" dirty="0">
              <a:solidFill>
                <a:srgbClr val="FF0000"/>
              </a:solidFill>
            </a:endParaRPr>
          </a:p>
        </p:txBody>
      </p:sp>
      <p:graphicFrame>
        <p:nvGraphicFramePr>
          <p:cNvPr id="5" name="Content Placeholder 4">
            <a:extLst>
              <a:ext uri="{FF2B5EF4-FFF2-40B4-BE49-F238E27FC236}">
                <a16:creationId xmlns:a16="http://schemas.microsoft.com/office/drawing/2014/main" id="{B7C379E7-5F3E-8D4F-9FAE-5AEAFB4CCC52}"/>
              </a:ext>
            </a:extLst>
          </p:cNvPr>
          <p:cNvGraphicFramePr>
            <a:graphicFrameLocks noGrp="1"/>
          </p:cNvGraphicFramePr>
          <p:nvPr>
            <p:ph idx="1"/>
            <p:extLst>
              <p:ext uri="{D42A27DB-BD31-4B8C-83A1-F6EECF244321}">
                <p14:modId xmlns:p14="http://schemas.microsoft.com/office/powerpoint/2010/main" val="386382952"/>
              </p:ext>
            </p:extLst>
          </p:nvPr>
        </p:nvGraphicFramePr>
        <p:xfrm>
          <a:off x="628650" y="1334729"/>
          <a:ext cx="7886700" cy="4023360"/>
        </p:xfrm>
        <a:graphic>
          <a:graphicData uri="http://schemas.openxmlformats.org/drawingml/2006/table">
            <a:tbl>
              <a:tblPr firstRow="1" bandRow="1">
                <a:tableStyleId>{2D5ABB26-0587-4C30-8999-92F81FD0307C}</a:tableStyleId>
              </a:tblPr>
              <a:tblGrid>
                <a:gridCol w="1577340">
                  <a:extLst>
                    <a:ext uri="{9D8B030D-6E8A-4147-A177-3AD203B41FA5}">
                      <a16:colId xmlns:a16="http://schemas.microsoft.com/office/drawing/2014/main" val="1679087245"/>
                    </a:ext>
                  </a:extLst>
                </a:gridCol>
                <a:gridCol w="1577340">
                  <a:extLst>
                    <a:ext uri="{9D8B030D-6E8A-4147-A177-3AD203B41FA5}">
                      <a16:colId xmlns:a16="http://schemas.microsoft.com/office/drawing/2014/main" val="2050653282"/>
                    </a:ext>
                  </a:extLst>
                </a:gridCol>
                <a:gridCol w="1577340">
                  <a:extLst>
                    <a:ext uri="{9D8B030D-6E8A-4147-A177-3AD203B41FA5}">
                      <a16:colId xmlns:a16="http://schemas.microsoft.com/office/drawing/2014/main" val="3331424555"/>
                    </a:ext>
                  </a:extLst>
                </a:gridCol>
                <a:gridCol w="1577340">
                  <a:extLst>
                    <a:ext uri="{9D8B030D-6E8A-4147-A177-3AD203B41FA5}">
                      <a16:colId xmlns:a16="http://schemas.microsoft.com/office/drawing/2014/main" val="1659067473"/>
                    </a:ext>
                  </a:extLst>
                </a:gridCol>
                <a:gridCol w="1577340">
                  <a:extLst>
                    <a:ext uri="{9D8B030D-6E8A-4147-A177-3AD203B41FA5}">
                      <a16:colId xmlns:a16="http://schemas.microsoft.com/office/drawing/2014/main" val="4254307266"/>
                    </a:ext>
                  </a:extLst>
                </a:gridCol>
              </a:tblGrid>
              <a:tr h="365760">
                <a:tc>
                  <a:txBody>
                    <a:bodyPr/>
                    <a:lstStyle/>
                    <a:p>
                      <a:endParaRPr lang="en-US" sz="1400" dirty="0">
                        <a:solidFill>
                          <a:schemeClr val="bg2">
                            <a:lumMod val="25000"/>
                          </a:schemeClr>
                        </a:solidFill>
                      </a:endParaRPr>
                    </a:p>
                  </a:txBody>
                  <a:tcPr/>
                </a:tc>
                <a:tc>
                  <a:txBody>
                    <a:bodyPr/>
                    <a:lstStyle/>
                    <a:p>
                      <a:endParaRPr lang="en-US" sz="1400" dirty="0">
                        <a:solidFill>
                          <a:schemeClr val="bg2">
                            <a:lumMod val="25000"/>
                          </a:schemeClr>
                        </a:solidFill>
                      </a:endParaRPr>
                    </a:p>
                  </a:txBody>
                  <a:tcPr/>
                </a:tc>
                <a:tc>
                  <a:txBody>
                    <a:bodyPr/>
                    <a:lstStyle/>
                    <a:p>
                      <a:r>
                        <a:rPr lang="en-US" sz="1400" b="1" u="sng" dirty="0">
                          <a:solidFill>
                            <a:schemeClr val="bg2">
                              <a:lumMod val="25000"/>
                            </a:schemeClr>
                          </a:solidFill>
                        </a:rPr>
                        <a:t>FY 15-16</a:t>
                      </a:r>
                    </a:p>
                  </a:txBody>
                  <a:tcPr/>
                </a:tc>
                <a:tc>
                  <a:txBody>
                    <a:bodyPr/>
                    <a:lstStyle/>
                    <a:p>
                      <a:r>
                        <a:rPr lang="en-US" sz="1400" b="1" u="sng" dirty="0">
                          <a:solidFill>
                            <a:schemeClr val="bg2">
                              <a:lumMod val="25000"/>
                            </a:schemeClr>
                          </a:solidFill>
                        </a:rPr>
                        <a:t>FY 16-17</a:t>
                      </a:r>
                    </a:p>
                  </a:txBody>
                  <a:tcPr/>
                </a:tc>
                <a:tc>
                  <a:txBody>
                    <a:bodyPr/>
                    <a:lstStyle/>
                    <a:p>
                      <a:r>
                        <a:rPr lang="en-US" sz="1400" b="1" u="sng" dirty="0">
                          <a:solidFill>
                            <a:schemeClr val="bg2">
                              <a:lumMod val="25000"/>
                            </a:schemeClr>
                          </a:solidFill>
                        </a:rPr>
                        <a:t>FY 17-18</a:t>
                      </a:r>
                    </a:p>
                  </a:txBody>
                  <a:tcPr/>
                </a:tc>
                <a:extLst>
                  <a:ext uri="{0D108BD9-81ED-4DB2-BD59-A6C34878D82A}">
                    <a16:rowId xmlns:a16="http://schemas.microsoft.com/office/drawing/2014/main" val="2033187124"/>
                  </a:ext>
                </a:extLst>
              </a:tr>
              <a:tr h="365760">
                <a:tc>
                  <a:txBody>
                    <a:bodyPr/>
                    <a:lstStyle/>
                    <a:p>
                      <a:r>
                        <a:rPr lang="en-US" sz="1400" b="1" dirty="0">
                          <a:solidFill>
                            <a:schemeClr val="bg2">
                              <a:lumMod val="25000"/>
                            </a:schemeClr>
                          </a:solidFill>
                        </a:rPr>
                        <a:t>Recurring</a:t>
                      </a:r>
                    </a:p>
                  </a:txBody>
                  <a:tcPr anchor="b"/>
                </a:tc>
                <a:tc>
                  <a:txBody>
                    <a:bodyPr/>
                    <a:lstStyle/>
                    <a:p>
                      <a:r>
                        <a:rPr lang="en-US" sz="1400" dirty="0">
                          <a:solidFill>
                            <a:schemeClr val="bg2">
                              <a:lumMod val="25000"/>
                            </a:schemeClr>
                          </a:solidFill>
                        </a:rPr>
                        <a:t>Appropriation</a:t>
                      </a:r>
                    </a:p>
                  </a:txBody>
                  <a:tcPr anchor="b"/>
                </a:tc>
                <a:tc>
                  <a:txBody>
                    <a:bodyPr/>
                    <a:lstStyle/>
                    <a:p>
                      <a:r>
                        <a:rPr lang="en-US" sz="1400" dirty="0">
                          <a:solidFill>
                            <a:schemeClr val="bg2">
                              <a:lumMod val="25000"/>
                            </a:schemeClr>
                          </a:solidFill>
                        </a:rPr>
                        <a:t>$9,772,208</a:t>
                      </a:r>
                    </a:p>
                  </a:txBody>
                  <a:tcPr anchor="b"/>
                </a:tc>
                <a:tc>
                  <a:txBody>
                    <a:bodyPr/>
                    <a:lstStyle/>
                    <a:p>
                      <a:r>
                        <a:rPr lang="en-US" sz="1400" dirty="0">
                          <a:solidFill>
                            <a:schemeClr val="bg2">
                              <a:lumMod val="25000"/>
                            </a:schemeClr>
                          </a:solidFill>
                        </a:rPr>
                        <a:t>$10,222,208</a:t>
                      </a:r>
                    </a:p>
                  </a:txBody>
                  <a:tcPr anchor="b"/>
                </a:tc>
                <a:tc>
                  <a:txBody>
                    <a:bodyPr/>
                    <a:lstStyle/>
                    <a:p>
                      <a:r>
                        <a:rPr lang="en-US" sz="1400" dirty="0">
                          <a:solidFill>
                            <a:schemeClr val="bg2">
                              <a:lumMod val="25000"/>
                            </a:schemeClr>
                          </a:solidFill>
                        </a:rPr>
                        <a:t>$10,590,804</a:t>
                      </a:r>
                    </a:p>
                  </a:txBody>
                  <a:tcPr anchor="b"/>
                </a:tc>
                <a:extLst>
                  <a:ext uri="{0D108BD9-81ED-4DB2-BD59-A6C34878D82A}">
                    <a16:rowId xmlns:a16="http://schemas.microsoft.com/office/drawing/2014/main" val="778436039"/>
                  </a:ext>
                </a:extLst>
              </a:tr>
              <a:tr h="365760">
                <a:tc>
                  <a:txBody>
                    <a:bodyPr/>
                    <a:lstStyle/>
                    <a:p>
                      <a:r>
                        <a:rPr lang="en-US" sz="1400" b="1" dirty="0">
                          <a:solidFill>
                            <a:schemeClr val="bg2">
                              <a:lumMod val="25000"/>
                            </a:schemeClr>
                          </a:solidFill>
                        </a:rPr>
                        <a:t>General Funds</a:t>
                      </a:r>
                    </a:p>
                  </a:txBody>
                  <a:tcPr>
                    <a:lnB w="76200" cap="flat" cmpd="sng" algn="ctr">
                      <a:solidFill>
                        <a:srgbClr val="2685DB"/>
                      </a:solidFill>
                      <a:prstDash val="solid"/>
                      <a:round/>
                      <a:headEnd type="none" w="med" len="med"/>
                      <a:tailEnd type="none" w="med" len="med"/>
                    </a:lnB>
                    <a:noFill/>
                  </a:tcPr>
                </a:tc>
                <a:tc>
                  <a:txBody>
                    <a:bodyPr/>
                    <a:lstStyle/>
                    <a:p>
                      <a:r>
                        <a:rPr lang="en-US" sz="1400" dirty="0">
                          <a:solidFill>
                            <a:schemeClr val="bg2">
                              <a:lumMod val="25000"/>
                            </a:schemeClr>
                          </a:solidFill>
                        </a:rPr>
                        <a:t>Expenditures</a:t>
                      </a:r>
                    </a:p>
                  </a:txBody>
                  <a:tcPr>
                    <a:lnB w="76200" cap="flat" cmpd="sng" algn="ctr">
                      <a:solidFill>
                        <a:srgbClr val="2685DB"/>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2">
                              <a:lumMod val="25000"/>
                            </a:schemeClr>
                          </a:solidFill>
                        </a:rPr>
                        <a:t>$9,772,208</a:t>
                      </a:r>
                    </a:p>
                  </a:txBody>
                  <a:tcPr>
                    <a:lnB w="76200" cap="flat" cmpd="sng" algn="ctr">
                      <a:solidFill>
                        <a:srgbClr val="2685DB"/>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2">
                              <a:lumMod val="25000"/>
                            </a:schemeClr>
                          </a:solidFill>
                        </a:rPr>
                        <a:t>$10,222,208</a:t>
                      </a:r>
                    </a:p>
                  </a:txBody>
                  <a:tcPr>
                    <a:lnB w="76200" cap="flat" cmpd="sng" algn="ctr">
                      <a:solidFill>
                        <a:srgbClr val="2685DB"/>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2">
                              <a:lumMod val="25000"/>
                            </a:schemeClr>
                          </a:solidFill>
                        </a:rPr>
                        <a:t>$10,590,804</a:t>
                      </a:r>
                    </a:p>
                  </a:txBody>
                  <a:tcPr>
                    <a:lnB w="76200" cap="flat" cmpd="sng" algn="ctr">
                      <a:solidFill>
                        <a:srgbClr val="2685DB"/>
                      </a:solidFill>
                      <a:prstDash val="solid"/>
                      <a:round/>
                      <a:headEnd type="none" w="med" len="med"/>
                      <a:tailEnd type="none" w="med" len="med"/>
                    </a:lnB>
                  </a:tcPr>
                </a:tc>
                <a:extLst>
                  <a:ext uri="{0D108BD9-81ED-4DB2-BD59-A6C34878D82A}">
                    <a16:rowId xmlns:a16="http://schemas.microsoft.com/office/drawing/2014/main" val="972082809"/>
                  </a:ext>
                </a:extLst>
              </a:tr>
              <a:tr h="365760">
                <a:tc>
                  <a:txBody>
                    <a:bodyPr/>
                    <a:lstStyle/>
                    <a:p>
                      <a:r>
                        <a:rPr lang="en-US" sz="1400" b="1" dirty="0">
                          <a:solidFill>
                            <a:schemeClr val="bg2">
                              <a:lumMod val="25000"/>
                            </a:schemeClr>
                          </a:solidFill>
                        </a:rPr>
                        <a:t>Non-Recurring</a:t>
                      </a:r>
                    </a:p>
                  </a:txBody>
                  <a:tcPr anchor="b">
                    <a:lnT w="76200" cap="flat" cmpd="sng" algn="ctr">
                      <a:solidFill>
                        <a:srgbClr val="2685DB"/>
                      </a:solidFill>
                      <a:prstDash val="solid"/>
                      <a:round/>
                      <a:headEnd type="none" w="med" len="med"/>
                      <a:tailEnd type="none" w="med" len="med"/>
                    </a:lnT>
                  </a:tcPr>
                </a:tc>
                <a:tc>
                  <a:txBody>
                    <a:bodyPr/>
                    <a:lstStyle/>
                    <a:p>
                      <a:r>
                        <a:rPr lang="en-US" sz="1400" dirty="0">
                          <a:solidFill>
                            <a:schemeClr val="bg2">
                              <a:lumMod val="25000"/>
                            </a:schemeClr>
                          </a:solidFill>
                        </a:rPr>
                        <a:t>Appropriation</a:t>
                      </a:r>
                    </a:p>
                  </a:txBody>
                  <a:tcPr anchor="b">
                    <a:lnT w="76200" cap="flat" cmpd="sng" algn="ctr">
                      <a:solidFill>
                        <a:srgbClr val="2685DB"/>
                      </a:solidFill>
                      <a:prstDash val="solid"/>
                      <a:round/>
                      <a:headEnd type="none" w="med" len="med"/>
                      <a:tailEnd type="none" w="med" len="med"/>
                    </a:lnT>
                  </a:tcPr>
                </a:tc>
                <a:tc>
                  <a:txBody>
                    <a:bodyPr/>
                    <a:lstStyle/>
                    <a:p>
                      <a:r>
                        <a:rPr lang="en-US" sz="1400" dirty="0">
                          <a:solidFill>
                            <a:schemeClr val="bg2">
                              <a:lumMod val="25000"/>
                            </a:schemeClr>
                          </a:solidFill>
                        </a:rPr>
                        <a:t>$200,000</a:t>
                      </a:r>
                    </a:p>
                  </a:txBody>
                  <a:tcPr anchor="b">
                    <a:lnT w="76200" cap="flat" cmpd="sng" algn="ctr">
                      <a:solidFill>
                        <a:srgbClr val="2685DB"/>
                      </a:solidFill>
                      <a:prstDash val="solid"/>
                      <a:round/>
                      <a:headEnd type="none" w="med" len="med"/>
                      <a:tailEnd type="none" w="med" len="med"/>
                    </a:lnT>
                  </a:tcPr>
                </a:tc>
                <a:tc>
                  <a:txBody>
                    <a:bodyPr/>
                    <a:lstStyle/>
                    <a:p>
                      <a:r>
                        <a:rPr lang="en-US" sz="1400" dirty="0">
                          <a:solidFill>
                            <a:schemeClr val="bg2">
                              <a:lumMod val="25000"/>
                            </a:schemeClr>
                          </a:solidFill>
                        </a:rPr>
                        <a:t>$0</a:t>
                      </a:r>
                    </a:p>
                  </a:txBody>
                  <a:tcPr anchor="b">
                    <a:lnT w="76200" cap="flat" cmpd="sng" algn="ctr">
                      <a:solidFill>
                        <a:srgbClr val="2685DB"/>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2">
                              <a:lumMod val="25000"/>
                            </a:schemeClr>
                          </a:solidFill>
                        </a:rPr>
                        <a:t>$0</a:t>
                      </a:r>
                    </a:p>
                  </a:txBody>
                  <a:tcPr anchor="b">
                    <a:lnT w="76200" cap="flat" cmpd="sng" algn="ctr">
                      <a:solidFill>
                        <a:srgbClr val="2685DB"/>
                      </a:solidFill>
                      <a:prstDash val="solid"/>
                      <a:round/>
                      <a:headEnd type="none" w="med" len="med"/>
                      <a:tailEnd type="none" w="med" len="med"/>
                    </a:lnT>
                  </a:tcPr>
                </a:tc>
                <a:extLst>
                  <a:ext uri="{0D108BD9-81ED-4DB2-BD59-A6C34878D82A}">
                    <a16:rowId xmlns:a16="http://schemas.microsoft.com/office/drawing/2014/main" val="3879750182"/>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2">
                              <a:lumMod val="25000"/>
                            </a:schemeClr>
                          </a:solidFill>
                        </a:rPr>
                        <a:t>General Funds</a:t>
                      </a:r>
                    </a:p>
                  </a:txBody>
                  <a:tcPr>
                    <a:lnB w="76200" cap="flat" cmpd="sng" algn="ctr">
                      <a:solidFill>
                        <a:srgbClr val="2685DB"/>
                      </a:solidFill>
                      <a:prstDash val="solid"/>
                      <a:round/>
                      <a:headEnd type="none" w="med" len="med"/>
                      <a:tailEnd type="none" w="med" len="med"/>
                    </a:lnB>
                  </a:tcPr>
                </a:tc>
                <a:tc>
                  <a:txBody>
                    <a:bodyPr/>
                    <a:lstStyle/>
                    <a:p>
                      <a:r>
                        <a:rPr lang="en-US" sz="1400" dirty="0">
                          <a:solidFill>
                            <a:schemeClr val="bg2">
                              <a:lumMod val="25000"/>
                            </a:schemeClr>
                          </a:solidFill>
                        </a:rPr>
                        <a:t>Expenditures</a:t>
                      </a:r>
                    </a:p>
                  </a:txBody>
                  <a:tcPr>
                    <a:lnB w="76200" cap="flat" cmpd="sng" algn="ctr">
                      <a:solidFill>
                        <a:srgbClr val="2685DB"/>
                      </a:solidFill>
                      <a:prstDash val="solid"/>
                      <a:round/>
                      <a:headEnd type="none" w="med" len="med"/>
                      <a:tailEnd type="none" w="med" len="med"/>
                    </a:lnB>
                  </a:tcPr>
                </a:tc>
                <a:tc>
                  <a:txBody>
                    <a:bodyPr/>
                    <a:lstStyle/>
                    <a:p>
                      <a:r>
                        <a:rPr lang="en-US" sz="1400" dirty="0">
                          <a:solidFill>
                            <a:schemeClr val="bg2">
                              <a:lumMod val="25000"/>
                            </a:schemeClr>
                          </a:solidFill>
                        </a:rPr>
                        <a:t>$205,814*</a:t>
                      </a:r>
                    </a:p>
                  </a:txBody>
                  <a:tcPr>
                    <a:lnB w="76200" cap="flat" cmpd="sng" algn="ctr">
                      <a:solidFill>
                        <a:srgbClr val="2685DB"/>
                      </a:solidFill>
                      <a:prstDash val="solid"/>
                      <a:round/>
                      <a:headEnd type="none" w="med" len="med"/>
                      <a:tailEnd type="none" w="med" len="med"/>
                    </a:lnB>
                  </a:tcPr>
                </a:tc>
                <a:tc>
                  <a:txBody>
                    <a:bodyPr/>
                    <a:lstStyle/>
                    <a:p>
                      <a:r>
                        <a:rPr lang="en-US" sz="1400" dirty="0">
                          <a:solidFill>
                            <a:schemeClr val="bg2">
                              <a:lumMod val="25000"/>
                            </a:schemeClr>
                          </a:solidFill>
                        </a:rPr>
                        <a:t>$194,186*</a:t>
                      </a:r>
                    </a:p>
                  </a:txBody>
                  <a:tcPr>
                    <a:lnB w="76200" cap="flat" cmpd="sng" algn="ctr">
                      <a:solidFill>
                        <a:srgbClr val="2685DB"/>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2">
                              <a:lumMod val="25000"/>
                            </a:schemeClr>
                          </a:solidFill>
                        </a:rPr>
                        <a:t>$0</a:t>
                      </a:r>
                    </a:p>
                  </a:txBody>
                  <a:tcPr>
                    <a:lnB w="76200" cap="flat" cmpd="sng" algn="ctr">
                      <a:solidFill>
                        <a:srgbClr val="2685DB"/>
                      </a:solidFill>
                      <a:prstDash val="solid"/>
                      <a:round/>
                      <a:headEnd type="none" w="med" len="med"/>
                      <a:tailEnd type="none" w="med" len="med"/>
                    </a:lnB>
                  </a:tcPr>
                </a:tc>
                <a:extLst>
                  <a:ext uri="{0D108BD9-81ED-4DB2-BD59-A6C34878D82A}">
                    <a16:rowId xmlns:a16="http://schemas.microsoft.com/office/drawing/2014/main" val="2697232516"/>
                  </a:ext>
                </a:extLst>
              </a:tr>
              <a:tr h="365760">
                <a:tc rowSpan="2">
                  <a:txBody>
                    <a:bodyPr/>
                    <a:lstStyle/>
                    <a:p>
                      <a:r>
                        <a:rPr lang="en-US" sz="1400" b="1" dirty="0">
                          <a:solidFill>
                            <a:schemeClr val="bg2">
                              <a:lumMod val="25000"/>
                            </a:schemeClr>
                          </a:solidFill>
                        </a:rPr>
                        <a:t>Federal Funds</a:t>
                      </a:r>
                    </a:p>
                  </a:txBody>
                  <a:tcPr anchor="ctr">
                    <a:lnT w="76200" cap="flat" cmpd="sng" algn="ctr">
                      <a:solidFill>
                        <a:srgbClr val="2685DB"/>
                      </a:solidFill>
                      <a:prstDash val="solid"/>
                      <a:round/>
                      <a:headEnd type="none" w="med" len="med"/>
                      <a:tailEnd type="none" w="med" len="med"/>
                    </a:lnT>
                    <a:lnB w="76200" cap="flat" cmpd="sng" algn="ctr">
                      <a:solidFill>
                        <a:srgbClr val="2685DB"/>
                      </a:solidFill>
                      <a:prstDash val="solid"/>
                      <a:round/>
                      <a:headEnd type="none" w="med" len="med"/>
                      <a:tailEnd type="none" w="med" len="med"/>
                    </a:lnB>
                  </a:tcPr>
                </a:tc>
                <a:tc>
                  <a:txBody>
                    <a:bodyPr/>
                    <a:lstStyle/>
                    <a:p>
                      <a:r>
                        <a:rPr lang="en-US" sz="1400" dirty="0">
                          <a:solidFill>
                            <a:schemeClr val="bg2">
                              <a:lumMod val="25000"/>
                            </a:schemeClr>
                          </a:solidFill>
                        </a:rPr>
                        <a:t>Authorization</a:t>
                      </a:r>
                    </a:p>
                  </a:txBody>
                  <a:tcPr anchor="b">
                    <a:lnT w="76200" cap="flat" cmpd="sng" algn="ctr">
                      <a:solidFill>
                        <a:srgbClr val="2685DB"/>
                      </a:solidFill>
                      <a:prstDash val="solid"/>
                      <a:round/>
                      <a:headEnd type="none" w="med" len="med"/>
                      <a:tailEnd type="none" w="med" len="med"/>
                    </a:lnT>
                  </a:tcPr>
                </a:tc>
                <a:tc>
                  <a:txBody>
                    <a:bodyPr/>
                    <a:lstStyle/>
                    <a:p>
                      <a:r>
                        <a:rPr lang="en-US" sz="1400" dirty="0">
                          <a:solidFill>
                            <a:schemeClr val="bg2">
                              <a:lumMod val="25000"/>
                            </a:schemeClr>
                          </a:solidFill>
                        </a:rPr>
                        <a:t>$844,700</a:t>
                      </a:r>
                    </a:p>
                  </a:txBody>
                  <a:tcPr anchor="b">
                    <a:lnT w="76200" cap="flat" cmpd="sng" algn="ctr">
                      <a:solidFill>
                        <a:srgbClr val="2685DB"/>
                      </a:solidFill>
                      <a:prstDash val="solid"/>
                      <a:round/>
                      <a:headEnd type="none" w="med" len="med"/>
                      <a:tailEnd type="none" w="med" len="med"/>
                    </a:lnT>
                  </a:tcPr>
                </a:tc>
                <a:tc>
                  <a:txBody>
                    <a:bodyPr/>
                    <a:lstStyle/>
                    <a:p>
                      <a:r>
                        <a:rPr lang="en-US" sz="1400" dirty="0">
                          <a:solidFill>
                            <a:schemeClr val="bg2">
                              <a:lumMod val="25000"/>
                            </a:schemeClr>
                          </a:solidFill>
                        </a:rPr>
                        <a:t>$844,700</a:t>
                      </a:r>
                    </a:p>
                  </a:txBody>
                  <a:tcPr anchor="b">
                    <a:lnT w="76200" cap="flat" cmpd="sng" algn="ctr">
                      <a:solidFill>
                        <a:srgbClr val="2685DB"/>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2">
                              <a:lumMod val="25000"/>
                            </a:schemeClr>
                          </a:solidFill>
                        </a:rPr>
                        <a:t>$844,700</a:t>
                      </a:r>
                    </a:p>
                  </a:txBody>
                  <a:tcPr anchor="b">
                    <a:lnT w="76200" cap="flat" cmpd="sng" algn="ctr">
                      <a:solidFill>
                        <a:srgbClr val="2685DB"/>
                      </a:solidFill>
                      <a:prstDash val="solid"/>
                      <a:round/>
                      <a:headEnd type="none" w="med" len="med"/>
                      <a:tailEnd type="none" w="med" len="med"/>
                    </a:lnT>
                  </a:tcPr>
                </a:tc>
                <a:extLst>
                  <a:ext uri="{0D108BD9-81ED-4DB2-BD59-A6C34878D82A}">
                    <a16:rowId xmlns:a16="http://schemas.microsoft.com/office/drawing/2014/main" val="3851130609"/>
                  </a:ext>
                </a:extLst>
              </a:tr>
              <a:tr h="365760">
                <a:tc vMerge="1">
                  <a:txBody>
                    <a:bodyPr/>
                    <a:lstStyle/>
                    <a:p>
                      <a:endParaRPr lang="en-US" sz="1400" b="1" dirty="0">
                        <a:solidFill>
                          <a:schemeClr val="bg2">
                            <a:lumMod val="25000"/>
                          </a:schemeClr>
                        </a:solidFill>
                      </a:endParaRPr>
                    </a:p>
                  </a:txBody>
                  <a:tcPr>
                    <a:lnB w="76200" cap="flat" cmpd="sng" algn="ctr">
                      <a:solidFill>
                        <a:srgbClr val="2685DB"/>
                      </a:solidFill>
                      <a:prstDash val="solid"/>
                      <a:round/>
                      <a:headEnd type="none" w="med" len="med"/>
                      <a:tailEnd type="none" w="med" len="med"/>
                    </a:lnB>
                  </a:tcPr>
                </a:tc>
                <a:tc>
                  <a:txBody>
                    <a:bodyPr/>
                    <a:lstStyle/>
                    <a:p>
                      <a:r>
                        <a:rPr lang="en-US" sz="1400" dirty="0">
                          <a:solidFill>
                            <a:schemeClr val="bg2">
                              <a:lumMod val="25000"/>
                            </a:schemeClr>
                          </a:solidFill>
                        </a:rPr>
                        <a:t>Expenditures</a:t>
                      </a:r>
                    </a:p>
                  </a:txBody>
                  <a:tcPr>
                    <a:lnB w="76200" cap="flat" cmpd="sng" algn="ctr">
                      <a:solidFill>
                        <a:srgbClr val="2685DB"/>
                      </a:solidFill>
                      <a:prstDash val="solid"/>
                      <a:round/>
                      <a:headEnd type="none" w="med" len="med"/>
                      <a:tailEnd type="none" w="med" len="med"/>
                    </a:lnB>
                  </a:tcPr>
                </a:tc>
                <a:tc>
                  <a:txBody>
                    <a:bodyPr/>
                    <a:lstStyle/>
                    <a:p>
                      <a:r>
                        <a:rPr lang="en-US" sz="1400" dirty="0">
                          <a:solidFill>
                            <a:schemeClr val="bg2">
                              <a:lumMod val="25000"/>
                            </a:schemeClr>
                          </a:solidFill>
                        </a:rPr>
                        <a:t>$490,024</a:t>
                      </a:r>
                    </a:p>
                  </a:txBody>
                  <a:tcPr>
                    <a:lnB w="76200" cap="flat" cmpd="sng" algn="ctr">
                      <a:solidFill>
                        <a:srgbClr val="2685DB"/>
                      </a:solidFill>
                      <a:prstDash val="solid"/>
                      <a:round/>
                      <a:headEnd type="none" w="med" len="med"/>
                      <a:tailEnd type="none" w="med" len="med"/>
                    </a:lnB>
                  </a:tcPr>
                </a:tc>
                <a:tc>
                  <a:txBody>
                    <a:bodyPr/>
                    <a:lstStyle/>
                    <a:p>
                      <a:r>
                        <a:rPr lang="en-US" sz="1400" dirty="0">
                          <a:solidFill>
                            <a:schemeClr val="bg2">
                              <a:lumMod val="25000"/>
                            </a:schemeClr>
                          </a:solidFill>
                        </a:rPr>
                        <a:t>$501,704</a:t>
                      </a:r>
                    </a:p>
                  </a:txBody>
                  <a:tcPr>
                    <a:lnB w="76200" cap="flat" cmpd="sng" algn="ctr">
                      <a:solidFill>
                        <a:srgbClr val="2685DB"/>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2">
                              <a:lumMod val="25000"/>
                            </a:schemeClr>
                          </a:solidFill>
                        </a:rPr>
                        <a:t>$436,330</a:t>
                      </a:r>
                    </a:p>
                  </a:txBody>
                  <a:tcPr>
                    <a:lnB w="76200" cap="flat" cmpd="sng" algn="ctr">
                      <a:solidFill>
                        <a:srgbClr val="2685DB"/>
                      </a:solidFill>
                      <a:prstDash val="solid"/>
                      <a:round/>
                      <a:headEnd type="none" w="med" len="med"/>
                      <a:tailEnd type="none" w="med" len="med"/>
                    </a:lnB>
                  </a:tcPr>
                </a:tc>
                <a:extLst>
                  <a:ext uri="{0D108BD9-81ED-4DB2-BD59-A6C34878D82A}">
                    <a16:rowId xmlns:a16="http://schemas.microsoft.com/office/drawing/2014/main" val="1952707754"/>
                  </a:ext>
                </a:extLst>
              </a:tr>
              <a:tr h="365760">
                <a:tc rowSpan="2">
                  <a:txBody>
                    <a:bodyPr/>
                    <a:lstStyle/>
                    <a:p>
                      <a:r>
                        <a:rPr lang="en-US" sz="1400" b="1" dirty="0">
                          <a:solidFill>
                            <a:schemeClr val="bg2">
                              <a:lumMod val="25000"/>
                            </a:schemeClr>
                          </a:solidFill>
                        </a:rPr>
                        <a:t>Other Funds</a:t>
                      </a:r>
                    </a:p>
                  </a:txBody>
                  <a:tcPr anchor="ctr">
                    <a:lnT w="76200" cap="flat" cmpd="sng" algn="ctr">
                      <a:solidFill>
                        <a:srgbClr val="2685DB"/>
                      </a:solidFill>
                      <a:prstDash val="solid"/>
                      <a:round/>
                      <a:headEnd type="none" w="med" len="med"/>
                      <a:tailEnd type="none" w="med" len="med"/>
                    </a:lnT>
                    <a:lnB w="76200" cap="flat" cmpd="sng" algn="ctr">
                      <a:solidFill>
                        <a:srgbClr val="2685DB"/>
                      </a:solidFill>
                      <a:prstDash val="solid"/>
                      <a:round/>
                      <a:headEnd type="none" w="med" len="med"/>
                      <a:tailEnd type="none" w="med" len="med"/>
                    </a:lnB>
                  </a:tcPr>
                </a:tc>
                <a:tc>
                  <a:txBody>
                    <a:bodyPr/>
                    <a:lstStyle/>
                    <a:p>
                      <a:r>
                        <a:rPr lang="en-US" sz="1400" dirty="0">
                          <a:solidFill>
                            <a:schemeClr val="bg2">
                              <a:lumMod val="25000"/>
                            </a:schemeClr>
                          </a:solidFill>
                        </a:rPr>
                        <a:t>Authorization</a:t>
                      </a:r>
                    </a:p>
                  </a:txBody>
                  <a:tcPr anchor="b">
                    <a:lnT w="76200" cap="flat" cmpd="sng" algn="ctr">
                      <a:solidFill>
                        <a:srgbClr val="2685DB"/>
                      </a:solidFill>
                      <a:prstDash val="solid"/>
                      <a:round/>
                      <a:headEnd type="none" w="med" len="med"/>
                      <a:tailEnd type="none" w="med" len="med"/>
                    </a:lnT>
                  </a:tcPr>
                </a:tc>
                <a:tc>
                  <a:txBody>
                    <a:bodyPr/>
                    <a:lstStyle/>
                    <a:p>
                      <a:r>
                        <a:rPr lang="en-US" sz="1400" dirty="0">
                          <a:solidFill>
                            <a:schemeClr val="bg2">
                              <a:lumMod val="25000"/>
                            </a:schemeClr>
                          </a:solidFill>
                        </a:rPr>
                        <a:t>$2,808,927</a:t>
                      </a:r>
                    </a:p>
                  </a:txBody>
                  <a:tcPr anchor="b">
                    <a:lnT w="76200" cap="flat" cmpd="sng" algn="ctr">
                      <a:solidFill>
                        <a:srgbClr val="2685DB"/>
                      </a:solidFill>
                      <a:prstDash val="solid"/>
                      <a:round/>
                      <a:headEnd type="none" w="med" len="med"/>
                      <a:tailEnd type="none" w="med" len="med"/>
                    </a:lnT>
                  </a:tcPr>
                </a:tc>
                <a:tc>
                  <a:txBody>
                    <a:bodyPr/>
                    <a:lstStyle/>
                    <a:p>
                      <a:r>
                        <a:rPr lang="en-US" sz="1400" dirty="0">
                          <a:solidFill>
                            <a:schemeClr val="bg2">
                              <a:lumMod val="25000"/>
                            </a:schemeClr>
                          </a:solidFill>
                        </a:rPr>
                        <a:t>$2,808,927</a:t>
                      </a:r>
                    </a:p>
                  </a:txBody>
                  <a:tcPr anchor="b">
                    <a:lnT w="76200" cap="flat" cmpd="sng" algn="ctr">
                      <a:solidFill>
                        <a:srgbClr val="2685DB"/>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2">
                              <a:lumMod val="25000"/>
                            </a:schemeClr>
                          </a:solidFill>
                        </a:rPr>
                        <a:t>$2,808,927</a:t>
                      </a:r>
                    </a:p>
                  </a:txBody>
                  <a:tcPr anchor="b">
                    <a:lnT w="76200" cap="flat" cmpd="sng" algn="ctr">
                      <a:solidFill>
                        <a:srgbClr val="2685DB"/>
                      </a:solidFill>
                      <a:prstDash val="solid"/>
                      <a:round/>
                      <a:headEnd type="none" w="med" len="med"/>
                      <a:tailEnd type="none" w="med" len="med"/>
                    </a:lnT>
                  </a:tcPr>
                </a:tc>
                <a:extLst>
                  <a:ext uri="{0D108BD9-81ED-4DB2-BD59-A6C34878D82A}">
                    <a16:rowId xmlns:a16="http://schemas.microsoft.com/office/drawing/2014/main" val="2110342910"/>
                  </a:ext>
                </a:extLst>
              </a:tr>
              <a:tr h="365760">
                <a:tc vMerge="1">
                  <a:txBody>
                    <a:bodyPr/>
                    <a:lstStyle/>
                    <a:p>
                      <a:endParaRPr lang="en-US" sz="1400" b="1" dirty="0">
                        <a:solidFill>
                          <a:schemeClr val="bg2">
                            <a:lumMod val="25000"/>
                          </a:schemeClr>
                        </a:solidFill>
                      </a:endParaRPr>
                    </a:p>
                  </a:txBody>
                  <a:tcPr>
                    <a:lnB w="76200" cap="flat" cmpd="sng" algn="ctr">
                      <a:solidFill>
                        <a:srgbClr val="2685DB"/>
                      </a:solidFill>
                      <a:prstDash val="solid"/>
                      <a:round/>
                      <a:headEnd type="none" w="med" len="med"/>
                      <a:tailEnd type="none" w="med" len="med"/>
                    </a:lnB>
                  </a:tcPr>
                </a:tc>
                <a:tc>
                  <a:txBody>
                    <a:bodyPr/>
                    <a:lstStyle/>
                    <a:p>
                      <a:r>
                        <a:rPr lang="en-US" sz="1400" dirty="0">
                          <a:solidFill>
                            <a:schemeClr val="bg2">
                              <a:lumMod val="25000"/>
                            </a:schemeClr>
                          </a:solidFill>
                        </a:rPr>
                        <a:t>Expenditures</a:t>
                      </a:r>
                    </a:p>
                  </a:txBody>
                  <a:tcPr>
                    <a:lnB w="76200" cap="flat" cmpd="sng" algn="ctr">
                      <a:solidFill>
                        <a:srgbClr val="2685DB"/>
                      </a:solidFill>
                      <a:prstDash val="solid"/>
                      <a:round/>
                      <a:headEnd type="none" w="med" len="med"/>
                      <a:tailEnd type="none" w="med" len="med"/>
                    </a:lnB>
                  </a:tcPr>
                </a:tc>
                <a:tc>
                  <a:txBody>
                    <a:bodyPr/>
                    <a:lstStyle/>
                    <a:p>
                      <a:r>
                        <a:rPr lang="en-US" sz="1400" dirty="0">
                          <a:solidFill>
                            <a:schemeClr val="bg2">
                              <a:lumMod val="25000"/>
                            </a:schemeClr>
                          </a:solidFill>
                        </a:rPr>
                        <a:t>$4,103,670**</a:t>
                      </a:r>
                    </a:p>
                  </a:txBody>
                  <a:tcPr>
                    <a:lnB w="76200" cap="flat" cmpd="sng" algn="ctr">
                      <a:solidFill>
                        <a:srgbClr val="2685DB"/>
                      </a:solidFill>
                      <a:prstDash val="solid"/>
                      <a:round/>
                      <a:headEnd type="none" w="med" len="med"/>
                      <a:tailEnd type="none" w="med" len="med"/>
                    </a:lnB>
                  </a:tcPr>
                </a:tc>
                <a:tc>
                  <a:txBody>
                    <a:bodyPr/>
                    <a:lstStyle/>
                    <a:p>
                      <a:r>
                        <a:rPr lang="en-US" sz="1400" dirty="0">
                          <a:solidFill>
                            <a:schemeClr val="bg2">
                              <a:lumMod val="25000"/>
                            </a:schemeClr>
                          </a:solidFill>
                        </a:rPr>
                        <a:t>$2,370,328</a:t>
                      </a:r>
                    </a:p>
                  </a:txBody>
                  <a:tcPr>
                    <a:lnB w="76200" cap="flat" cmpd="sng" algn="ctr">
                      <a:solidFill>
                        <a:srgbClr val="2685DB"/>
                      </a:solidFill>
                      <a:prstDash val="solid"/>
                      <a:round/>
                      <a:headEnd type="none" w="med" len="med"/>
                      <a:tailEnd type="none" w="med" len="med"/>
                    </a:lnB>
                  </a:tcPr>
                </a:tc>
                <a:tc>
                  <a:txBody>
                    <a:bodyPr/>
                    <a:lstStyle/>
                    <a:p>
                      <a:r>
                        <a:rPr lang="en-US" sz="1400" dirty="0">
                          <a:solidFill>
                            <a:schemeClr val="bg2">
                              <a:lumMod val="25000"/>
                            </a:schemeClr>
                          </a:solidFill>
                        </a:rPr>
                        <a:t>$1,456, 968</a:t>
                      </a:r>
                    </a:p>
                  </a:txBody>
                  <a:tcPr>
                    <a:lnB w="76200" cap="flat" cmpd="sng" algn="ctr">
                      <a:solidFill>
                        <a:srgbClr val="2685DB"/>
                      </a:solidFill>
                      <a:prstDash val="solid"/>
                      <a:round/>
                      <a:headEnd type="none" w="med" len="med"/>
                      <a:tailEnd type="none" w="med" len="med"/>
                    </a:lnB>
                  </a:tcPr>
                </a:tc>
                <a:extLst>
                  <a:ext uri="{0D108BD9-81ED-4DB2-BD59-A6C34878D82A}">
                    <a16:rowId xmlns:a16="http://schemas.microsoft.com/office/drawing/2014/main" val="353889158"/>
                  </a:ext>
                </a:extLst>
              </a:tr>
              <a:tr h="365760">
                <a:tc rowSpan="2">
                  <a:txBody>
                    <a:bodyPr/>
                    <a:lstStyle/>
                    <a:p>
                      <a:r>
                        <a:rPr lang="en-US" sz="1400" b="1" dirty="0">
                          <a:solidFill>
                            <a:schemeClr val="bg2">
                              <a:lumMod val="25000"/>
                            </a:schemeClr>
                          </a:solidFill>
                        </a:rPr>
                        <a:t>Total Funds</a:t>
                      </a:r>
                    </a:p>
                  </a:txBody>
                  <a:tcPr anchor="ctr">
                    <a:lnT w="76200" cap="flat" cmpd="sng" algn="ctr">
                      <a:solidFill>
                        <a:srgbClr val="2685DB"/>
                      </a:solidFill>
                      <a:prstDash val="solid"/>
                      <a:round/>
                      <a:headEnd type="none" w="med" len="med"/>
                      <a:tailEnd type="none" w="med" len="med"/>
                    </a:lnT>
                  </a:tcPr>
                </a:tc>
                <a:tc>
                  <a:txBody>
                    <a:bodyPr/>
                    <a:lstStyle/>
                    <a:p>
                      <a:r>
                        <a:rPr lang="en-US" sz="1400" dirty="0" err="1">
                          <a:solidFill>
                            <a:schemeClr val="bg2">
                              <a:lumMod val="25000"/>
                            </a:schemeClr>
                          </a:solidFill>
                        </a:rPr>
                        <a:t>Approp</a:t>
                      </a:r>
                      <a:r>
                        <a:rPr lang="en-US" sz="1400" dirty="0">
                          <a:solidFill>
                            <a:schemeClr val="bg2">
                              <a:lumMod val="25000"/>
                            </a:schemeClr>
                          </a:solidFill>
                        </a:rPr>
                        <a:t>./Auth.</a:t>
                      </a:r>
                    </a:p>
                  </a:txBody>
                  <a:tcPr anchor="b">
                    <a:lnT w="76200" cap="flat" cmpd="sng" algn="ctr">
                      <a:solidFill>
                        <a:srgbClr val="2685DB"/>
                      </a:solidFill>
                      <a:prstDash val="solid"/>
                      <a:round/>
                      <a:headEnd type="none" w="med" len="med"/>
                      <a:tailEnd type="none" w="med" len="med"/>
                    </a:lnT>
                  </a:tcPr>
                </a:tc>
                <a:tc>
                  <a:txBody>
                    <a:bodyPr/>
                    <a:lstStyle/>
                    <a:p>
                      <a:r>
                        <a:rPr lang="en-US" sz="1400" dirty="0">
                          <a:solidFill>
                            <a:schemeClr val="bg2">
                              <a:lumMod val="25000"/>
                            </a:schemeClr>
                          </a:solidFill>
                        </a:rPr>
                        <a:t>$13,625,835</a:t>
                      </a:r>
                    </a:p>
                  </a:txBody>
                  <a:tcPr anchor="b">
                    <a:lnT w="76200" cap="flat" cmpd="sng" algn="ctr">
                      <a:solidFill>
                        <a:srgbClr val="2685DB"/>
                      </a:solidFill>
                      <a:prstDash val="solid"/>
                      <a:round/>
                      <a:headEnd type="none" w="med" len="med"/>
                      <a:tailEnd type="none" w="med" len="med"/>
                    </a:lnT>
                  </a:tcPr>
                </a:tc>
                <a:tc>
                  <a:txBody>
                    <a:bodyPr/>
                    <a:lstStyle/>
                    <a:p>
                      <a:r>
                        <a:rPr lang="en-US" sz="1400" dirty="0">
                          <a:solidFill>
                            <a:schemeClr val="bg2">
                              <a:lumMod val="25000"/>
                            </a:schemeClr>
                          </a:solidFill>
                        </a:rPr>
                        <a:t>$13,875,835</a:t>
                      </a:r>
                    </a:p>
                  </a:txBody>
                  <a:tcPr anchor="b">
                    <a:lnT w="76200" cap="flat" cmpd="sng" algn="ctr">
                      <a:solidFill>
                        <a:srgbClr val="2685DB"/>
                      </a:solidFill>
                      <a:prstDash val="solid"/>
                      <a:round/>
                      <a:headEnd type="none" w="med" len="med"/>
                      <a:tailEnd type="none" w="med" len="med"/>
                    </a:lnT>
                  </a:tcPr>
                </a:tc>
                <a:tc>
                  <a:txBody>
                    <a:bodyPr/>
                    <a:lstStyle/>
                    <a:p>
                      <a:r>
                        <a:rPr lang="en-US" sz="1400" dirty="0">
                          <a:solidFill>
                            <a:schemeClr val="bg2">
                              <a:lumMod val="25000"/>
                            </a:schemeClr>
                          </a:solidFill>
                        </a:rPr>
                        <a:t>$14,244,431</a:t>
                      </a:r>
                    </a:p>
                  </a:txBody>
                  <a:tcPr anchor="b">
                    <a:lnT w="76200" cap="flat" cmpd="sng" algn="ctr">
                      <a:solidFill>
                        <a:srgbClr val="2685DB"/>
                      </a:solidFill>
                      <a:prstDash val="solid"/>
                      <a:round/>
                      <a:headEnd type="none" w="med" len="med"/>
                      <a:tailEnd type="none" w="med" len="med"/>
                    </a:lnT>
                  </a:tcPr>
                </a:tc>
                <a:extLst>
                  <a:ext uri="{0D108BD9-81ED-4DB2-BD59-A6C34878D82A}">
                    <a16:rowId xmlns:a16="http://schemas.microsoft.com/office/drawing/2014/main" val="3206683651"/>
                  </a:ext>
                </a:extLst>
              </a:tr>
              <a:tr h="365760">
                <a:tc vMerge="1">
                  <a:txBody>
                    <a:bodyPr/>
                    <a:lstStyle/>
                    <a:p>
                      <a:endParaRPr lang="en-US" sz="1400" b="1" dirty="0">
                        <a:solidFill>
                          <a:schemeClr val="bg2">
                            <a:lumMod val="25000"/>
                          </a:schemeClr>
                        </a:solidFill>
                      </a:endParaRPr>
                    </a:p>
                  </a:txBody>
                  <a:tcPr/>
                </a:tc>
                <a:tc>
                  <a:txBody>
                    <a:bodyPr/>
                    <a:lstStyle/>
                    <a:p>
                      <a:r>
                        <a:rPr lang="en-US" sz="1400" dirty="0">
                          <a:solidFill>
                            <a:schemeClr val="bg2">
                              <a:lumMod val="25000"/>
                            </a:schemeClr>
                          </a:solidFill>
                        </a:rPr>
                        <a:t>Expenditures</a:t>
                      </a:r>
                    </a:p>
                  </a:txBody>
                  <a:tcPr/>
                </a:tc>
                <a:tc>
                  <a:txBody>
                    <a:bodyPr/>
                    <a:lstStyle/>
                    <a:p>
                      <a:r>
                        <a:rPr lang="en-US" sz="1400" dirty="0">
                          <a:solidFill>
                            <a:schemeClr val="bg2">
                              <a:lumMod val="25000"/>
                            </a:schemeClr>
                          </a:solidFill>
                        </a:rPr>
                        <a:t>$14,365,902</a:t>
                      </a:r>
                    </a:p>
                  </a:txBody>
                  <a:tcPr/>
                </a:tc>
                <a:tc>
                  <a:txBody>
                    <a:bodyPr/>
                    <a:lstStyle/>
                    <a:p>
                      <a:r>
                        <a:rPr lang="en-US" sz="1400" dirty="0">
                          <a:solidFill>
                            <a:schemeClr val="bg2">
                              <a:lumMod val="25000"/>
                            </a:schemeClr>
                          </a:solidFill>
                        </a:rPr>
                        <a:t>$13,094,240</a:t>
                      </a:r>
                    </a:p>
                  </a:txBody>
                  <a:tcPr/>
                </a:tc>
                <a:tc>
                  <a:txBody>
                    <a:bodyPr/>
                    <a:lstStyle/>
                    <a:p>
                      <a:r>
                        <a:rPr lang="en-US" sz="1400" dirty="0">
                          <a:solidFill>
                            <a:schemeClr val="bg2">
                              <a:lumMod val="25000"/>
                            </a:schemeClr>
                          </a:solidFill>
                        </a:rPr>
                        <a:t>$11,027,134</a:t>
                      </a:r>
                    </a:p>
                  </a:txBody>
                  <a:tcPr/>
                </a:tc>
                <a:extLst>
                  <a:ext uri="{0D108BD9-81ED-4DB2-BD59-A6C34878D82A}">
                    <a16:rowId xmlns:a16="http://schemas.microsoft.com/office/drawing/2014/main" val="2186000098"/>
                  </a:ext>
                </a:extLst>
              </a:tr>
            </a:tbl>
          </a:graphicData>
        </a:graphic>
      </p:graphicFrame>
      <p:sp>
        <p:nvSpPr>
          <p:cNvPr id="8" name="TextBox 7">
            <a:extLst>
              <a:ext uri="{FF2B5EF4-FFF2-40B4-BE49-F238E27FC236}">
                <a16:creationId xmlns:a16="http://schemas.microsoft.com/office/drawing/2014/main" id="{7BF08F01-DB02-084A-8652-673FAD4E5AA5}"/>
              </a:ext>
            </a:extLst>
          </p:cNvPr>
          <p:cNvSpPr txBox="1"/>
          <p:nvPr/>
        </p:nvSpPr>
        <p:spPr>
          <a:xfrm>
            <a:off x="628650" y="5527695"/>
            <a:ext cx="7886700" cy="461665"/>
          </a:xfrm>
          <a:prstGeom prst="rect">
            <a:avLst/>
          </a:prstGeom>
          <a:noFill/>
        </p:spPr>
        <p:txBody>
          <a:bodyPr wrap="square" rtlCol="0">
            <a:spAutoFit/>
          </a:bodyPr>
          <a:lstStyle/>
          <a:p>
            <a:r>
              <a:rPr lang="en-US" sz="1200" dirty="0">
                <a:solidFill>
                  <a:schemeClr val="bg1">
                    <a:lumMod val="50000"/>
                  </a:schemeClr>
                </a:solidFill>
              </a:rPr>
              <a:t>*Funds carried forward from prior year</a:t>
            </a:r>
          </a:p>
          <a:p>
            <a:r>
              <a:rPr lang="en-US" sz="1200" dirty="0">
                <a:solidFill>
                  <a:schemeClr val="bg1">
                    <a:lumMod val="50000"/>
                  </a:schemeClr>
                </a:solidFill>
              </a:rPr>
              <a:t>**Expenditures include $1,955,718 transferred from Palmetto Health and expended for the SC DHHS Teaching Supplement</a:t>
            </a:r>
          </a:p>
        </p:txBody>
      </p:sp>
      <p:sp>
        <p:nvSpPr>
          <p:cNvPr id="3" name="Slide Number Placeholder 2">
            <a:extLst>
              <a:ext uri="{FF2B5EF4-FFF2-40B4-BE49-F238E27FC236}">
                <a16:creationId xmlns:a16="http://schemas.microsoft.com/office/drawing/2014/main" id="{A711F010-8C0D-154F-86C1-CAC6E31D0E75}"/>
              </a:ext>
            </a:extLst>
          </p:cNvPr>
          <p:cNvSpPr>
            <a:spLocks noGrp="1"/>
          </p:cNvSpPr>
          <p:nvPr>
            <p:ph type="sldNum" sz="quarter" idx="4"/>
          </p:nvPr>
        </p:nvSpPr>
        <p:spPr/>
        <p:txBody>
          <a:bodyPr/>
          <a:lstStyle/>
          <a:p>
            <a:fld id="{2A49C3E7-77BC-3F4A-9276-18334C356DDA}" type="slidenum">
              <a:rPr lang="en-US" smtClean="0"/>
              <a:pPr/>
              <a:t>4</a:t>
            </a:fld>
            <a:endParaRPr lang="en-US" dirty="0"/>
          </a:p>
        </p:txBody>
      </p:sp>
    </p:spTree>
    <p:extLst>
      <p:ext uri="{BB962C8B-B14F-4D97-AF65-F5344CB8AC3E}">
        <p14:creationId xmlns:p14="http://schemas.microsoft.com/office/powerpoint/2010/main" val="3424199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797B2-3DD1-424B-99C0-43ABC684553E}"/>
              </a:ext>
            </a:extLst>
          </p:cNvPr>
          <p:cNvSpPr>
            <a:spLocks noGrp="1"/>
          </p:cNvSpPr>
          <p:nvPr>
            <p:ph type="title"/>
          </p:nvPr>
        </p:nvSpPr>
        <p:spPr/>
        <p:txBody>
          <a:bodyPr>
            <a:normAutofit/>
          </a:bodyPr>
          <a:lstStyle/>
          <a:p>
            <a:r>
              <a:rPr lang="en-US" sz="4000" dirty="0"/>
              <a:t>South Carolina AHEC</a:t>
            </a:r>
          </a:p>
        </p:txBody>
      </p:sp>
      <p:pic>
        <p:nvPicPr>
          <p:cNvPr id="6" name="Picture 5">
            <a:extLst>
              <a:ext uri="{FF2B5EF4-FFF2-40B4-BE49-F238E27FC236}">
                <a16:creationId xmlns:a16="http://schemas.microsoft.com/office/drawing/2014/main" id="{B0BAD684-60F6-EA44-BE1A-E63D2D8D6203}"/>
              </a:ext>
            </a:extLst>
          </p:cNvPr>
          <p:cNvPicPr>
            <a:picLocks noChangeAspect="1"/>
          </p:cNvPicPr>
          <p:nvPr/>
        </p:nvPicPr>
        <p:blipFill>
          <a:blip r:embed="rId3"/>
          <a:stretch>
            <a:fillRect/>
          </a:stretch>
        </p:blipFill>
        <p:spPr>
          <a:xfrm>
            <a:off x="-62550" y="1900815"/>
            <a:ext cx="5154191" cy="3629830"/>
          </a:xfrm>
          <a:prstGeom prst="rect">
            <a:avLst/>
          </a:prstGeom>
        </p:spPr>
      </p:pic>
      <p:sp>
        <p:nvSpPr>
          <p:cNvPr id="5" name="Content Placeholder 4">
            <a:extLst>
              <a:ext uri="{FF2B5EF4-FFF2-40B4-BE49-F238E27FC236}">
                <a16:creationId xmlns:a16="http://schemas.microsoft.com/office/drawing/2014/main" id="{B879B8AE-5286-8B4A-897A-27DA72611F19}"/>
              </a:ext>
            </a:extLst>
          </p:cNvPr>
          <p:cNvSpPr>
            <a:spLocks noGrp="1"/>
          </p:cNvSpPr>
          <p:nvPr>
            <p:ph sz="half" idx="2"/>
          </p:nvPr>
        </p:nvSpPr>
        <p:spPr>
          <a:xfrm>
            <a:off x="5015129" y="2276645"/>
            <a:ext cx="3982064" cy="2878170"/>
          </a:xfrm>
        </p:spPr>
        <p:txBody>
          <a:bodyPr>
            <a:noAutofit/>
          </a:bodyPr>
          <a:lstStyle/>
          <a:p>
            <a:pPr marL="0" indent="0">
              <a:buNone/>
            </a:pPr>
            <a:r>
              <a:rPr lang="en-US" sz="3200" b="1" dirty="0"/>
              <a:t>4 regional centers </a:t>
            </a:r>
            <a:r>
              <a:rPr lang="en-US" sz="3200" dirty="0"/>
              <a:t>serve the entire state</a:t>
            </a:r>
            <a:br>
              <a:rPr lang="en-US" sz="3200" dirty="0"/>
            </a:br>
            <a:endParaRPr lang="en-US" sz="3200" dirty="0"/>
          </a:p>
          <a:p>
            <a:pPr marL="0" indent="0">
              <a:buNone/>
            </a:pPr>
            <a:r>
              <a:rPr lang="en-US" sz="3200" b="1" dirty="0"/>
              <a:t>1 program office </a:t>
            </a:r>
            <a:r>
              <a:rPr lang="en-US" sz="3200" dirty="0"/>
              <a:t>housed at MUSC</a:t>
            </a:r>
          </a:p>
          <a:p>
            <a:endParaRPr lang="en-US" sz="3200" dirty="0"/>
          </a:p>
        </p:txBody>
      </p:sp>
      <p:sp>
        <p:nvSpPr>
          <p:cNvPr id="3" name="Slide Number Placeholder 2">
            <a:extLst>
              <a:ext uri="{FF2B5EF4-FFF2-40B4-BE49-F238E27FC236}">
                <a16:creationId xmlns:a16="http://schemas.microsoft.com/office/drawing/2014/main" id="{67F25FD9-A911-1748-ABC7-3D5BED69EA9B}"/>
              </a:ext>
            </a:extLst>
          </p:cNvPr>
          <p:cNvSpPr>
            <a:spLocks noGrp="1"/>
          </p:cNvSpPr>
          <p:nvPr>
            <p:ph type="sldNum" sz="quarter" idx="4"/>
          </p:nvPr>
        </p:nvSpPr>
        <p:spPr/>
        <p:txBody>
          <a:bodyPr/>
          <a:lstStyle/>
          <a:p>
            <a:fld id="{2A49C3E7-77BC-3F4A-9276-18334C356DDA}" type="slidenum">
              <a:rPr lang="en-US" smtClean="0"/>
              <a:pPr/>
              <a:t>5</a:t>
            </a:fld>
            <a:endParaRPr lang="en-US" dirty="0"/>
          </a:p>
        </p:txBody>
      </p:sp>
    </p:spTree>
    <p:extLst>
      <p:ext uri="{BB962C8B-B14F-4D97-AF65-F5344CB8AC3E}">
        <p14:creationId xmlns:p14="http://schemas.microsoft.com/office/powerpoint/2010/main" val="2591562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C09C2A-57C8-C746-B1DB-B3BBF2599A2D}"/>
              </a:ext>
            </a:extLst>
          </p:cNvPr>
          <p:cNvSpPr>
            <a:spLocks noGrp="1"/>
          </p:cNvSpPr>
          <p:nvPr>
            <p:ph type="title"/>
          </p:nvPr>
        </p:nvSpPr>
        <p:spPr/>
        <p:txBody>
          <a:bodyPr/>
          <a:lstStyle/>
          <a:p>
            <a:r>
              <a:rPr lang="en-US" dirty="0"/>
              <a:t>What We Do</a:t>
            </a:r>
          </a:p>
        </p:txBody>
      </p:sp>
      <p:sp>
        <p:nvSpPr>
          <p:cNvPr id="7" name="Content Placeholder 3">
            <a:extLst>
              <a:ext uri="{FF2B5EF4-FFF2-40B4-BE49-F238E27FC236}">
                <a16:creationId xmlns:a16="http://schemas.microsoft.com/office/drawing/2014/main" id="{D9CEDDB8-1C70-BA45-AAE1-9C3FA56DE0EB}"/>
              </a:ext>
            </a:extLst>
          </p:cNvPr>
          <p:cNvSpPr>
            <a:spLocks noGrp="1"/>
          </p:cNvSpPr>
          <p:nvPr>
            <p:ph idx="1"/>
          </p:nvPr>
        </p:nvSpPr>
        <p:spPr>
          <a:xfrm>
            <a:off x="628650" y="1597025"/>
            <a:ext cx="7886700" cy="4351338"/>
          </a:xfrm>
        </p:spPr>
        <p:txBody>
          <a:bodyPr>
            <a:normAutofit/>
          </a:bodyPr>
          <a:lstStyle/>
          <a:p>
            <a:pPr marL="0" indent="0">
              <a:lnSpc>
                <a:spcPct val="110000"/>
              </a:lnSpc>
              <a:buNone/>
            </a:pPr>
            <a:r>
              <a:rPr lang="en-US" dirty="0"/>
              <a:t>The South Carolina AHEC connects students and professionals with the tools, training and resources necessary to provide quality healthcare, with a focus on primary care in rural and underserved communities.</a:t>
            </a:r>
          </a:p>
          <a:p>
            <a:pPr marL="0" indent="0">
              <a:lnSpc>
                <a:spcPct val="110000"/>
              </a:lnSpc>
              <a:buNone/>
            </a:pPr>
            <a:endParaRPr lang="en-US" dirty="0"/>
          </a:p>
          <a:p>
            <a:pPr marL="0" indent="0">
              <a:lnSpc>
                <a:spcPct val="110000"/>
              </a:lnSpc>
              <a:buNone/>
            </a:pPr>
            <a:r>
              <a:rPr lang="en-US" dirty="0"/>
              <a:t>We provide education, recruitment and retention programs to build and support the healthcare workforce South Carolina needs.</a:t>
            </a:r>
          </a:p>
          <a:p>
            <a:pPr marL="0" indent="0">
              <a:lnSpc>
                <a:spcPct val="110000"/>
              </a:lnSpc>
              <a:buNone/>
            </a:pPr>
            <a:endParaRPr lang="en-US" dirty="0"/>
          </a:p>
        </p:txBody>
      </p:sp>
      <p:sp>
        <p:nvSpPr>
          <p:cNvPr id="2" name="Slide Number Placeholder 1">
            <a:extLst>
              <a:ext uri="{FF2B5EF4-FFF2-40B4-BE49-F238E27FC236}">
                <a16:creationId xmlns:a16="http://schemas.microsoft.com/office/drawing/2014/main" id="{186DC82C-93A0-314D-82D4-ECE8CB8E29E7}"/>
              </a:ext>
            </a:extLst>
          </p:cNvPr>
          <p:cNvSpPr>
            <a:spLocks noGrp="1"/>
          </p:cNvSpPr>
          <p:nvPr>
            <p:ph type="sldNum" sz="quarter" idx="4"/>
          </p:nvPr>
        </p:nvSpPr>
        <p:spPr/>
        <p:txBody>
          <a:bodyPr/>
          <a:lstStyle/>
          <a:p>
            <a:fld id="{2A49C3E7-77BC-3F4A-9276-18334C356DDA}" type="slidenum">
              <a:rPr lang="en-US" smtClean="0"/>
              <a:pPr/>
              <a:t>6</a:t>
            </a:fld>
            <a:endParaRPr lang="en-US" dirty="0"/>
          </a:p>
        </p:txBody>
      </p:sp>
    </p:spTree>
    <p:extLst>
      <p:ext uri="{BB962C8B-B14F-4D97-AF65-F5344CB8AC3E}">
        <p14:creationId xmlns:p14="http://schemas.microsoft.com/office/powerpoint/2010/main" val="1122331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07FF47-978C-9A41-BAB5-FCDDF92C4A64}"/>
              </a:ext>
            </a:extLst>
          </p:cNvPr>
          <p:cNvSpPr/>
          <p:nvPr/>
        </p:nvSpPr>
        <p:spPr>
          <a:xfrm>
            <a:off x="0" y="0"/>
            <a:ext cx="9144000" cy="6175948"/>
          </a:xfrm>
          <a:prstGeom prst="rect">
            <a:avLst/>
          </a:prstGeom>
          <a:solidFill>
            <a:srgbClr val="268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685DB"/>
              </a:solidFill>
            </a:endParaRPr>
          </a:p>
        </p:txBody>
      </p:sp>
      <p:sp>
        <p:nvSpPr>
          <p:cNvPr id="2" name="Title 1">
            <a:extLst>
              <a:ext uri="{FF2B5EF4-FFF2-40B4-BE49-F238E27FC236}">
                <a16:creationId xmlns:a16="http://schemas.microsoft.com/office/drawing/2014/main" id="{442EADF5-A159-1C4B-9BBC-22E7AE326F43}"/>
              </a:ext>
            </a:extLst>
          </p:cNvPr>
          <p:cNvSpPr>
            <a:spLocks noGrp="1"/>
          </p:cNvSpPr>
          <p:nvPr>
            <p:ph type="title"/>
          </p:nvPr>
        </p:nvSpPr>
        <p:spPr/>
        <p:txBody>
          <a:bodyPr/>
          <a:lstStyle/>
          <a:p>
            <a:r>
              <a:rPr lang="en-US" dirty="0">
                <a:solidFill>
                  <a:schemeClr val="bg1"/>
                </a:solidFill>
              </a:rPr>
              <a:t>Program Areas</a:t>
            </a:r>
          </a:p>
        </p:txBody>
      </p:sp>
      <p:pic>
        <p:nvPicPr>
          <p:cNvPr id="10" name="Picture 9">
            <a:extLst>
              <a:ext uri="{FF2B5EF4-FFF2-40B4-BE49-F238E27FC236}">
                <a16:creationId xmlns:a16="http://schemas.microsoft.com/office/drawing/2014/main" id="{748DD30C-F47F-AB43-AAB8-624F3B57DA56}"/>
              </a:ext>
            </a:extLst>
          </p:cNvPr>
          <p:cNvPicPr>
            <a:picLocks noChangeAspect="1"/>
          </p:cNvPicPr>
          <p:nvPr/>
        </p:nvPicPr>
        <p:blipFill>
          <a:blip r:embed="rId2"/>
          <a:stretch>
            <a:fillRect/>
          </a:stretch>
        </p:blipFill>
        <p:spPr>
          <a:xfrm>
            <a:off x="1065029" y="2818765"/>
            <a:ext cx="452730" cy="606487"/>
          </a:xfrm>
          <a:prstGeom prst="rect">
            <a:avLst/>
          </a:prstGeom>
        </p:spPr>
      </p:pic>
      <p:pic>
        <p:nvPicPr>
          <p:cNvPr id="12" name="Picture 11">
            <a:extLst>
              <a:ext uri="{FF2B5EF4-FFF2-40B4-BE49-F238E27FC236}">
                <a16:creationId xmlns:a16="http://schemas.microsoft.com/office/drawing/2014/main" id="{76C74B2A-56B3-3249-BEBB-344155F08CE6}"/>
              </a:ext>
            </a:extLst>
          </p:cNvPr>
          <p:cNvPicPr>
            <a:picLocks noChangeAspect="1"/>
          </p:cNvPicPr>
          <p:nvPr/>
        </p:nvPicPr>
        <p:blipFill>
          <a:blip r:embed="rId3"/>
          <a:stretch>
            <a:fillRect/>
          </a:stretch>
        </p:blipFill>
        <p:spPr>
          <a:xfrm>
            <a:off x="1047859" y="3930651"/>
            <a:ext cx="585093" cy="513933"/>
          </a:xfrm>
          <a:prstGeom prst="rect">
            <a:avLst/>
          </a:prstGeom>
        </p:spPr>
      </p:pic>
      <p:pic>
        <p:nvPicPr>
          <p:cNvPr id="14" name="Picture 13">
            <a:extLst>
              <a:ext uri="{FF2B5EF4-FFF2-40B4-BE49-F238E27FC236}">
                <a16:creationId xmlns:a16="http://schemas.microsoft.com/office/drawing/2014/main" id="{6BCFC175-556F-FE45-804B-7A0C5803D63D}"/>
              </a:ext>
            </a:extLst>
          </p:cNvPr>
          <p:cNvPicPr>
            <a:picLocks noChangeAspect="1"/>
          </p:cNvPicPr>
          <p:nvPr/>
        </p:nvPicPr>
        <p:blipFill>
          <a:blip r:embed="rId4"/>
          <a:stretch>
            <a:fillRect/>
          </a:stretch>
        </p:blipFill>
        <p:spPr>
          <a:xfrm>
            <a:off x="1032869" y="4957478"/>
            <a:ext cx="493464" cy="493464"/>
          </a:xfrm>
          <a:prstGeom prst="rect">
            <a:avLst/>
          </a:prstGeom>
        </p:spPr>
      </p:pic>
      <p:pic>
        <p:nvPicPr>
          <p:cNvPr id="16" name="Picture 15">
            <a:extLst>
              <a:ext uri="{FF2B5EF4-FFF2-40B4-BE49-F238E27FC236}">
                <a16:creationId xmlns:a16="http://schemas.microsoft.com/office/drawing/2014/main" id="{0B8E26E0-A0D4-A349-A50B-2AEDF7F1FF38}"/>
              </a:ext>
            </a:extLst>
          </p:cNvPr>
          <p:cNvPicPr>
            <a:picLocks noChangeAspect="1"/>
          </p:cNvPicPr>
          <p:nvPr/>
        </p:nvPicPr>
        <p:blipFill>
          <a:blip r:embed="rId5"/>
          <a:stretch>
            <a:fillRect/>
          </a:stretch>
        </p:blipFill>
        <p:spPr>
          <a:xfrm>
            <a:off x="4919375" y="1827999"/>
            <a:ext cx="293400" cy="502972"/>
          </a:xfrm>
          <a:prstGeom prst="rect">
            <a:avLst/>
          </a:prstGeom>
        </p:spPr>
      </p:pic>
      <p:pic>
        <p:nvPicPr>
          <p:cNvPr id="18" name="Picture 17">
            <a:extLst>
              <a:ext uri="{FF2B5EF4-FFF2-40B4-BE49-F238E27FC236}">
                <a16:creationId xmlns:a16="http://schemas.microsoft.com/office/drawing/2014/main" id="{B0C0B8A5-2929-494A-8714-C0F3F63293C1}"/>
              </a:ext>
            </a:extLst>
          </p:cNvPr>
          <p:cNvPicPr>
            <a:picLocks noChangeAspect="1"/>
          </p:cNvPicPr>
          <p:nvPr/>
        </p:nvPicPr>
        <p:blipFill>
          <a:blip r:embed="rId6"/>
          <a:stretch>
            <a:fillRect/>
          </a:stretch>
        </p:blipFill>
        <p:spPr>
          <a:xfrm>
            <a:off x="4744020" y="2906154"/>
            <a:ext cx="637692" cy="459138"/>
          </a:xfrm>
          <a:prstGeom prst="rect">
            <a:avLst/>
          </a:prstGeom>
        </p:spPr>
      </p:pic>
      <p:pic>
        <p:nvPicPr>
          <p:cNvPr id="22" name="Picture 21">
            <a:extLst>
              <a:ext uri="{FF2B5EF4-FFF2-40B4-BE49-F238E27FC236}">
                <a16:creationId xmlns:a16="http://schemas.microsoft.com/office/drawing/2014/main" id="{229FDBC4-82D8-FC43-909C-8563D8E35871}"/>
              </a:ext>
            </a:extLst>
          </p:cNvPr>
          <p:cNvPicPr>
            <a:picLocks noChangeAspect="1"/>
          </p:cNvPicPr>
          <p:nvPr/>
        </p:nvPicPr>
        <p:blipFill>
          <a:blip r:embed="rId7"/>
          <a:stretch>
            <a:fillRect/>
          </a:stretch>
        </p:blipFill>
        <p:spPr>
          <a:xfrm>
            <a:off x="4707154" y="3865165"/>
            <a:ext cx="674558" cy="640642"/>
          </a:xfrm>
          <a:prstGeom prst="rect">
            <a:avLst/>
          </a:prstGeom>
        </p:spPr>
      </p:pic>
      <p:sp>
        <p:nvSpPr>
          <p:cNvPr id="25" name="TextBox 24">
            <a:extLst>
              <a:ext uri="{FF2B5EF4-FFF2-40B4-BE49-F238E27FC236}">
                <a16:creationId xmlns:a16="http://schemas.microsoft.com/office/drawing/2014/main" id="{DBB88F92-95A5-3D4B-A063-E7C01295560E}"/>
              </a:ext>
            </a:extLst>
          </p:cNvPr>
          <p:cNvSpPr txBox="1"/>
          <p:nvPr/>
        </p:nvSpPr>
        <p:spPr>
          <a:xfrm>
            <a:off x="1663908" y="1686999"/>
            <a:ext cx="3087974" cy="1046440"/>
          </a:xfrm>
          <a:prstGeom prst="rect">
            <a:avLst/>
          </a:prstGeom>
          <a:noFill/>
        </p:spPr>
        <p:txBody>
          <a:bodyPr wrap="square" rtlCol="0">
            <a:spAutoFit/>
          </a:bodyPr>
          <a:lstStyle/>
          <a:p>
            <a:r>
              <a:rPr lang="en-US" sz="1400" dirty="0">
                <a:solidFill>
                  <a:schemeClr val="bg1"/>
                </a:solidFill>
              </a:rPr>
              <a:t>Health Careers Pipeline Programs</a:t>
            </a:r>
          </a:p>
          <a:p>
            <a:r>
              <a:rPr lang="en-US" sz="1200" dirty="0">
                <a:solidFill>
                  <a:schemeClr val="bg1"/>
                </a:solidFill>
              </a:rPr>
              <a:t>Prepare underrepresented students for academic success and entry into health professions programs</a:t>
            </a:r>
          </a:p>
          <a:p>
            <a:endParaRPr lang="en-US" sz="1200" dirty="0">
              <a:solidFill>
                <a:schemeClr val="bg1"/>
              </a:solidFill>
            </a:endParaRPr>
          </a:p>
        </p:txBody>
      </p:sp>
      <p:sp>
        <p:nvSpPr>
          <p:cNvPr id="26" name="TextBox 25">
            <a:extLst>
              <a:ext uri="{FF2B5EF4-FFF2-40B4-BE49-F238E27FC236}">
                <a16:creationId xmlns:a16="http://schemas.microsoft.com/office/drawing/2014/main" id="{A2788FB7-4504-FD43-84D9-E4747EAD3617}"/>
              </a:ext>
            </a:extLst>
          </p:cNvPr>
          <p:cNvSpPr txBox="1"/>
          <p:nvPr/>
        </p:nvSpPr>
        <p:spPr>
          <a:xfrm>
            <a:off x="1663908" y="3819071"/>
            <a:ext cx="2900597" cy="861774"/>
          </a:xfrm>
          <a:prstGeom prst="rect">
            <a:avLst/>
          </a:prstGeom>
          <a:noFill/>
        </p:spPr>
        <p:txBody>
          <a:bodyPr wrap="square" rtlCol="0">
            <a:spAutoFit/>
          </a:bodyPr>
          <a:lstStyle/>
          <a:p>
            <a:r>
              <a:rPr lang="en-US" sz="1400" dirty="0">
                <a:solidFill>
                  <a:schemeClr val="bg1"/>
                </a:solidFill>
              </a:rPr>
              <a:t>Graduate Medical Education</a:t>
            </a:r>
          </a:p>
          <a:p>
            <a:r>
              <a:rPr lang="en-US" sz="1200" dirty="0">
                <a:solidFill>
                  <a:schemeClr val="bg1"/>
                </a:solidFill>
              </a:rPr>
              <a:t>Supports high-quality family medicine residency training in South Carolina</a:t>
            </a:r>
          </a:p>
          <a:p>
            <a:endParaRPr lang="en-US" sz="1200" dirty="0">
              <a:solidFill>
                <a:schemeClr val="bg1"/>
              </a:solidFill>
            </a:endParaRPr>
          </a:p>
        </p:txBody>
      </p:sp>
      <p:sp>
        <p:nvSpPr>
          <p:cNvPr id="27" name="TextBox 26">
            <a:extLst>
              <a:ext uri="{FF2B5EF4-FFF2-40B4-BE49-F238E27FC236}">
                <a16:creationId xmlns:a16="http://schemas.microsoft.com/office/drawing/2014/main" id="{9397C355-7374-E944-9715-EF275FC3B940}"/>
              </a:ext>
            </a:extLst>
          </p:cNvPr>
          <p:cNvSpPr txBox="1"/>
          <p:nvPr/>
        </p:nvSpPr>
        <p:spPr>
          <a:xfrm>
            <a:off x="1663908" y="2729749"/>
            <a:ext cx="3087974" cy="1046440"/>
          </a:xfrm>
          <a:prstGeom prst="rect">
            <a:avLst/>
          </a:prstGeom>
          <a:noFill/>
        </p:spPr>
        <p:txBody>
          <a:bodyPr wrap="square" rtlCol="0">
            <a:spAutoFit/>
          </a:bodyPr>
          <a:lstStyle/>
          <a:p>
            <a:r>
              <a:rPr lang="en-US" sz="1400" dirty="0">
                <a:solidFill>
                  <a:schemeClr val="bg1"/>
                </a:solidFill>
              </a:rPr>
              <a:t>Health Professions Student Programs</a:t>
            </a:r>
          </a:p>
          <a:p>
            <a:r>
              <a:rPr lang="en-US" sz="1200" dirty="0">
                <a:solidFill>
                  <a:schemeClr val="bg1"/>
                </a:solidFill>
              </a:rPr>
              <a:t>Facilitate health professions student training placements in rural and underserved communities</a:t>
            </a:r>
          </a:p>
          <a:p>
            <a:endParaRPr lang="en-US" sz="1200" dirty="0">
              <a:solidFill>
                <a:schemeClr val="bg1"/>
              </a:solidFill>
            </a:endParaRPr>
          </a:p>
        </p:txBody>
      </p:sp>
      <p:sp>
        <p:nvSpPr>
          <p:cNvPr id="28" name="TextBox 27">
            <a:extLst>
              <a:ext uri="{FF2B5EF4-FFF2-40B4-BE49-F238E27FC236}">
                <a16:creationId xmlns:a16="http://schemas.microsoft.com/office/drawing/2014/main" id="{7B6F9CE0-39A8-3049-A45A-2A85B4192CBB}"/>
              </a:ext>
            </a:extLst>
          </p:cNvPr>
          <p:cNvSpPr txBox="1"/>
          <p:nvPr/>
        </p:nvSpPr>
        <p:spPr>
          <a:xfrm>
            <a:off x="1663908" y="4782955"/>
            <a:ext cx="3087974" cy="1046440"/>
          </a:xfrm>
          <a:prstGeom prst="rect">
            <a:avLst/>
          </a:prstGeom>
          <a:noFill/>
        </p:spPr>
        <p:txBody>
          <a:bodyPr wrap="square" rtlCol="0">
            <a:spAutoFit/>
          </a:bodyPr>
          <a:lstStyle/>
          <a:p>
            <a:r>
              <a:rPr lang="en-US" sz="1400" dirty="0">
                <a:solidFill>
                  <a:schemeClr val="bg1"/>
                </a:solidFill>
              </a:rPr>
              <a:t>Recruitment &amp; Retention Programs</a:t>
            </a:r>
          </a:p>
          <a:p>
            <a:r>
              <a:rPr lang="en-US" sz="1200" dirty="0">
                <a:solidFill>
                  <a:schemeClr val="bg1"/>
                </a:solidFill>
              </a:rPr>
              <a:t>Offer financial incentives to clinicians who want to practice in rural and underserved communities</a:t>
            </a:r>
          </a:p>
          <a:p>
            <a:endParaRPr lang="en-US" sz="1200" dirty="0">
              <a:solidFill>
                <a:schemeClr val="bg1"/>
              </a:solidFill>
            </a:endParaRPr>
          </a:p>
        </p:txBody>
      </p:sp>
      <p:sp>
        <p:nvSpPr>
          <p:cNvPr id="29" name="TextBox 28">
            <a:extLst>
              <a:ext uri="{FF2B5EF4-FFF2-40B4-BE49-F238E27FC236}">
                <a16:creationId xmlns:a16="http://schemas.microsoft.com/office/drawing/2014/main" id="{1C2166D3-2479-3F48-AE0F-6EF847DD3DB0}"/>
              </a:ext>
            </a:extLst>
          </p:cNvPr>
          <p:cNvSpPr txBox="1"/>
          <p:nvPr/>
        </p:nvSpPr>
        <p:spPr>
          <a:xfrm>
            <a:off x="5442366" y="1636578"/>
            <a:ext cx="3087974" cy="1046440"/>
          </a:xfrm>
          <a:prstGeom prst="rect">
            <a:avLst/>
          </a:prstGeom>
          <a:noFill/>
        </p:spPr>
        <p:txBody>
          <a:bodyPr wrap="square" rtlCol="0">
            <a:spAutoFit/>
          </a:bodyPr>
          <a:lstStyle/>
          <a:p>
            <a:r>
              <a:rPr lang="en-US" sz="1400" dirty="0">
                <a:solidFill>
                  <a:schemeClr val="bg1"/>
                </a:solidFill>
              </a:rPr>
              <a:t>Continuing Professional Development</a:t>
            </a:r>
          </a:p>
          <a:p>
            <a:r>
              <a:rPr lang="en-US" sz="1200" dirty="0">
                <a:solidFill>
                  <a:schemeClr val="bg1"/>
                </a:solidFill>
              </a:rPr>
              <a:t>Provides education for health care professionals to enhance their clinical skills and maintain licensure</a:t>
            </a:r>
          </a:p>
          <a:p>
            <a:endParaRPr lang="en-US" sz="1200" dirty="0">
              <a:solidFill>
                <a:schemeClr val="bg1"/>
              </a:solidFill>
            </a:endParaRPr>
          </a:p>
        </p:txBody>
      </p:sp>
      <p:sp>
        <p:nvSpPr>
          <p:cNvPr id="30" name="TextBox 29">
            <a:extLst>
              <a:ext uri="{FF2B5EF4-FFF2-40B4-BE49-F238E27FC236}">
                <a16:creationId xmlns:a16="http://schemas.microsoft.com/office/drawing/2014/main" id="{CB2588DF-4F70-194D-968A-DF82CEE87B4E}"/>
              </a:ext>
            </a:extLst>
          </p:cNvPr>
          <p:cNvSpPr txBox="1"/>
          <p:nvPr/>
        </p:nvSpPr>
        <p:spPr>
          <a:xfrm>
            <a:off x="5442366" y="2729749"/>
            <a:ext cx="3087974" cy="1046440"/>
          </a:xfrm>
          <a:prstGeom prst="rect">
            <a:avLst/>
          </a:prstGeom>
          <a:noFill/>
        </p:spPr>
        <p:txBody>
          <a:bodyPr wrap="square" rtlCol="0">
            <a:spAutoFit/>
          </a:bodyPr>
          <a:lstStyle/>
          <a:p>
            <a:r>
              <a:rPr lang="en-US" sz="1400" dirty="0">
                <a:solidFill>
                  <a:schemeClr val="bg1"/>
                </a:solidFill>
              </a:rPr>
              <a:t>Telehealth Education</a:t>
            </a:r>
          </a:p>
          <a:p>
            <a:r>
              <a:rPr lang="en-US" sz="1200" dirty="0">
                <a:solidFill>
                  <a:schemeClr val="bg1"/>
                </a:solidFill>
              </a:rPr>
              <a:t>Educates students and heath care professionals about emerging trends in telehealth and technology</a:t>
            </a:r>
          </a:p>
          <a:p>
            <a:endParaRPr lang="en-US" sz="1200" dirty="0">
              <a:solidFill>
                <a:schemeClr val="bg1"/>
              </a:solidFill>
            </a:endParaRPr>
          </a:p>
        </p:txBody>
      </p:sp>
      <p:sp>
        <p:nvSpPr>
          <p:cNvPr id="31" name="TextBox 30">
            <a:extLst>
              <a:ext uri="{FF2B5EF4-FFF2-40B4-BE49-F238E27FC236}">
                <a16:creationId xmlns:a16="http://schemas.microsoft.com/office/drawing/2014/main" id="{C706247C-9B32-C542-9B29-B4227598605F}"/>
              </a:ext>
            </a:extLst>
          </p:cNvPr>
          <p:cNvSpPr txBox="1"/>
          <p:nvPr/>
        </p:nvSpPr>
        <p:spPr>
          <a:xfrm>
            <a:off x="5442366" y="3819071"/>
            <a:ext cx="3087974" cy="1046440"/>
          </a:xfrm>
          <a:prstGeom prst="rect">
            <a:avLst/>
          </a:prstGeom>
          <a:noFill/>
        </p:spPr>
        <p:txBody>
          <a:bodyPr wrap="square" rtlCol="0">
            <a:spAutoFit/>
          </a:bodyPr>
          <a:lstStyle/>
          <a:p>
            <a:r>
              <a:rPr lang="en-US" sz="1400" dirty="0">
                <a:solidFill>
                  <a:schemeClr val="bg1"/>
                </a:solidFill>
              </a:rPr>
              <a:t>SC Office for Healthcare Workforce</a:t>
            </a:r>
          </a:p>
          <a:p>
            <a:r>
              <a:rPr lang="en-US" sz="1200" dirty="0">
                <a:solidFill>
                  <a:schemeClr val="bg1"/>
                </a:solidFill>
              </a:rPr>
              <a:t>Analyzes and provides information about the health care workforce in South Carolina. </a:t>
            </a:r>
            <a:br>
              <a:rPr lang="en-US" sz="1200" dirty="0">
                <a:solidFill>
                  <a:schemeClr val="bg1"/>
                </a:solidFill>
              </a:rPr>
            </a:br>
            <a:r>
              <a:rPr lang="en-US" sz="1200" dirty="0">
                <a:solidFill>
                  <a:schemeClr val="bg1"/>
                </a:solidFill>
              </a:rPr>
              <a:t>Learn more at </a:t>
            </a:r>
            <a:r>
              <a:rPr lang="en-US" sz="1200" dirty="0" err="1">
                <a:solidFill>
                  <a:schemeClr val="bg1"/>
                </a:solidFill>
              </a:rPr>
              <a:t>www.scohw.org</a:t>
            </a:r>
            <a:endParaRPr lang="en-US" sz="1200" dirty="0">
              <a:solidFill>
                <a:schemeClr val="bg1"/>
              </a:solidFill>
            </a:endParaRPr>
          </a:p>
          <a:p>
            <a:endParaRPr lang="en-US" sz="1200" dirty="0">
              <a:solidFill>
                <a:schemeClr val="bg1"/>
              </a:solidFill>
            </a:endParaRPr>
          </a:p>
        </p:txBody>
      </p:sp>
      <p:pic>
        <p:nvPicPr>
          <p:cNvPr id="5" name="Picture 4">
            <a:extLst>
              <a:ext uri="{FF2B5EF4-FFF2-40B4-BE49-F238E27FC236}">
                <a16:creationId xmlns:a16="http://schemas.microsoft.com/office/drawing/2014/main" id="{BC7F9E47-CD7D-6143-BCBC-EAF8A017550A}"/>
              </a:ext>
            </a:extLst>
          </p:cNvPr>
          <p:cNvPicPr>
            <a:picLocks noChangeAspect="1"/>
          </p:cNvPicPr>
          <p:nvPr/>
        </p:nvPicPr>
        <p:blipFill rotWithShape="1">
          <a:blip r:embed="rId8"/>
          <a:srcRect t="56360" r="79524" b="36550"/>
          <a:stretch/>
        </p:blipFill>
        <p:spPr>
          <a:xfrm>
            <a:off x="416512" y="1497145"/>
            <a:ext cx="1577179" cy="955644"/>
          </a:xfrm>
          <a:prstGeom prst="rect">
            <a:avLst/>
          </a:prstGeom>
        </p:spPr>
      </p:pic>
      <p:sp>
        <p:nvSpPr>
          <p:cNvPr id="3" name="Slide Number Placeholder 2">
            <a:extLst>
              <a:ext uri="{FF2B5EF4-FFF2-40B4-BE49-F238E27FC236}">
                <a16:creationId xmlns:a16="http://schemas.microsoft.com/office/drawing/2014/main" id="{CBEC5410-94AB-BD4D-816C-53289D27E097}"/>
              </a:ext>
            </a:extLst>
          </p:cNvPr>
          <p:cNvSpPr>
            <a:spLocks noGrp="1"/>
          </p:cNvSpPr>
          <p:nvPr>
            <p:ph type="sldNum" sz="quarter" idx="4"/>
          </p:nvPr>
        </p:nvSpPr>
        <p:spPr/>
        <p:txBody>
          <a:bodyPr/>
          <a:lstStyle/>
          <a:p>
            <a:fld id="{2A49C3E7-77BC-3F4A-9276-18334C356DDA}" type="slidenum">
              <a:rPr lang="en-US" smtClean="0"/>
              <a:pPr/>
              <a:t>7</a:t>
            </a:fld>
            <a:endParaRPr lang="en-US" dirty="0"/>
          </a:p>
        </p:txBody>
      </p:sp>
    </p:spTree>
    <p:extLst>
      <p:ext uri="{BB962C8B-B14F-4D97-AF65-F5344CB8AC3E}">
        <p14:creationId xmlns:p14="http://schemas.microsoft.com/office/powerpoint/2010/main" val="207898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AAAC0AAE-E133-7743-8ABD-6D030657C81A}"/>
              </a:ext>
            </a:extLst>
          </p:cNvPr>
          <p:cNvSpPr/>
          <p:nvPr/>
        </p:nvSpPr>
        <p:spPr>
          <a:xfrm>
            <a:off x="6927" y="3859075"/>
            <a:ext cx="3095256" cy="1603058"/>
          </a:xfrm>
          <a:prstGeom prst="rect">
            <a:avLst/>
          </a:prstGeom>
          <a:solidFill>
            <a:srgbClr val="27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412CB6D-2878-9447-85B2-C31D8151765A}"/>
              </a:ext>
            </a:extLst>
          </p:cNvPr>
          <p:cNvSpPr/>
          <p:nvPr/>
        </p:nvSpPr>
        <p:spPr>
          <a:xfrm>
            <a:off x="3049081" y="3859076"/>
            <a:ext cx="3095256" cy="160305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685DB"/>
              </a:solidFill>
            </a:endParaRPr>
          </a:p>
        </p:txBody>
      </p:sp>
      <p:sp>
        <p:nvSpPr>
          <p:cNvPr id="35" name="Rectangle 34">
            <a:extLst>
              <a:ext uri="{FF2B5EF4-FFF2-40B4-BE49-F238E27FC236}">
                <a16:creationId xmlns:a16="http://schemas.microsoft.com/office/drawing/2014/main" id="{3473760C-9A1D-704A-BFEF-8FB01DBA05FA}"/>
              </a:ext>
            </a:extLst>
          </p:cNvPr>
          <p:cNvSpPr/>
          <p:nvPr/>
        </p:nvSpPr>
        <p:spPr>
          <a:xfrm>
            <a:off x="6044288" y="3862116"/>
            <a:ext cx="3095256" cy="1600017"/>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0" name="Rectangle 29">
            <a:extLst>
              <a:ext uri="{FF2B5EF4-FFF2-40B4-BE49-F238E27FC236}">
                <a16:creationId xmlns:a16="http://schemas.microsoft.com/office/drawing/2014/main" id="{2B3739DC-BB03-194D-9D18-BBAD78845CCB}"/>
              </a:ext>
            </a:extLst>
          </p:cNvPr>
          <p:cNvSpPr/>
          <p:nvPr/>
        </p:nvSpPr>
        <p:spPr>
          <a:xfrm>
            <a:off x="6927" y="2262945"/>
            <a:ext cx="3095256" cy="1603058"/>
          </a:xfrm>
          <a:prstGeom prst="rect">
            <a:avLst/>
          </a:prstGeom>
          <a:solidFill>
            <a:srgbClr val="268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D0A5A6B-84C4-DC4D-8754-F98074EF0676}"/>
              </a:ext>
            </a:extLst>
          </p:cNvPr>
          <p:cNvSpPr/>
          <p:nvPr/>
        </p:nvSpPr>
        <p:spPr>
          <a:xfrm>
            <a:off x="3049081" y="2262946"/>
            <a:ext cx="3095256" cy="160305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685DB"/>
              </a:solidFill>
            </a:endParaRPr>
          </a:p>
        </p:txBody>
      </p:sp>
      <p:sp>
        <p:nvSpPr>
          <p:cNvPr id="32" name="Rectangle 31">
            <a:extLst>
              <a:ext uri="{FF2B5EF4-FFF2-40B4-BE49-F238E27FC236}">
                <a16:creationId xmlns:a16="http://schemas.microsoft.com/office/drawing/2014/main" id="{5640D2BC-9251-9940-8E3C-50D03F466E0E}"/>
              </a:ext>
            </a:extLst>
          </p:cNvPr>
          <p:cNvSpPr/>
          <p:nvPr/>
        </p:nvSpPr>
        <p:spPr>
          <a:xfrm>
            <a:off x="6044288" y="2265986"/>
            <a:ext cx="3095256" cy="160001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E69AE2-177C-894F-866E-6DDEDDF3ACE8}"/>
              </a:ext>
            </a:extLst>
          </p:cNvPr>
          <p:cNvSpPr>
            <a:spLocks noGrp="1"/>
          </p:cNvSpPr>
          <p:nvPr>
            <p:ph type="title"/>
          </p:nvPr>
        </p:nvSpPr>
        <p:spPr>
          <a:xfrm>
            <a:off x="6927" y="555891"/>
            <a:ext cx="9132617" cy="800961"/>
          </a:xfrm>
        </p:spPr>
        <p:txBody>
          <a:bodyPr/>
          <a:lstStyle/>
          <a:p>
            <a:pPr algn="ctr"/>
            <a:r>
              <a:rPr lang="en-US" dirty="0">
                <a:solidFill>
                  <a:srgbClr val="27558A"/>
                </a:solidFill>
              </a:rPr>
              <a:t>Statewide Collaborations</a:t>
            </a:r>
            <a:endParaRPr lang="en-US" i="1" dirty="0">
              <a:solidFill>
                <a:srgbClr val="C00000"/>
              </a:solidFill>
            </a:endParaRPr>
          </a:p>
        </p:txBody>
      </p:sp>
      <p:sp>
        <p:nvSpPr>
          <p:cNvPr id="13" name="TextBox 12">
            <a:extLst>
              <a:ext uri="{FF2B5EF4-FFF2-40B4-BE49-F238E27FC236}">
                <a16:creationId xmlns:a16="http://schemas.microsoft.com/office/drawing/2014/main" id="{F35D2E53-51CB-D543-9CDF-EBC2BE84EDF3}"/>
              </a:ext>
            </a:extLst>
          </p:cNvPr>
          <p:cNvSpPr txBox="1"/>
          <p:nvPr/>
        </p:nvSpPr>
        <p:spPr>
          <a:xfrm>
            <a:off x="891829" y="2337962"/>
            <a:ext cx="1372400" cy="646331"/>
          </a:xfrm>
          <a:prstGeom prst="rect">
            <a:avLst/>
          </a:prstGeom>
          <a:noFill/>
        </p:spPr>
        <p:txBody>
          <a:bodyPr wrap="square" rtlCol="0">
            <a:spAutoFit/>
          </a:bodyPr>
          <a:lstStyle/>
          <a:p>
            <a:pPr algn="ctr"/>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34</a:t>
            </a:r>
          </a:p>
        </p:txBody>
      </p:sp>
      <p:sp>
        <p:nvSpPr>
          <p:cNvPr id="14" name="TextBox 13">
            <a:extLst>
              <a:ext uri="{FF2B5EF4-FFF2-40B4-BE49-F238E27FC236}">
                <a16:creationId xmlns:a16="http://schemas.microsoft.com/office/drawing/2014/main" id="{3CAEE2AF-3D39-F34C-AC67-E421208A7F66}"/>
              </a:ext>
            </a:extLst>
          </p:cNvPr>
          <p:cNvSpPr txBox="1"/>
          <p:nvPr/>
        </p:nvSpPr>
        <p:spPr>
          <a:xfrm>
            <a:off x="397764" y="2991292"/>
            <a:ext cx="2360528" cy="584775"/>
          </a:xfrm>
          <a:prstGeom prst="rect">
            <a:avLst/>
          </a:prstGeom>
          <a:noFill/>
        </p:spPr>
        <p:txBody>
          <a:bodyPr wrap="square" rtlCol="0">
            <a:spAutoFit/>
          </a:bodyPr>
          <a:lstStyle/>
          <a:p>
            <a:pPr algn="ct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Institutions of Higher Education</a:t>
            </a:r>
          </a:p>
        </p:txBody>
      </p:sp>
      <p:sp>
        <p:nvSpPr>
          <p:cNvPr id="15" name="TextBox 14">
            <a:extLst>
              <a:ext uri="{FF2B5EF4-FFF2-40B4-BE49-F238E27FC236}">
                <a16:creationId xmlns:a16="http://schemas.microsoft.com/office/drawing/2014/main" id="{20083108-B454-B244-A2C4-35681FC2D632}"/>
              </a:ext>
            </a:extLst>
          </p:cNvPr>
          <p:cNvSpPr txBox="1"/>
          <p:nvPr/>
        </p:nvSpPr>
        <p:spPr>
          <a:xfrm>
            <a:off x="868355" y="3950548"/>
            <a:ext cx="1372400" cy="646331"/>
          </a:xfrm>
          <a:prstGeom prst="rect">
            <a:avLst/>
          </a:prstGeom>
          <a:noFill/>
        </p:spPr>
        <p:txBody>
          <a:bodyPr wrap="square" rtlCol="0">
            <a:spAutoFit/>
          </a:bodyPr>
          <a:lstStyle/>
          <a:p>
            <a:pPr algn="ctr"/>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379</a:t>
            </a:r>
          </a:p>
        </p:txBody>
      </p:sp>
      <p:sp>
        <p:nvSpPr>
          <p:cNvPr id="16" name="TextBox 15">
            <a:extLst>
              <a:ext uri="{FF2B5EF4-FFF2-40B4-BE49-F238E27FC236}">
                <a16:creationId xmlns:a16="http://schemas.microsoft.com/office/drawing/2014/main" id="{1FDA5143-AEC2-8D4C-B3C1-4CAD310F1552}"/>
              </a:ext>
            </a:extLst>
          </p:cNvPr>
          <p:cNvSpPr txBox="1"/>
          <p:nvPr/>
        </p:nvSpPr>
        <p:spPr>
          <a:xfrm>
            <a:off x="371214" y="4525150"/>
            <a:ext cx="2360528" cy="584775"/>
          </a:xfrm>
          <a:prstGeom prst="rect">
            <a:avLst/>
          </a:prstGeom>
          <a:noFill/>
        </p:spPr>
        <p:txBody>
          <a:bodyPr wrap="square" rtlCol="0">
            <a:spAutoFit/>
          </a:bodyPr>
          <a:lstStyle/>
          <a:p>
            <a:pPr algn="ct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Health Professions Preceptors</a:t>
            </a:r>
          </a:p>
        </p:txBody>
      </p:sp>
      <p:sp>
        <p:nvSpPr>
          <p:cNvPr id="17" name="TextBox 16">
            <a:extLst>
              <a:ext uri="{FF2B5EF4-FFF2-40B4-BE49-F238E27FC236}">
                <a16:creationId xmlns:a16="http://schemas.microsoft.com/office/drawing/2014/main" id="{92C0AF57-FE03-9B43-AB7A-35EDCDED9AC9}"/>
              </a:ext>
            </a:extLst>
          </p:cNvPr>
          <p:cNvSpPr txBox="1"/>
          <p:nvPr/>
        </p:nvSpPr>
        <p:spPr>
          <a:xfrm>
            <a:off x="7003184" y="2335326"/>
            <a:ext cx="1372400" cy="646331"/>
          </a:xfrm>
          <a:prstGeom prst="rect">
            <a:avLst/>
          </a:prstGeom>
          <a:noFill/>
        </p:spPr>
        <p:txBody>
          <a:bodyPr wrap="square" rtlCol="0">
            <a:spAutoFit/>
          </a:bodyPr>
          <a:lstStyle/>
          <a:p>
            <a:pPr algn="ctr"/>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16</a:t>
            </a:r>
          </a:p>
        </p:txBody>
      </p:sp>
      <p:sp>
        <p:nvSpPr>
          <p:cNvPr id="18" name="TextBox 17">
            <a:extLst>
              <a:ext uri="{FF2B5EF4-FFF2-40B4-BE49-F238E27FC236}">
                <a16:creationId xmlns:a16="http://schemas.microsoft.com/office/drawing/2014/main" id="{031A547B-4293-7946-88FE-E7C3C3CEC587}"/>
              </a:ext>
            </a:extLst>
          </p:cNvPr>
          <p:cNvSpPr txBox="1"/>
          <p:nvPr/>
        </p:nvSpPr>
        <p:spPr>
          <a:xfrm>
            <a:off x="6561400" y="2978892"/>
            <a:ext cx="2255968" cy="830997"/>
          </a:xfrm>
          <a:prstGeom prst="rect">
            <a:avLst/>
          </a:prstGeom>
          <a:noFill/>
        </p:spPr>
        <p:txBody>
          <a:bodyPr wrap="square" rtlCol="0">
            <a:spAutoFit/>
          </a:bodyPr>
          <a:lstStyle/>
          <a:p>
            <a:pPr algn="ct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State-Funded &amp; Statewide Organizations</a:t>
            </a:r>
          </a:p>
        </p:txBody>
      </p:sp>
      <p:sp>
        <p:nvSpPr>
          <p:cNvPr id="19" name="TextBox 18">
            <a:extLst>
              <a:ext uri="{FF2B5EF4-FFF2-40B4-BE49-F238E27FC236}">
                <a16:creationId xmlns:a16="http://schemas.microsoft.com/office/drawing/2014/main" id="{DD1D4288-3F71-184F-B597-D192EC417D9E}"/>
              </a:ext>
            </a:extLst>
          </p:cNvPr>
          <p:cNvSpPr txBox="1"/>
          <p:nvPr/>
        </p:nvSpPr>
        <p:spPr>
          <a:xfrm>
            <a:off x="3913586" y="2335325"/>
            <a:ext cx="1372400" cy="646331"/>
          </a:xfrm>
          <a:prstGeom prst="rect">
            <a:avLst/>
          </a:prstGeom>
          <a:noFill/>
        </p:spPr>
        <p:txBody>
          <a:bodyPr wrap="square" rtlCol="0">
            <a:spAutoFit/>
          </a:bodyPr>
          <a:lstStyle/>
          <a:p>
            <a:pPr algn="ctr"/>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29</a:t>
            </a:r>
          </a:p>
        </p:txBody>
      </p:sp>
      <p:sp>
        <p:nvSpPr>
          <p:cNvPr id="20" name="TextBox 19">
            <a:extLst>
              <a:ext uri="{FF2B5EF4-FFF2-40B4-BE49-F238E27FC236}">
                <a16:creationId xmlns:a16="http://schemas.microsoft.com/office/drawing/2014/main" id="{CB3B1E94-3985-9C40-86D6-10D32D3FEEC1}"/>
              </a:ext>
            </a:extLst>
          </p:cNvPr>
          <p:cNvSpPr txBox="1"/>
          <p:nvPr/>
        </p:nvSpPr>
        <p:spPr>
          <a:xfrm>
            <a:off x="3392971" y="2987550"/>
            <a:ext cx="2360528" cy="584775"/>
          </a:xfrm>
          <a:prstGeom prst="rect">
            <a:avLst/>
          </a:prstGeom>
          <a:noFill/>
        </p:spPr>
        <p:txBody>
          <a:bodyPr wrap="square" rtlCol="0">
            <a:spAutoFit/>
          </a:bodyPr>
          <a:lstStyle/>
          <a:p>
            <a:pPr algn="ct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Middle and High Schools</a:t>
            </a:r>
          </a:p>
        </p:txBody>
      </p:sp>
      <p:sp>
        <p:nvSpPr>
          <p:cNvPr id="21" name="TextBox 20">
            <a:extLst>
              <a:ext uri="{FF2B5EF4-FFF2-40B4-BE49-F238E27FC236}">
                <a16:creationId xmlns:a16="http://schemas.microsoft.com/office/drawing/2014/main" id="{0E703BFE-8C6A-4B4F-9A3C-94EE03E24F90}"/>
              </a:ext>
            </a:extLst>
          </p:cNvPr>
          <p:cNvSpPr txBox="1"/>
          <p:nvPr/>
        </p:nvSpPr>
        <p:spPr>
          <a:xfrm>
            <a:off x="3887035" y="3950548"/>
            <a:ext cx="1372400" cy="646331"/>
          </a:xfrm>
          <a:prstGeom prst="rect">
            <a:avLst/>
          </a:prstGeom>
          <a:noFill/>
        </p:spPr>
        <p:txBody>
          <a:bodyPr wrap="square" rtlCol="0">
            <a:spAutoFit/>
          </a:bodyPr>
          <a:lstStyle/>
          <a:p>
            <a:pPr algn="ctr"/>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204</a:t>
            </a:r>
          </a:p>
        </p:txBody>
      </p:sp>
      <p:sp>
        <p:nvSpPr>
          <p:cNvPr id="22" name="TextBox 21">
            <a:extLst>
              <a:ext uri="{FF2B5EF4-FFF2-40B4-BE49-F238E27FC236}">
                <a16:creationId xmlns:a16="http://schemas.microsoft.com/office/drawing/2014/main" id="{CAADD7F1-FD35-984F-B6CA-9626F0AC2D70}"/>
              </a:ext>
            </a:extLst>
          </p:cNvPr>
          <p:cNvSpPr txBox="1"/>
          <p:nvPr/>
        </p:nvSpPr>
        <p:spPr>
          <a:xfrm>
            <a:off x="3419522" y="4553920"/>
            <a:ext cx="2360528" cy="584775"/>
          </a:xfrm>
          <a:prstGeom prst="rect">
            <a:avLst/>
          </a:prstGeom>
          <a:noFill/>
        </p:spPr>
        <p:txBody>
          <a:bodyPr wrap="square" rtlCol="0">
            <a:spAutoFit/>
          </a:bodyPr>
          <a:lstStyle/>
          <a:p>
            <a:pPr algn="ct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Community-Based Training Sites</a:t>
            </a:r>
          </a:p>
        </p:txBody>
      </p:sp>
      <p:sp>
        <p:nvSpPr>
          <p:cNvPr id="23" name="TextBox 22">
            <a:extLst>
              <a:ext uri="{FF2B5EF4-FFF2-40B4-BE49-F238E27FC236}">
                <a16:creationId xmlns:a16="http://schemas.microsoft.com/office/drawing/2014/main" id="{5E020DA3-E49E-0F45-B0EF-FFB35686DE3D}"/>
              </a:ext>
            </a:extLst>
          </p:cNvPr>
          <p:cNvSpPr txBox="1"/>
          <p:nvPr/>
        </p:nvSpPr>
        <p:spPr>
          <a:xfrm>
            <a:off x="6858239" y="3950548"/>
            <a:ext cx="1662289" cy="646331"/>
          </a:xfrm>
          <a:prstGeom prst="rect">
            <a:avLst/>
          </a:prstGeom>
          <a:noFill/>
        </p:spPr>
        <p:txBody>
          <a:bodyPr wrap="square" rtlCol="0">
            <a:spAutoFit/>
          </a:bodyPr>
          <a:lstStyle/>
          <a:p>
            <a:pPr algn="ctr"/>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115+</a:t>
            </a:r>
          </a:p>
        </p:txBody>
      </p:sp>
      <p:sp>
        <p:nvSpPr>
          <p:cNvPr id="24" name="TextBox 23">
            <a:extLst>
              <a:ext uri="{FF2B5EF4-FFF2-40B4-BE49-F238E27FC236}">
                <a16:creationId xmlns:a16="http://schemas.microsoft.com/office/drawing/2014/main" id="{03D29BE9-161B-964F-878E-04578D659B34}"/>
              </a:ext>
            </a:extLst>
          </p:cNvPr>
          <p:cNvSpPr txBox="1"/>
          <p:nvPr/>
        </p:nvSpPr>
        <p:spPr>
          <a:xfrm>
            <a:off x="6530235" y="4564051"/>
            <a:ext cx="2318298" cy="584775"/>
          </a:xfrm>
          <a:prstGeom prst="rect">
            <a:avLst/>
          </a:prstGeom>
          <a:noFill/>
        </p:spPr>
        <p:txBody>
          <a:bodyPr wrap="square" rtlCol="0">
            <a:spAutoFit/>
          </a:bodyPr>
          <a:lstStyle/>
          <a:p>
            <a:pPr algn="ct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Healthcare Partners &amp; Organizations</a:t>
            </a:r>
          </a:p>
        </p:txBody>
      </p:sp>
      <p:sp>
        <p:nvSpPr>
          <p:cNvPr id="25" name="Content Placeholder 3">
            <a:extLst>
              <a:ext uri="{FF2B5EF4-FFF2-40B4-BE49-F238E27FC236}">
                <a16:creationId xmlns:a16="http://schemas.microsoft.com/office/drawing/2014/main" id="{37486596-9C13-3746-831F-977F70132417}"/>
              </a:ext>
            </a:extLst>
          </p:cNvPr>
          <p:cNvSpPr txBox="1">
            <a:spLocks/>
          </p:cNvSpPr>
          <p:nvPr/>
        </p:nvSpPr>
        <p:spPr>
          <a:xfrm>
            <a:off x="703948" y="1680443"/>
            <a:ext cx="7738573" cy="4366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en-US" sz="1800" i="1" dirty="0">
                <a:solidFill>
                  <a:schemeClr val="bg1">
                    <a:lumMod val="50000"/>
                  </a:schemeClr>
                </a:solidFill>
              </a:rPr>
              <a:t>South Carolina AHEC partners with:</a:t>
            </a:r>
          </a:p>
        </p:txBody>
      </p:sp>
      <p:sp>
        <p:nvSpPr>
          <p:cNvPr id="3" name="Slide Number Placeholder 2">
            <a:extLst>
              <a:ext uri="{FF2B5EF4-FFF2-40B4-BE49-F238E27FC236}">
                <a16:creationId xmlns:a16="http://schemas.microsoft.com/office/drawing/2014/main" id="{E93C9AD5-65E3-1A45-8B5D-B291D8648F38}"/>
              </a:ext>
            </a:extLst>
          </p:cNvPr>
          <p:cNvSpPr>
            <a:spLocks noGrp="1"/>
          </p:cNvSpPr>
          <p:nvPr>
            <p:ph type="sldNum" sz="quarter" idx="4"/>
          </p:nvPr>
        </p:nvSpPr>
        <p:spPr/>
        <p:txBody>
          <a:bodyPr/>
          <a:lstStyle/>
          <a:p>
            <a:fld id="{2A49C3E7-77BC-3F4A-9276-18334C356DDA}" type="slidenum">
              <a:rPr lang="en-US" smtClean="0"/>
              <a:pPr/>
              <a:t>8</a:t>
            </a:fld>
            <a:endParaRPr lang="en-US" dirty="0"/>
          </a:p>
        </p:txBody>
      </p:sp>
    </p:spTree>
    <p:extLst>
      <p:ext uri="{BB962C8B-B14F-4D97-AF65-F5344CB8AC3E}">
        <p14:creationId xmlns:p14="http://schemas.microsoft.com/office/powerpoint/2010/main" val="1625673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A4078D-94F3-3341-8F17-1F80F1202EB3}"/>
              </a:ext>
            </a:extLst>
          </p:cNvPr>
          <p:cNvSpPr/>
          <p:nvPr/>
        </p:nvSpPr>
        <p:spPr>
          <a:xfrm>
            <a:off x="0" y="0"/>
            <a:ext cx="9144000" cy="6175948"/>
          </a:xfrm>
          <a:prstGeom prst="rect">
            <a:avLst/>
          </a:prstGeom>
          <a:solidFill>
            <a:srgbClr val="FF93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2"/>
              </a:solidFill>
            </a:endParaRPr>
          </a:p>
        </p:txBody>
      </p:sp>
      <p:sp>
        <p:nvSpPr>
          <p:cNvPr id="3" name="Content Placeholder 2">
            <a:extLst>
              <a:ext uri="{FF2B5EF4-FFF2-40B4-BE49-F238E27FC236}">
                <a16:creationId xmlns:a16="http://schemas.microsoft.com/office/drawing/2014/main" id="{FF1B5CDC-17B4-BB41-AF26-61E699FDD473}"/>
              </a:ext>
            </a:extLst>
          </p:cNvPr>
          <p:cNvSpPr>
            <a:spLocks noGrp="1"/>
          </p:cNvSpPr>
          <p:nvPr>
            <p:ph idx="1"/>
          </p:nvPr>
        </p:nvSpPr>
        <p:spPr>
          <a:xfrm>
            <a:off x="3144982" y="1619610"/>
            <a:ext cx="5495059" cy="4627417"/>
          </a:xfrm>
        </p:spPr>
        <p:txBody>
          <a:bodyPr>
            <a:normAutofit fontScale="47500" lnSpcReduction="20000"/>
          </a:bodyPr>
          <a:lstStyle/>
          <a:p>
            <a:pPr marL="0" indent="0">
              <a:lnSpc>
                <a:spcPct val="120000"/>
              </a:lnSpc>
              <a:buNone/>
            </a:pPr>
            <a:r>
              <a:rPr lang="en-US" i="1" dirty="0">
                <a:solidFill>
                  <a:schemeClr val="bg1"/>
                </a:solidFill>
              </a:rPr>
              <a:t>The Rural Physician Incentive Grant Program has been an incredible blessing for me and my career as a family medicine physician. After the great accomplishment of graduating from residency I was still faced with an extensive amount of debt that accumulated from attending a private medical school. </a:t>
            </a:r>
          </a:p>
          <a:p>
            <a:pPr marL="0" indent="0">
              <a:lnSpc>
                <a:spcPct val="120000"/>
              </a:lnSpc>
              <a:buNone/>
            </a:pPr>
            <a:r>
              <a:rPr lang="en-US" sz="2900" b="1" i="1" dirty="0">
                <a:solidFill>
                  <a:schemeClr val="bg1"/>
                </a:solidFill>
              </a:rPr>
              <a:t>I knew that I wanted to stay and practice locally, near my residency, but unfortunately student loan repayment was not an option in the position I desperately wanted. Thanks to the Rural Physician Incentive Grant Program, I felt confident in accepting a position in an underserved area of South Carolina.</a:t>
            </a:r>
            <a:r>
              <a:rPr lang="en-US" sz="2900" i="1" dirty="0">
                <a:solidFill>
                  <a:schemeClr val="bg1"/>
                </a:solidFill>
              </a:rPr>
              <a:t> </a:t>
            </a:r>
          </a:p>
          <a:p>
            <a:pPr marL="0" indent="0">
              <a:lnSpc>
                <a:spcPct val="120000"/>
              </a:lnSpc>
              <a:buNone/>
            </a:pPr>
            <a:r>
              <a:rPr lang="en-US" i="1" dirty="0">
                <a:solidFill>
                  <a:schemeClr val="bg1"/>
                </a:solidFill>
              </a:rPr>
              <a:t>I knew that the money from the grant would present an excellent way for me to continue paying off my medical school debt and still serve the community by filling the role of a much needed primary care physician. </a:t>
            </a:r>
          </a:p>
          <a:p>
            <a:pPr marL="0" indent="0">
              <a:lnSpc>
                <a:spcPct val="120000"/>
              </a:lnSpc>
              <a:buNone/>
            </a:pPr>
            <a:r>
              <a:rPr lang="en-US" sz="3400" b="1" i="1" dirty="0">
                <a:solidFill>
                  <a:schemeClr val="bg1"/>
                </a:solidFill>
              </a:rPr>
              <a:t>Without this grant, I may have had to pursue my career elsewhere, however, now I am blessed to be able to continue to do what I love, full scope family medicine. </a:t>
            </a:r>
            <a:endParaRPr lang="en-US" sz="3400" b="1" dirty="0">
              <a:solidFill>
                <a:schemeClr val="bg1"/>
              </a:solidFill>
            </a:endParaRPr>
          </a:p>
        </p:txBody>
      </p:sp>
      <p:pic>
        <p:nvPicPr>
          <p:cNvPr id="10" name="Picture 9">
            <a:extLst>
              <a:ext uri="{FF2B5EF4-FFF2-40B4-BE49-F238E27FC236}">
                <a16:creationId xmlns:a16="http://schemas.microsoft.com/office/drawing/2014/main" id="{8B559FC2-FF76-BE45-9FE4-D8D3D23FEF29}"/>
              </a:ext>
            </a:extLst>
          </p:cNvPr>
          <p:cNvPicPr>
            <a:picLocks noChangeAspect="1"/>
          </p:cNvPicPr>
          <p:nvPr/>
        </p:nvPicPr>
        <p:blipFill rotWithShape="1">
          <a:blip r:embed="rId2"/>
          <a:srcRect b="2296"/>
          <a:stretch/>
        </p:blipFill>
        <p:spPr>
          <a:xfrm>
            <a:off x="708313" y="1690689"/>
            <a:ext cx="2055668" cy="2008475"/>
          </a:xfrm>
          <a:prstGeom prst="rect">
            <a:avLst/>
          </a:prstGeom>
          <a:ln>
            <a:noFill/>
          </a:ln>
          <a:effectLst>
            <a:outerShdw blurRad="292100" dist="139700" dir="2700000" algn="tl" rotWithShape="0">
              <a:srgbClr val="333333">
                <a:alpha val="65000"/>
              </a:srgbClr>
            </a:outerShdw>
          </a:effectLst>
        </p:spPr>
      </p:pic>
      <p:sp>
        <p:nvSpPr>
          <p:cNvPr id="11" name="Title 1">
            <a:extLst>
              <a:ext uri="{FF2B5EF4-FFF2-40B4-BE49-F238E27FC236}">
                <a16:creationId xmlns:a16="http://schemas.microsoft.com/office/drawing/2014/main" id="{881CEB24-EABD-554F-BA2C-D37A4167AD17}"/>
              </a:ext>
            </a:extLst>
          </p:cNvPr>
          <p:cNvSpPr>
            <a:spLocks noGrp="1"/>
          </p:cNvSpPr>
          <p:nvPr>
            <p:ph type="title"/>
          </p:nvPr>
        </p:nvSpPr>
        <p:spPr>
          <a:xfrm>
            <a:off x="628650" y="365126"/>
            <a:ext cx="7886700" cy="1325563"/>
          </a:xfrm>
        </p:spPr>
        <p:txBody>
          <a:bodyPr>
            <a:normAutofit/>
          </a:bodyPr>
          <a:lstStyle/>
          <a:p>
            <a:r>
              <a:rPr lang="en-US" sz="4000" dirty="0">
                <a:solidFill>
                  <a:schemeClr val="bg1"/>
                </a:solidFill>
              </a:rPr>
              <a:t>Rural Success Stories</a:t>
            </a:r>
          </a:p>
        </p:txBody>
      </p:sp>
      <p:sp>
        <p:nvSpPr>
          <p:cNvPr id="12" name="TextBox 11">
            <a:extLst>
              <a:ext uri="{FF2B5EF4-FFF2-40B4-BE49-F238E27FC236}">
                <a16:creationId xmlns:a16="http://schemas.microsoft.com/office/drawing/2014/main" id="{BC2CBA3A-E2E6-3841-BE43-403DA0DD26DB}"/>
              </a:ext>
            </a:extLst>
          </p:cNvPr>
          <p:cNvSpPr txBox="1"/>
          <p:nvPr/>
        </p:nvSpPr>
        <p:spPr>
          <a:xfrm>
            <a:off x="582756" y="3843165"/>
            <a:ext cx="2306781" cy="1313180"/>
          </a:xfrm>
          <a:prstGeom prst="rect">
            <a:avLst/>
          </a:prstGeom>
          <a:noFill/>
        </p:spPr>
        <p:txBody>
          <a:bodyPr wrap="square" rtlCol="0">
            <a:spAutoFit/>
          </a:bodyPr>
          <a:lstStyle/>
          <a:p>
            <a:pPr algn="ctr"/>
            <a:r>
              <a:rPr lang="en-US" dirty="0">
                <a:solidFill>
                  <a:schemeClr val="bg1"/>
                </a:solidFill>
              </a:rPr>
              <a:t>Dr. Holly Munson</a:t>
            </a:r>
          </a:p>
          <a:p>
            <a:pPr algn="ctr"/>
            <a:r>
              <a:rPr lang="en-US" sz="1000" baseline="30000" dirty="0">
                <a:solidFill>
                  <a:schemeClr val="bg1"/>
                </a:solidFill>
              </a:rPr>
              <a:t/>
            </a:r>
            <a:br>
              <a:rPr lang="en-US" sz="1000" baseline="30000" dirty="0">
                <a:solidFill>
                  <a:schemeClr val="bg1"/>
                </a:solidFill>
              </a:rPr>
            </a:br>
            <a:endParaRPr lang="en-US" sz="1000" baseline="30000" dirty="0">
              <a:solidFill>
                <a:schemeClr val="bg1"/>
              </a:solidFill>
            </a:endParaRPr>
          </a:p>
          <a:p>
            <a:pPr algn="ctr"/>
            <a:r>
              <a:rPr lang="en-US" baseline="30000" dirty="0">
                <a:solidFill>
                  <a:schemeClr val="bg1"/>
                </a:solidFill>
              </a:rPr>
              <a:t>FY18 Incentive Grant Recipient</a:t>
            </a:r>
          </a:p>
          <a:p>
            <a:pPr algn="ctr"/>
            <a:r>
              <a:rPr lang="en-US" baseline="30000" dirty="0">
                <a:solidFill>
                  <a:schemeClr val="bg1"/>
                </a:solidFill>
              </a:rPr>
              <a:t>Practicing in Walhalla</a:t>
            </a:r>
          </a:p>
          <a:p>
            <a:pPr algn="ctr"/>
            <a:r>
              <a:rPr lang="en-US" baseline="30000" dirty="0">
                <a:solidFill>
                  <a:schemeClr val="bg1"/>
                </a:solidFill>
              </a:rPr>
              <a:t>Seneca Family Medicine Residency Program Graduate</a:t>
            </a:r>
          </a:p>
        </p:txBody>
      </p:sp>
      <p:sp>
        <p:nvSpPr>
          <p:cNvPr id="2" name="Slide Number Placeholder 1">
            <a:extLst>
              <a:ext uri="{FF2B5EF4-FFF2-40B4-BE49-F238E27FC236}">
                <a16:creationId xmlns:a16="http://schemas.microsoft.com/office/drawing/2014/main" id="{A645CEAD-20F5-304D-9ADC-2D6AE13F4805}"/>
              </a:ext>
            </a:extLst>
          </p:cNvPr>
          <p:cNvSpPr>
            <a:spLocks noGrp="1"/>
          </p:cNvSpPr>
          <p:nvPr>
            <p:ph type="sldNum" sz="quarter" idx="4"/>
          </p:nvPr>
        </p:nvSpPr>
        <p:spPr/>
        <p:txBody>
          <a:bodyPr/>
          <a:lstStyle/>
          <a:p>
            <a:fld id="{2A49C3E7-77BC-3F4A-9276-18334C356DDA}" type="slidenum">
              <a:rPr lang="en-US" smtClean="0"/>
              <a:pPr/>
              <a:t>9</a:t>
            </a:fld>
            <a:endParaRPr lang="en-US" dirty="0"/>
          </a:p>
        </p:txBody>
      </p:sp>
    </p:spTree>
    <p:extLst>
      <p:ext uri="{BB962C8B-B14F-4D97-AF65-F5344CB8AC3E}">
        <p14:creationId xmlns:p14="http://schemas.microsoft.com/office/powerpoint/2010/main" val="1932903094"/>
      </p:ext>
    </p:extLst>
  </p:cSld>
  <p:clrMapOvr>
    <a:masterClrMapping/>
  </p:clrMapOvr>
</p:sld>
</file>

<file path=ppt/theme/theme1.xml><?xml version="1.0" encoding="utf-8"?>
<a:theme xmlns:a="http://schemas.openxmlformats.org/drawingml/2006/main" name="1_Office Theme">
  <a:themeElements>
    <a:clrScheme name="Custom 1">
      <a:dk1>
        <a:srgbClr val="235173"/>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1988</TotalTime>
  <Words>1102</Words>
  <Application>Microsoft Office PowerPoint</Application>
  <PresentationFormat>On-screen Show (4:3)</PresentationFormat>
  <Paragraphs>235</Paragraphs>
  <Slides>19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Verdana</vt:lpstr>
      <vt:lpstr>1_Office Theme</vt:lpstr>
      <vt:lpstr>South Carolina Area Health Education Consortium (Agency H53)</vt:lpstr>
      <vt:lpstr>Accountability Report Highlights</vt:lpstr>
      <vt:lpstr>Requests</vt:lpstr>
      <vt:lpstr>Three Year Funding </vt:lpstr>
      <vt:lpstr>South Carolina AHEC</vt:lpstr>
      <vt:lpstr>What We Do</vt:lpstr>
      <vt:lpstr>Program Areas</vt:lpstr>
      <vt:lpstr>Statewide Collaborations</vt:lpstr>
      <vt:lpstr>Rural Success Stories</vt:lpstr>
      <vt:lpstr>Recurring Budget Requests Agency Priority #1</vt:lpstr>
      <vt:lpstr>Program Update</vt:lpstr>
      <vt:lpstr>Rural Physician Program</vt:lpstr>
      <vt:lpstr>PowerPoint Presentation</vt:lpstr>
      <vt:lpstr>Physician Workforce in SC</vt:lpstr>
      <vt:lpstr>Filling the Gaps</vt:lpstr>
      <vt:lpstr>SC Clinicians Turned Away</vt:lpstr>
      <vt:lpstr>Return on Investment</vt:lpstr>
      <vt:lpstr>Program Outcomes</vt:lpstr>
      <vt:lpstr>Rural Success Stories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Carolina Area Health Education Consortium (Agency H53)</dc:title>
  <dc:creator>McMenamin, Alicia</dc:creator>
  <cp:lastModifiedBy>Sarah Hearn</cp:lastModifiedBy>
  <cp:revision>85</cp:revision>
  <cp:lastPrinted>2019-01-23T15:10:07Z</cp:lastPrinted>
  <dcterms:created xsi:type="dcterms:W3CDTF">2018-11-28T15:42:02Z</dcterms:created>
  <dcterms:modified xsi:type="dcterms:W3CDTF">2019-02-04T15:36:11Z</dcterms:modified>
</cp:coreProperties>
</file>