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5" r:id="rId4"/>
    <p:sldId id="259" r:id="rId5"/>
    <p:sldId id="270" r:id="rId6"/>
    <p:sldId id="268" r:id="rId7"/>
    <p:sldId id="271" r:id="rId8"/>
    <p:sldId id="277" r:id="rId9"/>
    <p:sldId id="260" r:id="rId10"/>
    <p:sldId id="275" r:id="rId11"/>
    <p:sldId id="273" r:id="rId12"/>
    <p:sldId id="274" r:id="rId13"/>
    <p:sldId id="262" r:id="rId14"/>
    <p:sldId id="261" r:id="rId15"/>
    <p:sldId id="276" r:id="rId16"/>
    <p:sldId id="263" r:id="rId17"/>
    <p:sldId id="266" r:id="rId18"/>
    <p:sldId id="267"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utt, Jane L." initials="SJL"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14726C"/>
    <a:srgbClr val="465F6E"/>
    <a:srgbClr val="516F81"/>
    <a:srgbClr val="41748D"/>
    <a:srgbClr val="005288"/>
    <a:srgbClr val="4D4D4D"/>
    <a:srgbClr val="7A99AC"/>
    <a:srgbClr val="6F90A5"/>
    <a:srgbClr val="499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60"/>
    <p:restoredTop sz="94437"/>
  </p:normalViewPr>
  <p:slideViewPr>
    <p:cSldViewPr snapToGrid="0">
      <p:cViewPr varScale="1">
        <p:scale>
          <a:sx n="108" d="100"/>
          <a:sy n="108" d="100"/>
        </p:scale>
        <p:origin x="19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8ECEDB6-ECB8-432F-A204-DE2BD2B439CD}" type="datetimeFigureOut">
              <a:rPr lang="en-US" smtClean="0"/>
              <a:t>1/24/2019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71538DE-33F4-4E5F-B604-1085CCC0F278}" type="slidenum">
              <a:rPr lang="en-US" smtClean="0"/>
              <a:t>‹#›</a:t>
            </a:fld>
            <a:endParaRPr lang="en-US"/>
          </a:p>
        </p:txBody>
      </p:sp>
    </p:spTree>
    <p:extLst>
      <p:ext uri="{BB962C8B-B14F-4D97-AF65-F5344CB8AC3E}">
        <p14:creationId xmlns:p14="http://schemas.microsoft.com/office/powerpoint/2010/main" val="162513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5429" y="676398"/>
            <a:ext cx="6303889" cy="533400"/>
          </a:xfrm>
        </p:spPr>
        <p:txBody>
          <a:bodyPr wrap="none">
            <a:noAutofit/>
          </a:bodyPr>
          <a:lstStyle>
            <a:lvl1pPr algn="l">
              <a:defRPr sz="3600">
                <a:solidFill>
                  <a:schemeClr val="bg1"/>
                </a:solidFill>
                <a:latin typeface="+mn-lt"/>
              </a:defRPr>
            </a:lvl1pPr>
          </a:lstStyle>
          <a:p>
            <a:r>
              <a:rPr lang="en-US"/>
              <a:t>Click to edit Master title style</a:t>
            </a:r>
            <a:endParaRPr lang="en-US" dirty="0"/>
          </a:p>
        </p:txBody>
      </p:sp>
      <p:sp>
        <p:nvSpPr>
          <p:cNvPr id="4" name="TextBox 3"/>
          <p:cNvSpPr txBox="1"/>
          <p:nvPr userDrawn="1"/>
        </p:nvSpPr>
        <p:spPr>
          <a:xfrm>
            <a:off x="8460420" y="4536489"/>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12570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Layou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7" name="Text Placeholder 3"/>
          <p:cNvSpPr>
            <a:spLocks noGrp="1"/>
          </p:cNvSpPr>
          <p:nvPr>
            <p:ph type="body" sz="half" idx="2"/>
          </p:nvPr>
        </p:nvSpPr>
        <p:spPr>
          <a:xfrm>
            <a:off x="457201" y="5285042"/>
            <a:ext cx="6182497" cy="868870"/>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hart Placeholder 7"/>
          <p:cNvSpPr>
            <a:spLocks noGrp="1"/>
          </p:cNvSpPr>
          <p:nvPr>
            <p:ph type="chart" sz="quarter" idx="10"/>
          </p:nvPr>
        </p:nvSpPr>
        <p:spPr>
          <a:xfrm>
            <a:off x="457073" y="1554988"/>
            <a:ext cx="6181471" cy="3602228"/>
          </a:xfrm>
        </p:spPr>
        <p:txBody>
          <a:bodyPr>
            <a:normAutofit/>
          </a:bodyPr>
          <a:lstStyle>
            <a:lvl1pPr>
              <a:defRPr sz="3200">
                <a:solidFill>
                  <a:schemeClr val="accent6"/>
                </a:solidFill>
              </a:defRPr>
            </a:lvl1pPr>
          </a:lstStyle>
          <a:p>
            <a:r>
              <a:rPr lang="en-US"/>
              <a:t>Click icon to add chart</a:t>
            </a:r>
            <a:endParaRPr lang="en-US" dirty="0"/>
          </a:p>
        </p:txBody>
      </p:sp>
      <p:sp>
        <p:nvSpPr>
          <p:cNvPr id="6" name="TextBox 5"/>
          <p:cNvSpPr txBox="1"/>
          <p:nvPr userDrawn="1"/>
        </p:nvSpPr>
        <p:spPr>
          <a:xfrm>
            <a:off x="2461188" y="6318185"/>
            <a:ext cx="1196412" cy="369332"/>
          </a:xfrm>
          <a:prstGeom prst="rect">
            <a:avLst/>
          </a:prstGeom>
          <a:noFill/>
        </p:spPr>
        <p:txBody>
          <a:bodyPr wrap="square" rtlCol="0">
            <a:spAutoFit/>
          </a:bodyPr>
          <a:lstStyle/>
          <a:p>
            <a:pPr algn="r"/>
            <a:fld id="{70A8E21F-34A0-4067-933C-0CE0E0E022DD}" type="slidenum">
              <a:rPr lang="en-US" smtClean="0"/>
              <a:pPr algn="r"/>
              <a:t>‹#›</a:t>
            </a:fld>
            <a:endParaRPr lang="en-US" dirty="0"/>
          </a:p>
        </p:txBody>
      </p:sp>
    </p:spTree>
    <p:extLst>
      <p:ext uri="{BB962C8B-B14F-4D97-AF65-F5344CB8AC3E}">
        <p14:creationId xmlns:p14="http://schemas.microsoft.com/office/powerpoint/2010/main" val="21859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Layou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7" name="Text Placeholder 3"/>
          <p:cNvSpPr>
            <a:spLocks noGrp="1"/>
          </p:cNvSpPr>
          <p:nvPr>
            <p:ph type="body" sz="half" idx="2"/>
          </p:nvPr>
        </p:nvSpPr>
        <p:spPr>
          <a:xfrm>
            <a:off x="457201" y="5285042"/>
            <a:ext cx="6182497" cy="868870"/>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hart Placeholder 7"/>
          <p:cNvSpPr>
            <a:spLocks noGrp="1"/>
          </p:cNvSpPr>
          <p:nvPr>
            <p:ph type="chart" sz="quarter" idx="10"/>
          </p:nvPr>
        </p:nvSpPr>
        <p:spPr>
          <a:xfrm>
            <a:off x="457073" y="1554988"/>
            <a:ext cx="6181471" cy="3602228"/>
          </a:xfrm>
        </p:spPr>
        <p:txBody>
          <a:bodyPr>
            <a:normAutofit/>
          </a:bodyPr>
          <a:lstStyle>
            <a:lvl1pPr>
              <a:defRPr sz="3200">
                <a:solidFill>
                  <a:schemeClr val="accent6"/>
                </a:solidFill>
              </a:defRPr>
            </a:lvl1pPr>
          </a:lstStyle>
          <a:p>
            <a:r>
              <a:rPr lang="en-US"/>
              <a:t>Click icon to add chart</a:t>
            </a:r>
            <a:endParaRPr lang="en-US" dirty="0"/>
          </a:p>
        </p:txBody>
      </p:sp>
      <p:sp>
        <p:nvSpPr>
          <p:cNvPr id="6" name="TextBox 5"/>
          <p:cNvSpPr txBox="1"/>
          <p:nvPr userDrawn="1"/>
        </p:nvSpPr>
        <p:spPr>
          <a:xfrm>
            <a:off x="2461188" y="6318185"/>
            <a:ext cx="1196412" cy="369332"/>
          </a:xfrm>
          <a:prstGeom prst="rect">
            <a:avLst/>
          </a:prstGeom>
          <a:noFill/>
        </p:spPr>
        <p:txBody>
          <a:bodyPr wrap="square" rtlCol="0">
            <a:spAutoFit/>
          </a:bodyPr>
          <a:lstStyle/>
          <a:p>
            <a:pPr algn="r"/>
            <a:fld id="{70A8E21F-34A0-4067-933C-0CE0E0E022DD}" type="slidenum">
              <a:rPr lang="en-US" smtClean="0"/>
              <a:pPr algn="r"/>
              <a:t>‹#›</a:t>
            </a:fld>
            <a:endParaRPr lang="en-US" dirty="0"/>
          </a:p>
        </p:txBody>
      </p:sp>
    </p:spTree>
    <p:extLst>
      <p:ext uri="{BB962C8B-B14F-4D97-AF65-F5344CB8AC3E}">
        <p14:creationId xmlns:p14="http://schemas.microsoft.com/office/powerpoint/2010/main" val="4105207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Only Layou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TextBox 2"/>
          <p:cNvSpPr txBox="1"/>
          <p:nvPr userDrawn="1"/>
        </p:nvSpPr>
        <p:spPr>
          <a:xfrm>
            <a:off x="2392822" y="6306796"/>
            <a:ext cx="1196412" cy="369332"/>
          </a:xfrm>
          <a:prstGeom prst="rect">
            <a:avLst/>
          </a:prstGeom>
          <a:noFill/>
        </p:spPr>
        <p:txBody>
          <a:bodyPr wrap="square" rtlCol="0">
            <a:spAutoFit/>
          </a:bodyPr>
          <a:lstStyle/>
          <a:p>
            <a:pPr algn="r"/>
            <a:fld id="{70A8E21F-34A0-4067-933C-0CE0E0E022DD}" type="slidenum">
              <a:rPr lang="en-US" smtClean="0"/>
              <a:pPr algn="r"/>
              <a:t>‹#›</a:t>
            </a:fld>
            <a:endParaRPr lang="en-US" dirty="0"/>
          </a:p>
        </p:txBody>
      </p:sp>
    </p:spTree>
    <p:extLst>
      <p:ext uri="{BB962C8B-B14F-4D97-AF65-F5344CB8AC3E}">
        <p14:creationId xmlns:p14="http://schemas.microsoft.com/office/powerpoint/2010/main" val="1953827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Only Layou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Box 3"/>
          <p:cNvSpPr txBox="1"/>
          <p:nvPr userDrawn="1"/>
        </p:nvSpPr>
        <p:spPr>
          <a:xfrm>
            <a:off x="2461188" y="6318185"/>
            <a:ext cx="1196412" cy="369332"/>
          </a:xfrm>
          <a:prstGeom prst="rect">
            <a:avLst/>
          </a:prstGeom>
          <a:noFill/>
        </p:spPr>
        <p:txBody>
          <a:bodyPr wrap="square" rtlCol="0">
            <a:spAutoFit/>
          </a:bodyPr>
          <a:lstStyle/>
          <a:p>
            <a:pPr algn="r"/>
            <a:fld id="{70A8E21F-34A0-4067-933C-0CE0E0E022DD}" type="slidenum">
              <a:rPr lang="en-US" smtClean="0"/>
              <a:pPr algn="r"/>
              <a:t>‹#›</a:t>
            </a:fld>
            <a:endParaRPr lang="en-US" dirty="0"/>
          </a:p>
        </p:txBody>
      </p:sp>
    </p:spTree>
    <p:extLst>
      <p:ext uri="{BB962C8B-B14F-4D97-AF65-F5344CB8AC3E}">
        <p14:creationId xmlns:p14="http://schemas.microsoft.com/office/powerpoint/2010/main" val="439112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Layou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2461188" y="6318185"/>
            <a:ext cx="1196412" cy="369332"/>
          </a:xfrm>
          <a:prstGeom prst="rect">
            <a:avLst/>
          </a:prstGeom>
          <a:noFill/>
        </p:spPr>
        <p:txBody>
          <a:bodyPr wrap="square" rtlCol="0">
            <a:spAutoFit/>
          </a:bodyPr>
          <a:lstStyle/>
          <a:p>
            <a:pPr algn="r"/>
            <a:fld id="{70A8E21F-34A0-4067-933C-0CE0E0E022DD}" type="slidenum">
              <a:rPr lang="en-US" smtClean="0"/>
              <a:pPr algn="r"/>
              <a:t>‹#›</a:t>
            </a:fld>
            <a:endParaRPr lang="en-US" dirty="0"/>
          </a:p>
        </p:txBody>
      </p:sp>
    </p:spTree>
    <p:extLst>
      <p:ext uri="{BB962C8B-B14F-4D97-AF65-F5344CB8AC3E}">
        <p14:creationId xmlns:p14="http://schemas.microsoft.com/office/powerpoint/2010/main" val="24402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Layou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2461188" y="6318185"/>
            <a:ext cx="1196412" cy="369332"/>
          </a:xfrm>
          <a:prstGeom prst="rect">
            <a:avLst/>
          </a:prstGeom>
          <a:noFill/>
        </p:spPr>
        <p:txBody>
          <a:bodyPr wrap="square" rtlCol="0">
            <a:spAutoFit/>
          </a:bodyPr>
          <a:lstStyle/>
          <a:p>
            <a:pPr algn="r"/>
            <a:fld id="{70A8E21F-34A0-4067-933C-0CE0E0E022DD}" type="slidenum">
              <a:rPr lang="en-US" smtClean="0"/>
              <a:pPr algn="r"/>
              <a:t>‹#›</a:t>
            </a:fld>
            <a:endParaRPr lang="en-US" dirty="0"/>
          </a:p>
        </p:txBody>
      </p:sp>
    </p:spTree>
    <p:extLst>
      <p:ext uri="{BB962C8B-B14F-4D97-AF65-F5344CB8AC3E}">
        <p14:creationId xmlns:p14="http://schemas.microsoft.com/office/powerpoint/2010/main" val="1066618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scri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04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2114" y="4576380"/>
            <a:ext cx="4830679" cy="1235556"/>
          </a:xfrm>
        </p:spPr>
        <p:txBody>
          <a:bodyPr wrap="square" anchor="t">
            <a:normAutofit/>
          </a:bodyPr>
          <a:lstStyle>
            <a:lvl1pPr algn="l">
              <a:defRPr sz="32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9546" y="3300634"/>
            <a:ext cx="479394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1035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_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2114" y="4576380"/>
            <a:ext cx="4830679" cy="1235556"/>
          </a:xfrm>
        </p:spPr>
        <p:txBody>
          <a:bodyPr wrap="square" anchor="t">
            <a:normAutofit/>
          </a:bodyPr>
          <a:lstStyle>
            <a:lvl1pPr algn="l">
              <a:defRPr sz="32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9546" y="3300634"/>
            <a:ext cx="479394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080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2114" y="4576380"/>
            <a:ext cx="4830679" cy="1235556"/>
          </a:xfrm>
        </p:spPr>
        <p:txBody>
          <a:bodyPr wrap="square" anchor="t">
            <a:normAutofit/>
          </a:bodyPr>
          <a:lstStyle>
            <a:lvl1pPr algn="l">
              <a:defRPr sz="32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9546" y="3300634"/>
            <a:ext cx="479394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8317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S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2114" y="4576380"/>
            <a:ext cx="4830679" cy="1235556"/>
          </a:xfrm>
        </p:spPr>
        <p:txBody>
          <a:bodyPr wrap="square" anchor="t">
            <a:normAutofit/>
          </a:bodyPr>
          <a:lstStyle>
            <a:lvl1pPr algn="l">
              <a:defRPr sz="32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9546" y="3300634"/>
            <a:ext cx="479394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209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457200" y="1600200"/>
            <a:ext cx="8229600" cy="4535423"/>
          </a:xfrm>
          <a:prstGeom prst="rect">
            <a:avLst/>
          </a:prstGeom>
        </p:spPr>
        <p:txBody>
          <a:bodyPr vert="horz" lIns="91440" tIns="45720" rIns="91440" bIns="45720" rtlCol="0">
            <a:normAutofit/>
          </a:bodyPr>
          <a:lstStyle>
            <a:lvl1pPr>
              <a:defRPr>
                <a:solidFill>
                  <a:schemeClr val="accent6"/>
                </a:solidFill>
              </a:defRPr>
            </a:lvl1pPr>
          </a:lstStyle>
          <a:p>
            <a:pPr lvl="0"/>
            <a:r>
              <a:rPr lang="en-US"/>
              <a:t>Edit Master text styles</a:t>
            </a:r>
          </a:p>
          <a:p>
            <a:pPr lvl="1"/>
            <a:r>
              <a:rPr lang="en-US"/>
              <a:t>Second level</a:t>
            </a:r>
          </a:p>
          <a:p>
            <a:pPr lvl="2"/>
            <a:r>
              <a:rPr lang="en-US"/>
              <a:t>Third level</a:t>
            </a:r>
          </a:p>
        </p:txBody>
      </p:sp>
      <p:sp>
        <p:nvSpPr>
          <p:cNvPr id="3" name="TextBox 2"/>
          <p:cNvSpPr txBox="1"/>
          <p:nvPr userDrawn="1"/>
        </p:nvSpPr>
        <p:spPr>
          <a:xfrm>
            <a:off x="8767984" y="6352368"/>
            <a:ext cx="461474" cy="292388"/>
          </a:xfrm>
          <a:prstGeom prst="rect">
            <a:avLst/>
          </a:prstGeom>
          <a:noFill/>
        </p:spPr>
        <p:txBody>
          <a:bodyPr wrap="square" rtlCol="0">
            <a:spAutoFit/>
          </a:bodyPr>
          <a:lstStyle/>
          <a:p>
            <a:pPr algn="r"/>
            <a:fld id="{70A8E21F-34A0-4067-933C-0CE0E0E022DD}" type="slidenum">
              <a:rPr lang="en-US" sz="1300" b="1" smtClean="0"/>
              <a:pPr algn="r"/>
              <a:t>‹#›</a:t>
            </a:fld>
            <a:endParaRPr lang="en-US" sz="1300" b="1" dirty="0"/>
          </a:p>
        </p:txBody>
      </p:sp>
    </p:spTree>
    <p:extLst>
      <p:ext uri="{BB962C8B-B14F-4D97-AF65-F5344CB8AC3E}">
        <p14:creationId xmlns:p14="http://schemas.microsoft.com/office/powerpoint/2010/main" val="352078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457200" y="1600200"/>
            <a:ext cx="8229600" cy="4535423"/>
          </a:xfrm>
          <a:prstGeom prst="rect">
            <a:avLst/>
          </a:prstGeom>
        </p:spPr>
        <p:txBody>
          <a:bodyPr vert="horz" lIns="91440" tIns="45720" rIns="91440" bIns="45720" rtlCol="0">
            <a:normAutofit/>
          </a:bodyPr>
          <a:lstStyle>
            <a:lvl1pPr>
              <a:defRPr>
                <a:solidFill>
                  <a:schemeClr val="accent6"/>
                </a:solidFill>
              </a:defRPr>
            </a:lvl1pPr>
          </a:lstStyle>
          <a:p>
            <a:pPr lvl="0"/>
            <a:r>
              <a:rPr lang="en-US"/>
              <a:t>Edit Master text styles</a:t>
            </a:r>
          </a:p>
          <a:p>
            <a:pPr lvl="1"/>
            <a:r>
              <a:rPr lang="en-US"/>
              <a:t>Second level</a:t>
            </a:r>
          </a:p>
          <a:p>
            <a:pPr lvl="2"/>
            <a:r>
              <a:rPr lang="en-US"/>
              <a:t>Third level</a:t>
            </a:r>
          </a:p>
        </p:txBody>
      </p:sp>
      <p:sp>
        <p:nvSpPr>
          <p:cNvPr id="6" name="TextBox 5"/>
          <p:cNvSpPr txBox="1"/>
          <p:nvPr userDrawn="1"/>
        </p:nvSpPr>
        <p:spPr>
          <a:xfrm>
            <a:off x="2461188" y="6318185"/>
            <a:ext cx="1196412" cy="369332"/>
          </a:xfrm>
          <a:prstGeom prst="rect">
            <a:avLst/>
          </a:prstGeom>
          <a:noFill/>
        </p:spPr>
        <p:txBody>
          <a:bodyPr wrap="square" rtlCol="0">
            <a:spAutoFit/>
          </a:bodyPr>
          <a:lstStyle/>
          <a:p>
            <a:pPr algn="r"/>
            <a:fld id="{70A8E21F-34A0-4067-933C-0CE0E0E022DD}" type="slidenum">
              <a:rPr lang="en-US" smtClean="0"/>
              <a:pPr algn="r"/>
              <a:t>‹#›</a:t>
            </a:fld>
            <a:endParaRPr lang="en-US" dirty="0"/>
          </a:p>
        </p:txBody>
      </p:sp>
    </p:spTree>
    <p:extLst>
      <p:ext uri="{BB962C8B-B14F-4D97-AF65-F5344CB8AC3E}">
        <p14:creationId xmlns:p14="http://schemas.microsoft.com/office/powerpoint/2010/main" val="293811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and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393" y="4645152"/>
            <a:ext cx="6188737" cy="566738"/>
          </a:xfrm>
        </p:spPr>
        <p:txBody>
          <a:bodyPr anchor="b">
            <a:noAutofit/>
          </a:bodyPr>
          <a:lstStyle>
            <a:lvl1pPr algn="l">
              <a:defRPr sz="2400" b="0">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78393" y="612777"/>
            <a:ext cx="6188737" cy="377634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8393" y="5257610"/>
            <a:ext cx="6188737" cy="905446"/>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TextBox 6"/>
          <p:cNvSpPr txBox="1"/>
          <p:nvPr userDrawn="1"/>
        </p:nvSpPr>
        <p:spPr>
          <a:xfrm>
            <a:off x="2461188" y="6318185"/>
            <a:ext cx="1196412" cy="369332"/>
          </a:xfrm>
          <a:prstGeom prst="rect">
            <a:avLst/>
          </a:prstGeom>
          <a:noFill/>
        </p:spPr>
        <p:txBody>
          <a:bodyPr wrap="square" rtlCol="0">
            <a:spAutoFit/>
          </a:bodyPr>
          <a:lstStyle/>
          <a:p>
            <a:pPr algn="r"/>
            <a:fld id="{70A8E21F-34A0-4067-933C-0CE0E0E022DD}" type="slidenum">
              <a:rPr lang="en-US" smtClean="0"/>
              <a:pPr algn="r"/>
              <a:t>‹#›</a:t>
            </a:fld>
            <a:endParaRPr lang="en-US" dirty="0"/>
          </a:p>
        </p:txBody>
      </p:sp>
    </p:spTree>
    <p:extLst>
      <p:ext uri="{BB962C8B-B14F-4D97-AF65-F5344CB8AC3E}">
        <p14:creationId xmlns:p14="http://schemas.microsoft.com/office/powerpoint/2010/main" val="360152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393" y="4645152"/>
            <a:ext cx="6188737" cy="566738"/>
          </a:xfrm>
        </p:spPr>
        <p:txBody>
          <a:bodyPr anchor="b">
            <a:noAutofit/>
          </a:bodyPr>
          <a:lstStyle>
            <a:lvl1pPr algn="l">
              <a:defRPr sz="2400" b="0">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78393" y="612777"/>
            <a:ext cx="6188737" cy="377634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8393" y="5257610"/>
            <a:ext cx="6188737" cy="905446"/>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Box 5"/>
          <p:cNvSpPr txBox="1"/>
          <p:nvPr userDrawn="1"/>
        </p:nvSpPr>
        <p:spPr>
          <a:xfrm>
            <a:off x="2461188" y="6318185"/>
            <a:ext cx="1196412" cy="369332"/>
          </a:xfrm>
          <a:prstGeom prst="rect">
            <a:avLst/>
          </a:prstGeom>
          <a:noFill/>
        </p:spPr>
        <p:txBody>
          <a:bodyPr wrap="square" rtlCol="0">
            <a:spAutoFit/>
          </a:bodyPr>
          <a:lstStyle/>
          <a:p>
            <a:pPr algn="r"/>
            <a:fld id="{70A8E21F-34A0-4067-933C-0CE0E0E022DD}" type="slidenum">
              <a:rPr lang="en-US" smtClean="0"/>
              <a:pPr algn="r"/>
              <a:t>‹#›</a:t>
            </a:fld>
            <a:endParaRPr lang="en-US" dirty="0"/>
          </a:p>
        </p:txBody>
      </p:sp>
    </p:spTree>
    <p:extLst>
      <p:ext uri="{BB962C8B-B14F-4D97-AF65-F5344CB8AC3E}">
        <p14:creationId xmlns:p14="http://schemas.microsoft.com/office/powerpoint/2010/main" val="417922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171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68291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3" r:id="rId4"/>
    <p:sldLayoutId id="2147483664" r:id="rId5"/>
    <p:sldLayoutId id="2147483654" r:id="rId6"/>
    <p:sldLayoutId id="2147483665" r:id="rId7"/>
    <p:sldLayoutId id="2147483657" r:id="rId8"/>
    <p:sldLayoutId id="2147483668" r:id="rId9"/>
    <p:sldLayoutId id="2147483658" r:id="rId10"/>
    <p:sldLayoutId id="2147483669" r:id="rId11"/>
    <p:sldLayoutId id="2147483661" r:id="rId12"/>
    <p:sldLayoutId id="2147483666" r:id="rId13"/>
    <p:sldLayoutId id="2147483655" r:id="rId14"/>
    <p:sldLayoutId id="2147483667" r:id="rId15"/>
    <p:sldLayoutId id="2147483660" r:id="rId16"/>
  </p:sldLayoutIdLst>
  <p:txStyles>
    <p:titleStyle>
      <a:lvl1pPr algn="l" defTabSz="914400" rtl="0" eaLnBrk="1" latinLnBrk="0" hangingPunct="1">
        <a:spcBef>
          <a:spcPct val="0"/>
        </a:spcBef>
        <a:buNone/>
        <a:defRPr sz="3200" kern="1200">
          <a:solidFill>
            <a:schemeClr val="tx1"/>
          </a:solidFill>
          <a:latin typeface="+mn-lt"/>
          <a:ea typeface="+mj-ea"/>
          <a:cs typeface="+mj-cs"/>
        </a:defRPr>
      </a:lvl1pPr>
    </p:titleStyle>
    <p:body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https://muschealth.org/medical-services/canc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7843"/>
            <a:ext cx="9143999" cy="2024743"/>
          </a:xfrm>
        </p:spPr>
        <p:txBody>
          <a:bodyPr>
            <a:noAutofit/>
          </a:bodyPr>
          <a:lstStyle/>
          <a:p>
            <a:pPr algn="ctr"/>
            <a:r>
              <a:rPr lang="en-US" altLang="en-US" sz="2000" b="1" dirty="0">
                <a:cs typeface="Arial" panose="020B0604020202020204" pitchFamily="34" charset="0"/>
              </a:rPr>
              <a:t>House Ways and Means Healthcare Subcommittee</a:t>
            </a:r>
            <a:br>
              <a:rPr lang="en-US" altLang="en-US" sz="2000" b="1" dirty="0">
                <a:cs typeface="Arial" panose="020B0604020202020204" pitchFamily="34" charset="0"/>
              </a:rPr>
            </a:br>
            <a:r>
              <a:rPr lang="en-US" altLang="en-US" sz="2000" b="1" dirty="0">
                <a:cs typeface="Arial" panose="020B0604020202020204" pitchFamily="34" charset="0"/>
              </a:rPr>
              <a:t>Budget Request FY19-20 for the Medical University Hospital Authority</a:t>
            </a:r>
            <a:br>
              <a:rPr lang="en-US" altLang="en-US" sz="2000" b="1" dirty="0">
                <a:cs typeface="Arial" panose="020B0604020202020204" pitchFamily="34" charset="0"/>
              </a:rPr>
            </a:br>
            <a:br>
              <a:rPr lang="en-US" altLang="en-US" sz="2000" b="1" dirty="0">
                <a:cs typeface="Arial" panose="020B0604020202020204" pitchFamily="34" charset="0"/>
              </a:rPr>
            </a:br>
            <a:r>
              <a:rPr lang="en-US" altLang="en-US" sz="1800" b="1" dirty="0">
                <a:cs typeface="Arial" panose="020B0604020202020204" pitchFamily="34" charset="0"/>
              </a:rPr>
              <a:t>Presented by Dr. Patrick Cawley, CEO, MUSC Health </a:t>
            </a:r>
            <a:br>
              <a:rPr lang="en-US" altLang="en-US" sz="1800" b="1" dirty="0">
                <a:cs typeface="Arial" panose="020B0604020202020204" pitchFamily="34" charset="0"/>
              </a:rPr>
            </a:br>
            <a:r>
              <a:rPr lang="en-US" altLang="en-US" sz="1800" b="1" dirty="0">
                <a:cs typeface="Arial" panose="020B0604020202020204" pitchFamily="34" charset="0"/>
              </a:rPr>
              <a:t>January 29, 2019</a:t>
            </a:r>
            <a:endParaRPr lang="en-US" sz="1800" dirty="0"/>
          </a:p>
        </p:txBody>
      </p:sp>
    </p:spTree>
    <p:extLst>
      <p:ext uri="{BB962C8B-B14F-4D97-AF65-F5344CB8AC3E}">
        <p14:creationId xmlns:p14="http://schemas.microsoft.com/office/powerpoint/2010/main" val="1581696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7928-8D2A-4596-956A-5E91FBB2E3A6}"/>
              </a:ext>
            </a:extLst>
          </p:cNvPr>
          <p:cNvSpPr>
            <a:spLocks noGrp="1"/>
          </p:cNvSpPr>
          <p:nvPr>
            <p:ph type="title"/>
          </p:nvPr>
        </p:nvSpPr>
        <p:spPr/>
        <p:txBody>
          <a:bodyPr/>
          <a:lstStyle/>
          <a:p>
            <a:pPr algn="ctr"/>
            <a:r>
              <a:rPr lang="en-US" dirty="0"/>
              <a:t>MUSC Supports Suggested Study Proviso</a:t>
            </a:r>
          </a:p>
        </p:txBody>
      </p:sp>
      <p:sp>
        <p:nvSpPr>
          <p:cNvPr id="6" name="Content Placeholder 5">
            <a:extLst>
              <a:ext uri="{FF2B5EF4-FFF2-40B4-BE49-F238E27FC236}">
                <a16:creationId xmlns:a16="http://schemas.microsoft.com/office/drawing/2014/main" id="{E871EEE8-FD0C-45F5-9D0B-7E79B384497E}"/>
              </a:ext>
            </a:extLst>
          </p:cNvPr>
          <p:cNvSpPr>
            <a:spLocks noGrp="1"/>
          </p:cNvSpPr>
          <p:nvPr>
            <p:ph idx="1"/>
          </p:nvPr>
        </p:nvSpPr>
        <p:spPr/>
        <p:txBody>
          <a:bodyPr>
            <a:normAutofit fontScale="92500" lnSpcReduction="20000"/>
          </a:bodyPr>
          <a:lstStyle/>
          <a:p>
            <a:pPr>
              <a:spcBef>
                <a:spcPts val="0"/>
              </a:spcBef>
            </a:pPr>
            <a:r>
              <a:rPr lang="en-US" sz="2400" dirty="0">
                <a:solidFill>
                  <a:schemeClr val="tx1"/>
                </a:solidFill>
              </a:rPr>
              <a:t>MUSC supports the SC Hospital Association’s proviso request to review federal telehealth reimbursement coverage and report to the General Assembly.  </a:t>
            </a:r>
          </a:p>
          <a:p>
            <a:pPr>
              <a:spcBef>
                <a:spcPts val="0"/>
              </a:spcBef>
            </a:pPr>
            <a:endParaRPr lang="en-US" sz="2400" dirty="0">
              <a:solidFill>
                <a:schemeClr val="tx1"/>
              </a:solidFill>
            </a:endParaRPr>
          </a:p>
          <a:p>
            <a:pPr>
              <a:spcBef>
                <a:spcPts val="0"/>
              </a:spcBef>
            </a:pPr>
            <a:r>
              <a:rPr lang="en-US" sz="2400" dirty="0">
                <a:solidFill>
                  <a:schemeClr val="tx1"/>
                </a:solidFill>
              </a:rPr>
              <a:t>Suggested Language:</a:t>
            </a:r>
          </a:p>
          <a:p>
            <a:pPr>
              <a:spcBef>
                <a:spcPts val="0"/>
              </a:spcBef>
            </a:pPr>
            <a:endParaRPr lang="en-US" sz="2400" dirty="0">
              <a:solidFill>
                <a:schemeClr val="tx1"/>
              </a:solidFill>
            </a:endParaRPr>
          </a:p>
          <a:p>
            <a:pPr>
              <a:spcBef>
                <a:spcPts val="0"/>
              </a:spcBef>
            </a:pPr>
            <a:r>
              <a:rPr lang="en-US" sz="2400" dirty="0">
                <a:solidFill>
                  <a:schemeClr val="tx1"/>
                </a:solidFill>
              </a:rPr>
              <a:t>The Department of Health and Human Service and the Public Employee Benefit Authority shall each review federal additions to telehealth coverage established under the Bipartisan Budget Act of 2018, the SUPPORT for Patients and Communities Act, and other recent federal legislation and/or regulation, and no later than October 1, 2019, each transmit reports to the Governor and the Chairmen of the House Ways and Means Committee and the Senate Finance Committee on how they intend to broaden their service-based coverage to align with these federal changes and to improve the sustainability of telehealth services.</a:t>
            </a:r>
          </a:p>
          <a:p>
            <a:pPr>
              <a:spcBef>
                <a:spcPts val="0"/>
              </a:spcBef>
            </a:pPr>
            <a:endParaRPr lang="en-US" sz="2400" dirty="0">
              <a:solidFill>
                <a:schemeClr val="tx1"/>
              </a:solidFill>
            </a:endParaRPr>
          </a:p>
          <a:p>
            <a:endParaRPr lang="en-US" dirty="0"/>
          </a:p>
        </p:txBody>
      </p:sp>
    </p:spTree>
    <p:extLst>
      <p:ext uri="{BB962C8B-B14F-4D97-AF65-F5344CB8AC3E}">
        <p14:creationId xmlns:p14="http://schemas.microsoft.com/office/powerpoint/2010/main" val="154642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7066-B935-4FAF-A678-B9A503E84CA1}"/>
              </a:ext>
            </a:extLst>
          </p:cNvPr>
          <p:cNvSpPr>
            <a:spLocks noGrp="1"/>
          </p:cNvSpPr>
          <p:nvPr>
            <p:ph type="title"/>
          </p:nvPr>
        </p:nvSpPr>
        <p:spPr/>
        <p:txBody>
          <a:bodyPr/>
          <a:lstStyle/>
          <a:p>
            <a:pPr algn="ctr"/>
            <a:r>
              <a:rPr lang="en-US" dirty="0"/>
              <a:t>Update on Statewide Health Innovations	</a:t>
            </a:r>
          </a:p>
        </p:txBody>
      </p:sp>
      <p:sp>
        <p:nvSpPr>
          <p:cNvPr id="4" name="Content Placeholder 3">
            <a:extLst>
              <a:ext uri="{FF2B5EF4-FFF2-40B4-BE49-F238E27FC236}">
                <a16:creationId xmlns:a16="http://schemas.microsoft.com/office/drawing/2014/main" id="{07B607B5-CD61-40BC-80F7-6FE7F6A9478B}"/>
              </a:ext>
            </a:extLst>
          </p:cNvPr>
          <p:cNvSpPr txBox="1">
            <a:spLocks noGrp="1"/>
          </p:cNvSpPr>
          <p:nvPr>
            <p:ph idx="1"/>
          </p:nvPr>
        </p:nvSpPr>
        <p:spPr>
          <a:xfrm>
            <a:off x="548135" y="1417638"/>
            <a:ext cx="8229600" cy="5804666"/>
          </a:xfrm>
          <a:prstGeom prst="rect">
            <a:avLst/>
          </a:prstGeom>
          <a:noFill/>
        </p:spPr>
        <p:txBody>
          <a:bodyPr wrap="square" rtlCol="0">
            <a:spAutoFit/>
          </a:bodyPr>
          <a:lstStyle/>
          <a:p>
            <a:pPr marL="0" lvl="1" indent="0">
              <a:spcBef>
                <a:spcPts val="0"/>
              </a:spcBef>
              <a:buClr>
                <a:srgbClr val="005288"/>
              </a:buClr>
              <a:buSzPct val="120000"/>
              <a:buNone/>
            </a:pPr>
            <a:r>
              <a:rPr lang="en-US" sz="1300" b="1" dirty="0">
                <a:solidFill>
                  <a:schemeClr val="tx1"/>
                </a:solidFill>
              </a:rPr>
              <a:t>Mental and Behavioral Health: Combatting Opioid Addiction</a:t>
            </a:r>
          </a:p>
          <a:p>
            <a:pPr marL="342900" lvl="2" indent="-342900">
              <a:spcBef>
                <a:spcPts val="0"/>
              </a:spcBef>
              <a:buClr>
                <a:srgbClr val="005288"/>
              </a:buClr>
              <a:buSzPct val="120000"/>
              <a:buFont typeface="Arial" panose="020B0604020202020204" pitchFamily="34" charset="0"/>
              <a:buChar char="•"/>
            </a:pPr>
            <a:r>
              <a:rPr lang="en-US" sz="1300" dirty="0">
                <a:solidFill>
                  <a:schemeClr val="tx1"/>
                </a:solidFill>
              </a:rPr>
              <a:t>Opened Charleston-based clinic, completed 8 patient cohorts in FY18 yielding excellent short-term outcomes</a:t>
            </a:r>
          </a:p>
          <a:p>
            <a:pPr marL="342900" lvl="2" indent="-342900">
              <a:spcBef>
                <a:spcPts val="0"/>
              </a:spcBef>
              <a:buClr>
                <a:srgbClr val="005288"/>
              </a:buClr>
              <a:buSzPct val="120000"/>
              <a:buFont typeface="Arial" panose="020B0604020202020204" pitchFamily="34" charset="0"/>
              <a:buChar char="•"/>
            </a:pPr>
            <a:r>
              <a:rPr lang="en-US" sz="1300" dirty="0">
                <a:solidFill>
                  <a:schemeClr val="tx1"/>
                </a:solidFill>
              </a:rPr>
              <a:t>94% of the patients exited the program on no opioid pain medications</a:t>
            </a:r>
          </a:p>
          <a:p>
            <a:pPr marL="342900" lvl="2" indent="-342900">
              <a:spcBef>
                <a:spcPts val="0"/>
              </a:spcBef>
              <a:buClr>
                <a:srgbClr val="005288"/>
              </a:buClr>
              <a:buSzPct val="120000"/>
              <a:buFont typeface="Arial" panose="020B0604020202020204" pitchFamily="34" charset="0"/>
              <a:buChar char="•"/>
            </a:pPr>
            <a:r>
              <a:rPr lang="en-US" sz="1300" dirty="0">
                <a:solidFill>
                  <a:schemeClr val="tx1"/>
                </a:solidFill>
              </a:rPr>
              <a:t>79% reported that pain interferes less with their daily activities than it did upon entering the program</a:t>
            </a:r>
          </a:p>
          <a:p>
            <a:pPr marL="342900" lvl="1" indent="-342900">
              <a:spcBef>
                <a:spcPts val="0"/>
              </a:spcBef>
              <a:buClr>
                <a:srgbClr val="005288"/>
              </a:buClr>
              <a:buSzPct val="120000"/>
              <a:buFont typeface="Arial" panose="020B0604020202020204" pitchFamily="34" charset="0"/>
              <a:buChar char="•"/>
            </a:pPr>
            <a:endParaRPr lang="en-US" sz="1300" dirty="0">
              <a:solidFill>
                <a:schemeClr val="tx1"/>
              </a:solidFill>
            </a:endParaRPr>
          </a:p>
          <a:p>
            <a:pPr marL="0" lvl="1" indent="0">
              <a:spcBef>
                <a:spcPts val="0"/>
              </a:spcBef>
              <a:buClr>
                <a:srgbClr val="005288"/>
              </a:buClr>
              <a:buSzPct val="120000"/>
              <a:buNone/>
            </a:pPr>
            <a:r>
              <a:rPr lang="en-US" sz="1300" b="1" dirty="0">
                <a:solidFill>
                  <a:schemeClr val="tx1"/>
                </a:solidFill>
              </a:rPr>
              <a:t>Chronic Disease: Combatting Childhood Obesity</a:t>
            </a:r>
          </a:p>
          <a:p>
            <a:pPr marL="342900" lvl="2" indent="-342900">
              <a:spcBef>
                <a:spcPts val="0"/>
              </a:spcBef>
              <a:buClr>
                <a:srgbClr val="005288"/>
              </a:buClr>
              <a:buSzPct val="120000"/>
              <a:buFont typeface="Arial" panose="020B0604020202020204" pitchFamily="34" charset="0"/>
              <a:buChar char="•"/>
            </a:pPr>
            <a:r>
              <a:rPr lang="en-US" sz="1300" dirty="0">
                <a:solidFill>
                  <a:schemeClr val="tx1"/>
                </a:solidFill>
              </a:rPr>
              <a:t>Barnwell District 45 and Anderson District 4 FY18 engagement culminated implementation of Docs Adopt School Health Initiative (DASHI) program as well as garden training and installation in Fall FY19.</a:t>
            </a:r>
          </a:p>
          <a:p>
            <a:pPr marL="342900" lvl="2" indent="-342900">
              <a:spcBef>
                <a:spcPts val="0"/>
              </a:spcBef>
              <a:buClr>
                <a:srgbClr val="005288"/>
              </a:buClr>
              <a:buSzPct val="120000"/>
              <a:buFont typeface="Arial" panose="020B0604020202020204" pitchFamily="34" charset="0"/>
              <a:buChar char="•"/>
            </a:pPr>
            <a:endParaRPr lang="en-US" sz="1300" dirty="0">
              <a:solidFill>
                <a:schemeClr val="tx1"/>
              </a:solidFill>
            </a:endParaRPr>
          </a:p>
          <a:p>
            <a:pPr marL="0" lvl="2" indent="0">
              <a:spcBef>
                <a:spcPts val="0"/>
              </a:spcBef>
              <a:buClr>
                <a:srgbClr val="005288"/>
              </a:buClr>
              <a:buSzPct val="120000"/>
              <a:buNone/>
            </a:pPr>
            <a:r>
              <a:rPr lang="en-US" sz="1300" b="1" dirty="0">
                <a:solidFill>
                  <a:schemeClr val="tx1"/>
                </a:solidFill>
              </a:rPr>
              <a:t>Cancer: Combatting Cancer Rates through Preventative Health &amp; Screenings</a:t>
            </a:r>
          </a:p>
          <a:p>
            <a:pPr marL="285750" lvl="2" indent="-285750">
              <a:spcBef>
                <a:spcPts val="0"/>
              </a:spcBef>
              <a:buClr>
                <a:srgbClr val="005288"/>
              </a:buClr>
              <a:buSzPct val="120000"/>
              <a:buFont typeface="Arial" panose="020B0604020202020204" pitchFamily="34" charset="0"/>
              <a:buChar char="•"/>
            </a:pPr>
            <a:r>
              <a:rPr lang="en-US" sz="1300" dirty="0">
                <a:solidFill>
                  <a:schemeClr val="tx1"/>
                </a:solidFill>
              </a:rPr>
              <a:t>In FY18 MUSC’s Hollings Cancer Center and Clemson’s Sullivan Center mobile units visited 14 sites together, screening a total of 186 patients for breast and cervical cancer as well as cardiovascular disease.</a:t>
            </a:r>
          </a:p>
          <a:p>
            <a:pPr marL="285750" lvl="2" indent="-285750">
              <a:spcBef>
                <a:spcPts val="0"/>
              </a:spcBef>
              <a:buClr>
                <a:srgbClr val="005288"/>
              </a:buClr>
              <a:buSzPct val="120000"/>
              <a:buFont typeface="Arial" panose="020B0604020202020204" pitchFamily="34" charset="0"/>
              <a:buChar char="•"/>
            </a:pPr>
            <a:endParaRPr lang="en-US" sz="1300" b="1" dirty="0">
              <a:solidFill>
                <a:schemeClr val="tx1"/>
              </a:solidFill>
            </a:endParaRPr>
          </a:p>
          <a:p>
            <a:pPr marL="0" lvl="2" indent="0">
              <a:spcBef>
                <a:spcPts val="0"/>
              </a:spcBef>
              <a:buClr>
                <a:srgbClr val="005288"/>
              </a:buClr>
              <a:buSzPct val="120000"/>
              <a:buNone/>
            </a:pPr>
            <a:r>
              <a:rPr lang="en-US" sz="1300" b="1" dirty="0">
                <a:solidFill>
                  <a:schemeClr val="tx1"/>
                </a:solidFill>
              </a:rPr>
              <a:t>Women and Children’s Health: Combatting Infant Mortality</a:t>
            </a:r>
          </a:p>
          <a:p>
            <a:pPr marL="285750" lvl="2" indent="-285750">
              <a:spcBef>
                <a:spcPts val="0"/>
              </a:spcBef>
              <a:buClr>
                <a:srgbClr val="005288"/>
              </a:buClr>
              <a:buSzPct val="120000"/>
              <a:buFont typeface="Arial" panose="020B0604020202020204" pitchFamily="34" charset="0"/>
              <a:buChar char="•"/>
            </a:pPr>
            <a:r>
              <a:rPr lang="en-US" sz="1300" dirty="0">
                <a:solidFill>
                  <a:schemeClr val="tx1"/>
                </a:solidFill>
              </a:rPr>
              <a:t>Mother’s Milk Bank of SC expanded donor milk depots into Anderson, Barnwell, and Williamsburg Counties bringing total SC sites to 23.</a:t>
            </a:r>
          </a:p>
          <a:p>
            <a:pPr marL="285750" lvl="2" indent="-285750">
              <a:spcBef>
                <a:spcPts val="0"/>
              </a:spcBef>
              <a:buClr>
                <a:srgbClr val="005288"/>
              </a:buClr>
              <a:buSzPct val="120000"/>
              <a:buFont typeface="Arial" panose="020B0604020202020204" pitchFamily="34" charset="0"/>
              <a:buChar char="•"/>
            </a:pPr>
            <a:endParaRPr lang="en-US" sz="1300" dirty="0">
              <a:solidFill>
                <a:schemeClr val="tx1"/>
              </a:solidFill>
            </a:endParaRPr>
          </a:p>
          <a:p>
            <a:pPr marL="0" lvl="2" indent="0">
              <a:spcBef>
                <a:spcPts val="0"/>
              </a:spcBef>
              <a:buClr>
                <a:srgbClr val="005288"/>
              </a:buClr>
              <a:buSzPct val="120000"/>
              <a:buNone/>
            </a:pPr>
            <a:r>
              <a:rPr lang="en-US" sz="1300" b="1" dirty="0">
                <a:solidFill>
                  <a:schemeClr val="tx1"/>
                </a:solidFill>
              </a:rPr>
              <a:t>Health Extension Agents</a:t>
            </a:r>
          </a:p>
          <a:p>
            <a:pPr marL="285750" lvl="2" indent="-285750">
              <a:spcBef>
                <a:spcPts val="0"/>
              </a:spcBef>
              <a:buClr>
                <a:srgbClr val="005288"/>
              </a:buClr>
              <a:buSzPct val="120000"/>
              <a:buFont typeface="Arial" panose="020B0604020202020204" pitchFamily="34" charset="0"/>
              <a:buChar char="•"/>
            </a:pPr>
            <a:r>
              <a:rPr lang="en-US" sz="1300" dirty="0">
                <a:solidFill>
                  <a:schemeClr val="tx1"/>
                </a:solidFill>
              </a:rPr>
              <a:t>1 per county hired for Anderson, Barnwell, and Williamsburg</a:t>
            </a:r>
          </a:p>
          <a:p>
            <a:pPr marL="742950" lvl="3" indent="-285750">
              <a:spcBef>
                <a:spcPts val="0"/>
              </a:spcBef>
              <a:buClr>
                <a:srgbClr val="005288"/>
              </a:buClr>
              <a:buSzPct val="120000"/>
              <a:buFont typeface="Arial" panose="020B0604020202020204" pitchFamily="34" charset="0"/>
              <a:buChar char="•"/>
            </a:pPr>
            <a:r>
              <a:rPr lang="en-US" sz="1300" dirty="0">
                <a:solidFill>
                  <a:schemeClr val="tx1"/>
                </a:solidFill>
              </a:rPr>
              <a:t>Program-specific training completed in Fall FY19  </a:t>
            </a:r>
          </a:p>
          <a:p>
            <a:pPr marL="742950" lvl="3" indent="-285750">
              <a:spcBef>
                <a:spcPts val="0"/>
              </a:spcBef>
              <a:buClr>
                <a:srgbClr val="005288"/>
              </a:buClr>
              <a:buSzPct val="120000"/>
              <a:buFont typeface="Arial" panose="020B0604020202020204" pitchFamily="34" charset="0"/>
              <a:buChar char="•"/>
            </a:pPr>
            <a:r>
              <a:rPr lang="en-US" sz="1300" dirty="0">
                <a:solidFill>
                  <a:schemeClr val="tx1"/>
                </a:solidFill>
              </a:rPr>
              <a:t>Agents will enhance each of the 4 programs by directly engaging the community</a:t>
            </a:r>
          </a:p>
          <a:p>
            <a:pPr marL="1200150" lvl="4" indent="-285750">
              <a:spcBef>
                <a:spcPts val="0"/>
              </a:spcBef>
              <a:buClr>
                <a:srgbClr val="005288"/>
              </a:buClr>
              <a:buSzPct val="120000"/>
              <a:buFont typeface="Arial" panose="020B0604020202020204" pitchFamily="34" charset="0"/>
              <a:buChar char="•"/>
            </a:pPr>
            <a:r>
              <a:rPr lang="en-US" sz="1300" dirty="0">
                <a:solidFill>
                  <a:schemeClr val="tx1"/>
                </a:solidFill>
              </a:rPr>
              <a:t>Recruiting, education, needs assessments, outcomes, follow-up</a:t>
            </a:r>
          </a:p>
          <a:p>
            <a:pPr marL="457200" lvl="3" indent="0">
              <a:spcBef>
                <a:spcPts val="0"/>
              </a:spcBef>
              <a:buClr>
                <a:srgbClr val="005288"/>
              </a:buClr>
              <a:buSzPct val="120000"/>
              <a:buNone/>
            </a:pPr>
            <a:endParaRPr lang="en-US" sz="1300" dirty="0">
              <a:solidFill>
                <a:schemeClr val="tx1"/>
              </a:solidFill>
            </a:endParaRPr>
          </a:p>
          <a:p>
            <a:pPr marL="742950" lvl="3" indent="-285750">
              <a:spcBef>
                <a:spcPts val="0"/>
              </a:spcBef>
              <a:buClr>
                <a:srgbClr val="005288"/>
              </a:buClr>
              <a:buSzPct val="120000"/>
              <a:buFont typeface="Arial" panose="020B0604020202020204" pitchFamily="34" charset="0"/>
              <a:buChar char="•"/>
            </a:pPr>
            <a:endParaRPr lang="en-US" sz="1300" dirty="0">
              <a:solidFill>
                <a:schemeClr val="tx1"/>
              </a:solidFill>
            </a:endParaRPr>
          </a:p>
          <a:p>
            <a:pPr marL="742950" lvl="3" indent="-285750">
              <a:spcBef>
                <a:spcPts val="0"/>
              </a:spcBef>
              <a:buClr>
                <a:srgbClr val="005288"/>
              </a:buClr>
              <a:buSzPct val="120000"/>
              <a:buFont typeface="Arial" panose="020B0604020202020204" pitchFamily="34" charset="0"/>
              <a:buChar char="•"/>
            </a:pPr>
            <a:endParaRPr lang="en-US" sz="1350" dirty="0">
              <a:solidFill>
                <a:schemeClr val="tx1"/>
              </a:solidFill>
            </a:endParaRPr>
          </a:p>
          <a:p>
            <a:pPr marL="342900" lvl="2" indent="-342900">
              <a:spcBef>
                <a:spcPts val="0"/>
              </a:spcBef>
              <a:buClr>
                <a:srgbClr val="005288"/>
              </a:buClr>
              <a:buSzPct val="120000"/>
              <a:buFont typeface="Arial" panose="020B0604020202020204" pitchFamily="34" charset="0"/>
              <a:buChar char="•"/>
            </a:pPr>
            <a:endParaRPr lang="en-US" sz="1350" dirty="0">
              <a:solidFill>
                <a:schemeClr val="tx1"/>
              </a:solidFill>
            </a:endParaRPr>
          </a:p>
          <a:p>
            <a:pPr marL="1200150" lvl="2" indent="-285750">
              <a:buFont typeface="Wingdings" panose="05000000000000000000" pitchFamily="2" charset="2"/>
              <a:buChar char="§"/>
            </a:pPr>
            <a:endParaRPr lang="en-US" sz="1600" dirty="0">
              <a:solidFill>
                <a:srgbClr val="000000"/>
              </a:solidFill>
              <a:latin typeface="Century" panose="02040604050505020304" pitchFamily="18" charset="0"/>
            </a:endParaRPr>
          </a:p>
        </p:txBody>
      </p:sp>
    </p:spTree>
    <p:extLst>
      <p:ext uri="{BB962C8B-B14F-4D97-AF65-F5344CB8AC3E}">
        <p14:creationId xmlns:p14="http://schemas.microsoft.com/office/powerpoint/2010/main" val="77364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10C0-5E17-4209-BB28-401ADE854CFE}"/>
              </a:ext>
            </a:extLst>
          </p:cNvPr>
          <p:cNvSpPr>
            <a:spLocks noGrp="1"/>
          </p:cNvSpPr>
          <p:nvPr>
            <p:ph type="title"/>
          </p:nvPr>
        </p:nvSpPr>
        <p:spPr/>
        <p:txBody>
          <a:bodyPr>
            <a:normAutofit/>
          </a:bodyPr>
          <a:lstStyle/>
          <a:p>
            <a:r>
              <a:rPr lang="en-US" sz="3000" dirty="0"/>
              <a:t>Future Plans for Statewide Health Innovations</a:t>
            </a:r>
          </a:p>
        </p:txBody>
      </p:sp>
      <p:sp>
        <p:nvSpPr>
          <p:cNvPr id="4" name="Content Placeholder 3">
            <a:extLst>
              <a:ext uri="{FF2B5EF4-FFF2-40B4-BE49-F238E27FC236}">
                <a16:creationId xmlns:a16="http://schemas.microsoft.com/office/drawing/2014/main" id="{E04C7353-1EA8-41CC-80F8-6BF6C8948F95}"/>
              </a:ext>
            </a:extLst>
          </p:cNvPr>
          <p:cNvSpPr>
            <a:spLocks noGrp="1"/>
          </p:cNvSpPr>
          <p:nvPr>
            <p:ph idx="1"/>
          </p:nvPr>
        </p:nvSpPr>
        <p:spPr/>
        <p:txBody>
          <a:bodyPr>
            <a:normAutofit/>
          </a:bodyPr>
          <a:lstStyle/>
          <a:p>
            <a:pPr marL="285750" indent="-285750">
              <a:buFont typeface="Arial" panose="020B0604020202020204" pitchFamily="34" charset="0"/>
              <a:buChar char="•"/>
            </a:pPr>
            <a:r>
              <a:rPr lang="en-US" sz="1300" dirty="0">
                <a:solidFill>
                  <a:schemeClr val="tx1"/>
                </a:solidFill>
              </a:rPr>
              <a:t>Expand Existing Programs:</a:t>
            </a:r>
          </a:p>
          <a:p>
            <a:r>
              <a:rPr lang="en-US" sz="1300" b="1" dirty="0">
                <a:solidFill>
                  <a:schemeClr val="tx1"/>
                </a:solidFill>
              </a:rPr>
              <a:t>          Combatting Infant Mortality</a:t>
            </a:r>
          </a:p>
          <a:p>
            <a:pPr marL="800100" lvl="1" indent="-342900">
              <a:buClr>
                <a:schemeClr val="tx1"/>
              </a:buClr>
              <a:buFont typeface="Arial" panose="020B0604020202020204" pitchFamily="34" charset="0"/>
              <a:buChar char="•"/>
            </a:pPr>
            <a:r>
              <a:rPr lang="en-US" sz="1300" dirty="0">
                <a:solidFill>
                  <a:schemeClr val="tx1"/>
                </a:solidFill>
              </a:rPr>
              <a:t>Open optimal density of depots in all counties throughout SC</a:t>
            </a:r>
          </a:p>
          <a:p>
            <a:pPr marL="800100" lvl="1" indent="-342900">
              <a:buClr>
                <a:schemeClr val="tx1"/>
              </a:buClr>
              <a:buFont typeface="Arial" panose="020B0604020202020204" pitchFamily="34" charset="0"/>
              <a:buChar char="•"/>
            </a:pPr>
            <a:r>
              <a:rPr lang="en-US" sz="1300" dirty="0">
                <a:solidFill>
                  <a:schemeClr val="tx1"/>
                </a:solidFill>
              </a:rPr>
              <a:t>Expand Health Extension network to optimize depot utilization, lactation education/support, and ultimately reduce infant mortality in SC</a:t>
            </a:r>
          </a:p>
          <a:p>
            <a:pPr>
              <a:buClr>
                <a:schemeClr val="tx1"/>
              </a:buClr>
            </a:pPr>
            <a:r>
              <a:rPr lang="en-US" sz="1300" b="1" dirty="0">
                <a:solidFill>
                  <a:schemeClr val="tx1"/>
                </a:solidFill>
              </a:rPr>
              <a:t>          Combatting Childhood Obesity</a:t>
            </a:r>
          </a:p>
          <a:p>
            <a:pPr marL="800100" lvl="1" indent="-342900">
              <a:buClr>
                <a:schemeClr val="tx1"/>
              </a:buClr>
              <a:buFont typeface="Arial" panose="020B0604020202020204" pitchFamily="34" charset="0"/>
              <a:buChar char="•"/>
            </a:pPr>
            <a:r>
              <a:rPr lang="en-US" sz="1300" dirty="0">
                <a:solidFill>
                  <a:schemeClr val="tx1"/>
                </a:solidFill>
              </a:rPr>
              <a:t>Expand DASHI/gardens to all school districts in the 3 county focus</a:t>
            </a:r>
          </a:p>
          <a:p>
            <a:pPr marL="800100" lvl="1" indent="-342900">
              <a:buClr>
                <a:schemeClr val="tx1"/>
              </a:buClr>
              <a:buFont typeface="Arial" panose="020B0604020202020204" pitchFamily="34" charset="0"/>
              <a:buChar char="•"/>
            </a:pPr>
            <a:r>
              <a:rPr lang="en-US" sz="1300" dirty="0">
                <a:solidFill>
                  <a:schemeClr val="tx1"/>
                </a:solidFill>
              </a:rPr>
              <a:t>Strategically expand DASHI/gardens throughout SC</a:t>
            </a:r>
          </a:p>
          <a:p>
            <a:pPr lvl="1" indent="0">
              <a:buClr>
                <a:schemeClr val="tx1"/>
              </a:buClr>
              <a:buNone/>
            </a:pPr>
            <a:r>
              <a:rPr lang="en-US" sz="1300" b="1" dirty="0">
                <a:solidFill>
                  <a:schemeClr val="tx1"/>
                </a:solidFill>
              </a:rPr>
              <a:t>Combatting Opioid Addiction</a:t>
            </a:r>
          </a:p>
          <a:p>
            <a:pPr marL="742950" lvl="1" indent="-285750">
              <a:buClr>
                <a:schemeClr val="tx1"/>
              </a:buClr>
              <a:buFont typeface="Arial" panose="020B0604020202020204" pitchFamily="34" charset="0"/>
              <a:buChar char="•"/>
            </a:pPr>
            <a:r>
              <a:rPr lang="en-US" sz="1300" dirty="0">
                <a:solidFill>
                  <a:schemeClr val="tx1"/>
                </a:solidFill>
              </a:rPr>
              <a:t>Enhance recurring efforts leveraging Health Extension network</a:t>
            </a:r>
          </a:p>
          <a:p>
            <a:pPr marL="742950" lvl="1" indent="-285750">
              <a:buClr>
                <a:schemeClr val="tx1"/>
              </a:buClr>
              <a:buFont typeface="Arial" panose="020B0604020202020204" pitchFamily="34" charset="0"/>
              <a:buChar char="•"/>
            </a:pPr>
            <a:r>
              <a:rPr lang="en-US" sz="1300" dirty="0">
                <a:solidFill>
                  <a:schemeClr val="tx1"/>
                </a:solidFill>
              </a:rPr>
              <a:t>Increase access to opioid education and management via mobile units</a:t>
            </a:r>
          </a:p>
          <a:p>
            <a:pPr marL="742950" lvl="1" indent="-285750">
              <a:buClr>
                <a:schemeClr val="tx1"/>
              </a:buClr>
              <a:buFont typeface="Arial" panose="020B0604020202020204" pitchFamily="34" charset="0"/>
              <a:buChar char="•"/>
            </a:pPr>
            <a:r>
              <a:rPr lang="en-US" sz="1300" dirty="0">
                <a:solidFill>
                  <a:schemeClr val="tx1"/>
                </a:solidFill>
              </a:rPr>
              <a:t>Increased payor engagement and participation to create self-sustaining model</a:t>
            </a:r>
          </a:p>
          <a:p>
            <a:pPr lvl="1" indent="0">
              <a:buClr>
                <a:schemeClr val="tx1"/>
              </a:buClr>
              <a:buNone/>
            </a:pPr>
            <a:r>
              <a:rPr lang="en-US" sz="1300" b="1" dirty="0">
                <a:solidFill>
                  <a:schemeClr val="tx1"/>
                </a:solidFill>
              </a:rPr>
              <a:t>Combatting Cancer Rates though Preventative Health &amp; Screenings</a:t>
            </a:r>
          </a:p>
          <a:p>
            <a:pPr marL="742950" lvl="1" indent="-285750">
              <a:buClr>
                <a:schemeClr val="tx1"/>
              </a:buClr>
              <a:buFont typeface="Arial" panose="020B0604020202020204" pitchFamily="34" charset="0"/>
              <a:buChar char="•"/>
            </a:pPr>
            <a:r>
              <a:rPr lang="en-US" sz="1300" dirty="0">
                <a:solidFill>
                  <a:schemeClr val="tx1"/>
                </a:solidFill>
              </a:rPr>
              <a:t>Enhance recruiting and patient follow-up via expansion of Health Extension network in current 3 counties</a:t>
            </a:r>
          </a:p>
          <a:p>
            <a:pPr marL="742950" lvl="1" indent="-285750">
              <a:buClr>
                <a:schemeClr val="tx1"/>
              </a:buClr>
              <a:buFont typeface="Arial" panose="020B0604020202020204" pitchFamily="34" charset="0"/>
              <a:buChar char="•"/>
            </a:pPr>
            <a:r>
              <a:rPr lang="en-US" sz="1300" dirty="0">
                <a:solidFill>
                  <a:schemeClr val="tx1"/>
                </a:solidFill>
              </a:rPr>
              <a:t>Improve clinic efficiencies via Epic Electronic Health Records implementation</a:t>
            </a:r>
          </a:p>
          <a:p>
            <a:endParaRPr lang="en-US" sz="1300" dirty="0">
              <a:solidFill>
                <a:schemeClr val="tx1"/>
              </a:solidFill>
            </a:endParaRPr>
          </a:p>
          <a:p>
            <a:pPr marL="285750" indent="-285750">
              <a:buFont typeface="Arial" panose="020B0604020202020204" pitchFamily="34" charset="0"/>
              <a:buChar char="•"/>
            </a:pPr>
            <a:r>
              <a:rPr lang="en-US" sz="1300" dirty="0">
                <a:solidFill>
                  <a:schemeClr val="tx1"/>
                </a:solidFill>
              </a:rPr>
              <a:t>Exploring opportunities for adding a new program in diabetes</a:t>
            </a:r>
          </a:p>
          <a:p>
            <a:pPr marL="285750" indent="-285750">
              <a:buFont typeface="Arial" panose="020B0604020202020204" pitchFamily="34" charset="0"/>
              <a:buChar char="•"/>
            </a:pPr>
            <a:r>
              <a:rPr lang="en-US" sz="1300" dirty="0">
                <a:solidFill>
                  <a:schemeClr val="tx1"/>
                </a:solidFill>
              </a:rPr>
              <a:t>Exploring additional partnership opportunities with Clemson, SC State, USC, and the VA</a:t>
            </a:r>
          </a:p>
        </p:txBody>
      </p:sp>
    </p:spTree>
    <p:extLst>
      <p:ext uri="{BB962C8B-B14F-4D97-AF65-F5344CB8AC3E}">
        <p14:creationId xmlns:p14="http://schemas.microsoft.com/office/powerpoint/2010/main" val="45591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8FCD9-978A-4368-A559-8D54D2E0BAA6}"/>
              </a:ext>
            </a:extLst>
          </p:cNvPr>
          <p:cNvSpPr>
            <a:spLocks noGrp="1"/>
          </p:cNvSpPr>
          <p:nvPr>
            <p:ph type="title"/>
          </p:nvPr>
        </p:nvSpPr>
        <p:spPr/>
        <p:txBody>
          <a:bodyPr>
            <a:normAutofit/>
          </a:bodyPr>
          <a:lstStyle/>
          <a:p>
            <a:pPr algn="ctr"/>
            <a:r>
              <a:rPr lang="en-US" dirty="0"/>
              <a:t>Request for Conformity for the                 Statewide Trauma Registry</a:t>
            </a:r>
          </a:p>
        </p:txBody>
      </p:sp>
      <p:sp>
        <p:nvSpPr>
          <p:cNvPr id="3" name="Content Placeholder 2">
            <a:extLst>
              <a:ext uri="{FF2B5EF4-FFF2-40B4-BE49-F238E27FC236}">
                <a16:creationId xmlns:a16="http://schemas.microsoft.com/office/drawing/2014/main" id="{688C2293-C838-43FD-AE30-9F08FC342929}"/>
              </a:ext>
            </a:extLst>
          </p:cNvPr>
          <p:cNvSpPr>
            <a:spLocks noGrp="1"/>
          </p:cNvSpPr>
          <p:nvPr>
            <p:ph idx="1"/>
          </p:nvPr>
        </p:nvSpPr>
        <p:spPr/>
        <p:txBody>
          <a:bodyPr>
            <a:noAutofit/>
          </a:bodyPr>
          <a:lstStyle/>
          <a:p>
            <a:pPr marL="342900" indent="-342900">
              <a:spcBef>
                <a:spcPts val="0"/>
              </a:spcBef>
              <a:buFont typeface="Arial" panose="020B0604020202020204" pitchFamily="34" charset="0"/>
              <a:buChar char="•"/>
            </a:pPr>
            <a:r>
              <a:rPr lang="en-US" sz="1550" dirty="0">
                <a:solidFill>
                  <a:schemeClr val="tx1"/>
                </a:solidFill>
              </a:rPr>
              <a:t>The Statewide Trauma Registry (STR) is housed at DHEC (</a:t>
            </a:r>
            <a:r>
              <a:rPr lang="fr-FR" sz="1550" dirty="0">
                <a:solidFill>
                  <a:schemeClr val="tx1"/>
                </a:solidFill>
              </a:rPr>
              <a:t>S.C. Code Section 44-61-510).</a:t>
            </a:r>
          </a:p>
          <a:p>
            <a:pPr>
              <a:spcBef>
                <a:spcPts val="0"/>
              </a:spcBef>
            </a:pPr>
            <a:endParaRPr lang="en-US" sz="1550" dirty="0">
              <a:solidFill>
                <a:schemeClr val="tx1"/>
              </a:solidFill>
            </a:endParaRPr>
          </a:p>
          <a:p>
            <a:pPr marL="342900" indent="-342900">
              <a:spcBef>
                <a:spcPts val="0"/>
              </a:spcBef>
              <a:buFont typeface="Arial" panose="020B0604020202020204" pitchFamily="34" charset="0"/>
              <a:buChar char="•"/>
            </a:pPr>
            <a:r>
              <a:rPr lang="en-US" sz="1550" dirty="0">
                <a:solidFill>
                  <a:schemeClr val="tx1"/>
                </a:solidFill>
              </a:rPr>
              <a:t>In its present state, DHEC prevents any analysis of the quality of trauma care that is rendered.</a:t>
            </a:r>
          </a:p>
          <a:p>
            <a:pPr>
              <a:spcBef>
                <a:spcPts val="0"/>
              </a:spcBef>
            </a:pPr>
            <a:endParaRPr lang="en-US" sz="1550" dirty="0">
              <a:solidFill>
                <a:schemeClr val="tx1"/>
              </a:solidFill>
            </a:endParaRPr>
          </a:p>
          <a:p>
            <a:pPr marL="342900" indent="-342900">
              <a:spcBef>
                <a:spcPts val="0"/>
              </a:spcBef>
              <a:buFont typeface="Arial" panose="020B0604020202020204" pitchFamily="34" charset="0"/>
              <a:buChar char="•"/>
            </a:pPr>
            <a:r>
              <a:rPr lang="en-US" sz="1550" dirty="0">
                <a:solidFill>
                  <a:schemeClr val="tx1"/>
                </a:solidFill>
              </a:rPr>
              <a:t>The STR suffers on multiple fronts:</a:t>
            </a:r>
          </a:p>
          <a:p>
            <a:pPr>
              <a:spcBef>
                <a:spcPts val="0"/>
              </a:spcBef>
            </a:pPr>
            <a:endParaRPr lang="en-US" sz="1550" dirty="0">
              <a:solidFill>
                <a:schemeClr val="tx1"/>
              </a:solidFill>
            </a:endParaRPr>
          </a:p>
          <a:p>
            <a:pPr marL="800100" lvl="1" indent="-342900">
              <a:spcBef>
                <a:spcPts val="0"/>
              </a:spcBef>
              <a:buClr>
                <a:schemeClr val="tx1"/>
              </a:buClr>
              <a:buFont typeface="Arial" panose="020B0604020202020204" pitchFamily="34" charset="0"/>
              <a:buChar char="•"/>
            </a:pPr>
            <a:r>
              <a:rPr lang="en-US" sz="1550" dirty="0">
                <a:solidFill>
                  <a:schemeClr val="tx1"/>
                </a:solidFill>
              </a:rPr>
              <a:t>  There is no portion of the state budget which consistently supports this dataset.</a:t>
            </a:r>
          </a:p>
          <a:p>
            <a:pPr marL="742950" lvl="1" indent="-285750">
              <a:spcBef>
                <a:spcPts val="0"/>
              </a:spcBef>
              <a:buClr>
                <a:schemeClr val="tx1"/>
              </a:buClr>
              <a:buFont typeface="Arial" panose="020B0604020202020204" pitchFamily="34" charset="0"/>
              <a:buChar char="•"/>
            </a:pPr>
            <a:endParaRPr lang="en-US" sz="1550" dirty="0">
              <a:solidFill>
                <a:schemeClr val="tx1"/>
              </a:solidFill>
            </a:endParaRPr>
          </a:p>
          <a:p>
            <a:pPr marL="914400" lvl="1" indent="-457200">
              <a:spcBef>
                <a:spcPts val="0"/>
              </a:spcBef>
              <a:buClr>
                <a:schemeClr val="tx1"/>
              </a:buClr>
              <a:buFont typeface="Arial" panose="020B0604020202020204" pitchFamily="34" charset="0"/>
              <a:buChar char="•"/>
            </a:pPr>
            <a:r>
              <a:rPr lang="en-US" sz="1550" dirty="0">
                <a:solidFill>
                  <a:schemeClr val="tx1"/>
                </a:solidFill>
              </a:rPr>
              <a:t>Any data abstracted from the STR is blinded by the trauma center, preventing any meaningful analysis of the patterns of care, the preventability of the morbidity and mortalities which occur, nor any understanding of the value of the care that is rendered at the expense of the study taxpayers.</a:t>
            </a:r>
          </a:p>
          <a:p>
            <a:pPr marL="742950" lvl="1" indent="-285750">
              <a:spcBef>
                <a:spcPts val="0"/>
              </a:spcBef>
              <a:buClr>
                <a:schemeClr val="tx1"/>
              </a:buClr>
              <a:buFont typeface="Arial" panose="020B0604020202020204" pitchFamily="34" charset="0"/>
              <a:buChar char="•"/>
            </a:pPr>
            <a:endParaRPr lang="en-US" sz="1550" dirty="0">
              <a:solidFill>
                <a:schemeClr val="tx1"/>
              </a:solidFill>
            </a:endParaRPr>
          </a:p>
          <a:p>
            <a:pPr marL="914400" lvl="1" indent="-457200">
              <a:spcBef>
                <a:spcPts val="0"/>
              </a:spcBef>
              <a:buClr>
                <a:schemeClr val="tx1"/>
              </a:buClr>
              <a:buFont typeface="Arial" panose="020B0604020202020204" pitchFamily="34" charset="0"/>
              <a:buChar char="•"/>
            </a:pPr>
            <a:r>
              <a:rPr lang="en-US" sz="1550" dirty="0">
                <a:solidFill>
                  <a:schemeClr val="tx1"/>
                </a:solidFill>
              </a:rPr>
              <a:t>Non-trauma centers in SC that frequently treat injured patients, do not have to report their data to the STR. The lack of data prevents any meaningful understanding of the efficacy of the state trauma “system.”</a:t>
            </a:r>
          </a:p>
        </p:txBody>
      </p:sp>
    </p:spTree>
    <p:extLst>
      <p:ext uri="{BB962C8B-B14F-4D97-AF65-F5344CB8AC3E}">
        <p14:creationId xmlns:p14="http://schemas.microsoft.com/office/powerpoint/2010/main" val="91595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76B2-9133-430F-A82C-659A924BD8AA}"/>
              </a:ext>
            </a:extLst>
          </p:cNvPr>
          <p:cNvSpPr>
            <a:spLocks noGrp="1"/>
          </p:cNvSpPr>
          <p:nvPr>
            <p:ph type="title"/>
          </p:nvPr>
        </p:nvSpPr>
        <p:spPr>
          <a:xfrm>
            <a:off x="457200" y="274638"/>
            <a:ext cx="8074241" cy="1143000"/>
          </a:xfrm>
        </p:spPr>
        <p:txBody>
          <a:bodyPr/>
          <a:lstStyle/>
          <a:p>
            <a:pPr algn="ctr"/>
            <a:r>
              <a:rPr lang="en-US" dirty="0"/>
              <a:t>Request for Conformity for the                 Statewide Trauma Registry</a:t>
            </a:r>
          </a:p>
        </p:txBody>
      </p:sp>
      <p:sp>
        <p:nvSpPr>
          <p:cNvPr id="3" name="Content Placeholder 2">
            <a:extLst>
              <a:ext uri="{FF2B5EF4-FFF2-40B4-BE49-F238E27FC236}">
                <a16:creationId xmlns:a16="http://schemas.microsoft.com/office/drawing/2014/main" id="{565AD6F1-1F45-4A63-85A8-EE0EB7E0DE9D}"/>
              </a:ext>
            </a:extLst>
          </p:cNvPr>
          <p:cNvSpPr>
            <a:spLocks noGrp="1"/>
          </p:cNvSpPr>
          <p:nvPr>
            <p:ph idx="1"/>
          </p:nvPr>
        </p:nvSpPr>
        <p:spPr/>
        <p:txBody>
          <a:bodyPr>
            <a:normAutofit fontScale="70000" lnSpcReduction="20000"/>
          </a:bodyPr>
          <a:lstStyle/>
          <a:p>
            <a:pPr>
              <a:lnSpc>
                <a:spcPct val="120000"/>
              </a:lnSpc>
              <a:spcBef>
                <a:spcPts val="0"/>
              </a:spcBef>
            </a:pPr>
            <a:r>
              <a:rPr lang="en-US" dirty="0">
                <a:solidFill>
                  <a:schemeClr val="tx1"/>
                </a:solidFill>
              </a:rPr>
              <a:t>In an attempt to better understand the state trauma system, to understand the value of the care that is rendered to trauma victims, and to understand the needs of the injured patients within the state, we propose that the following actions be taken:</a:t>
            </a:r>
          </a:p>
          <a:p>
            <a:pPr>
              <a:lnSpc>
                <a:spcPct val="120000"/>
              </a:lnSpc>
              <a:spcBef>
                <a:spcPts val="0"/>
              </a:spcBef>
            </a:pPr>
            <a:endParaRPr lang="en-US" dirty="0">
              <a:solidFill>
                <a:srgbClr val="333333"/>
              </a:solidFill>
            </a:endParaRPr>
          </a:p>
          <a:p>
            <a:pPr marL="342900" indent="-342900">
              <a:lnSpc>
                <a:spcPct val="120000"/>
              </a:lnSpc>
              <a:spcBef>
                <a:spcPts val="0"/>
              </a:spcBef>
              <a:spcAft>
                <a:spcPts val="800"/>
              </a:spcAft>
              <a:buFont typeface="Arial" panose="020B0604020202020204" pitchFamily="34" charset="0"/>
              <a:buChar char="•"/>
            </a:pPr>
            <a:r>
              <a:rPr lang="en-US" dirty="0">
                <a:solidFill>
                  <a:schemeClr val="tx1"/>
                </a:solidFill>
              </a:rPr>
              <a:t>the STR be funded in perpetuity;</a:t>
            </a:r>
          </a:p>
          <a:p>
            <a:pPr marL="342900" indent="-342900">
              <a:lnSpc>
                <a:spcPct val="120000"/>
              </a:lnSpc>
              <a:spcBef>
                <a:spcPts val="0"/>
              </a:spcBef>
              <a:spcAft>
                <a:spcPts val="800"/>
              </a:spcAft>
              <a:buFont typeface="Arial" panose="020B0604020202020204" pitchFamily="34" charset="0"/>
              <a:buChar char="•"/>
            </a:pPr>
            <a:r>
              <a:rPr lang="en-US" dirty="0">
                <a:solidFill>
                  <a:schemeClr val="tx1"/>
                </a:solidFill>
              </a:rPr>
              <a:t>any medical facility within the state treating injured patients be mandated to report their data to the STR;</a:t>
            </a:r>
          </a:p>
          <a:p>
            <a:pPr marL="342900" indent="-342900">
              <a:lnSpc>
                <a:spcPct val="120000"/>
              </a:lnSpc>
              <a:spcBef>
                <a:spcPts val="0"/>
              </a:spcBef>
              <a:spcAft>
                <a:spcPts val="800"/>
              </a:spcAft>
              <a:buFont typeface="Arial" panose="020B0604020202020204" pitchFamily="34" charset="0"/>
              <a:buChar char="•"/>
            </a:pPr>
            <a:r>
              <a:rPr lang="en-US" dirty="0">
                <a:solidFill>
                  <a:schemeClr val="tx1"/>
                </a:solidFill>
              </a:rPr>
              <a:t>any data requested from the STR be unblinded, thereby facilitating an understanding of the value of the care that has been rendered;</a:t>
            </a:r>
          </a:p>
          <a:p>
            <a:pPr marL="342900" indent="-342900">
              <a:lnSpc>
                <a:spcPct val="120000"/>
              </a:lnSpc>
              <a:spcBef>
                <a:spcPts val="0"/>
              </a:spcBef>
              <a:spcAft>
                <a:spcPts val="800"/>
              </a:spcAft>
              <a:buFont typeface="Arial" panose="020B0604020202020204" pitchFamily="34" charset="0"/>
              <a:buChar char="•"/>
            </a:pPr>
            <a:r>
              <a:rPr lang="en-US" dirty="0">
                <a:solidFill>
                  <a:schemeClr val="tx1"/>
                </a:solidFill>
              </a:rPr>
              <a:t>the state declare a moratorium on the designation of any new trauma centers until a formal needs assessment can be carried out in accordance with the American College of Surgeons Committee on Trauma guidelines;</a:t>
            </a:r>
          </a:p>
          <a:p>
            <a:pPr marL="342900" indent="-342900">
              <a:lnSpc>
                <a:spcPct val="120000"/>
              </a:lnSpc>
              <a:spcBef>
                <a:spcPts val="0"/>
              </a:spcBef>
              <a:spcAft>
                <a:spcPts val="800"/>
              </a:spcAft>
              <a:buFont typeface="Arial" panose="020B0604020202020204" pitchFamily="34" charset="0"/>
              <a:buChar char="•"/>
            </a:pPr>
            <a:r>
              <a:rPr lang="en-US" dirty="0">
                <a:solidFill>
                  <a:schemeClr val="tx1"/>
                </a:solidFill>
              </a:rPr>
              <a:t>any further trauma center promulgation should be approved by the State Trauma Advisory Council; and</a:t>
            </a:r>
          </a:p>
          <a:p>
            <a:pPr marL="342900" indent="-342900">
              <a:lnSpc>
                <a:spcPct val="120000"/>
              </a:lnSpc>
              <a:spcBef>
                <a:spcPts val="0"/>
              </a:spcBef>
              <a:spcAft>
                <a:spcPts val="800"/>
              </a:spcAft>
              <a:buFont typeface="Arial" panose="020B0604020202020204" pitchFamily="34" charset="0"/>
              <a:buChar char="•"/>
            </a:pPr>
            <a:r>
              <a:rPr lang="en-US" dirty="0">
                <a:solidFill>
                  <a:schemeClr val="tx1"/>
                </a:solidFill>
              </a:rPr>
              <a:t>in order to better understand pediatric trauma care in SC, the State Trauma Advisory Council membership be revised to include a pediatric surgeon.</a:t>
            </a:r>
          </a:p>
        </p:txBody>
      </p:sp>
    </p:spTree>
    <p:extLst>
      <p:ext uri="{BB962C8B-B14F-4D97-AF65-F5344CB8AC3E}">
        <p14:creationId xmlns:p14="http://schemas.microsoft.com/office/powerpoint/2010/main" val="1347151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7AE6-36E8-41DA-B2EF-5858C9A8C6E2}"/>
              </a:ext>
            </a:extLst>
          </p:cNvPr>
          <p:cNvSpPr>
            <a:spLocks noGrp="1"/>
          </p:cNvSpPr>
          <p:nvPr>
            <p:ph type="title"/>
          </p:nvPr>
        </p:nvSpPr>
        <p:spPr>
          <a:xfrm>
            <a:off x="541538" y="274638"/>
            <a:ext cx="8052046" cy="1143000"/>
          </a:xfrm>
        </p:spPr>
        <p:txBody>
          <a:bodyPr/>
          <a:lstStyle/>
          <a:p>
            <a:pPr algn="ctr"/>
            <a:r>
              <a:rPr lang="en-US" dirty="0"/>
              <a:t>Suggested Statewide Trauma Registry Proviso</a:t>
            </a:r>
          </a:p>
        </p:txBody>
      </p:sp>
      <p:sp>
        <p:nvSpPr>
          <p:cNvPr id="3" name="Content Placeholder 2">
            <a:extLst>
              <a:ext uri="{FF2B5EF4-FFF2-40B4-BE49-F238E27FC236}">
                <a16:creationId xmlns:a16="http://schemas.microsoft.com/office/drawing/2014/main" id="{84FD6C04-20EE-4447-B3EA-97B503626F3F}"/>
              </a:ext>
            </a:extLst>
          </p:cNvPr>
          <p:cNvSpPr>
            <a:spLocks noGrp="1"/>
          </p:cNvSpPr>
          <p:nvPr>
            <p:ph idx="1"/>
          </p:nvPr>
        </p:nvSpPr>
        <p:spPr>
          <a:xfrm>
            <a:off x="457200" y="1600200"/>
            <a:ext cx="8229600" cy="4535423"/>
          </a:xfrm>
        </p:spPr>
        <p:txBody>
          <a:bodyPr/>
          <a:lstStyle/>
          <a:p>
            <a:pPr>
              <a:spcBef>
                <a:spcPts val="0"/>
              </a:spcBef>
            </a:pPr>
            <a:r>
              <a:rPr lang="en-US" sz="2400" dirty="0">
                <a:solidFill>
                  <a:schemeClr val="tx1"/>
                </a:solidFill>
              </a:rPr>
              <a:t>DHEC: (State Trauma Registry) From the funds appropriated or authorized in the current fiscal year, the Department of Health and Environmental Control shall require through the State Trauma Registry, that all state verified trauma centers are required to submit relevant patient care data. The Department may develop appropriate policies or regulations to ensure data is collected by all trauma centers no later than January 1, 2020</a:t>
            </a:r>
            <a:r>
              <a:rPr lang="en-US" sz="2400" i="1" dirty="0"/>
              <a:t>.</a:t>
            </a:r>
            <a:endParaRPr lang="en-US" sz="2400" dirty="0"/>
          </a:p>
          <a:p>
            <a:endParaRPr lang="en-US" dirty="0"/>
          </a:p>
        </p:txBody>
      </p:sp>
      <p:sp>
        <p:nvSpPr>
          <p:cNvPr id="4" name="Title 1">
            <a:extLst>
              <a:ext uri="{FF2B5EF4-FFF2-40B4-BE49-F238E27FC236}">
                <a16:creationId xmlns:a16="http://schemas.microsoft.com/office/drawing/2014/main" id="{490C759A-5AF5-4B28-8AD4-BC37F1B2D145}"/>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mn-lt"/>
                <a:ea typeface="+mj-ea"/>
                <a:cs typeface="+mj-cs"/>
              </a:defRPr>
            </a:lvl1pPr>
          </a:lstStyle>
          <a:p>
            <a:pPr algn="ctr"/>
            <a:endParaRPr lang="en-US" dirty="0"/>
          </a:p>
        </p:txBody>
      </p:sp>
    </p:spTree>
    <p:extLst>
      <p:ext uri="{BB962C8B-B14F-4D97-AF65-F5344CB8AC3E}">
        <p14:creationId xmlns:p14="http://schemas.microsoft.com/office/powerpoint/2010/main" val="340549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42075-76EF-472D-8276-BF958FA09F2D}"/>
              </a:ext>
            </a:extLst>
          </p:cNvPr>
          <p:cNvSpPr>
            <a:spLocks noGrp="1"/>
          </p:cNvSpPr>
          <p:nvPr>
            <p:ph type="title"/>
          </p:nvPr>
        </p:nvSpPr>
        <p:spPr/>
        <p:txBody>
          <a:bodyPr/>
          <a:lstStyle/>
          <a:p>
            <a:pPr algn="ctr"/>
            <a:r>
              <a:rPr lang="en-US" dirty="0"/>
              <a:t>University Recurring Budget Requests</a:t>
            </a:r>
          </a:p>
        </p:txBody>
      </p:sp>
      <p:sp>
        <p:nvSpPr>
          <p:cNvPr id="3" name="Content Placeholder 2">
            <a:extLst>
              <a:ext uri="{FF2B5EF4-FFF2-40B4-BE49-F238E27FC236}">
                <a16:creationId xmlns:a16="http://schemas.microsoft.com/office/drawing/2014/main" id="{4F1538A2-245C-458A-ABB6-CD3439EF81CE}"/>
              </a:ext>
            </a:extLst>
          </p:cNvPr>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College of Pharmacy Building Renovation Debt Service – $4,850,471</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Pension Employer Contribution Recoupment –  $13,248,116</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Additional Positions – 134 (132 other, 2 federal)</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Federal Fund Changes – $8,128,280</a:t>
            </a:r>
          </a:p>
          <a:p>
            <a:endParaRPr lang="en-US" dirty="0"/>
          </a:p>
        </p:txBody>
      </p:sp>
    </p:spTree>
    <p:extLst>
      <p:ext uri="{BB962C8B-B14F-4D97-AF65-F5344CB8AC3E}">
        <p14:creationId xmlns:p14="http://schemas.microsoft.com/office/powerpoint/2010/main" val="3578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B10A-8874-4A8C-99C8-BBDDF611E922}"/>
              </a:ext>
            </a:extLst>
          </p:cNvPr>
          <p:cNvSpPr>
            <a:spLocks noGrp="1"/>
          </p:cNvSpPr>
          <p:nvPr>
            <p:ph type="title"/>
          </p:nvPr>
        </p:nvSpPr>
        <p:spPr/>
        <p:txBody>
          <a:bodyPr/>
          <a:lstStyle/>
          <a:p>
            <a:pPr algn="ctr"/>
            <a:r>
              <a:rPr lang="en-US" dirty="0"/>
              <a:t>University Capital Budget Requests</a:t>
            </a:r>
          </a:p>
        </p:txBody>
      </p:sp>
      <p:sp>
        <p:nvSpPr>
          <p:cNvPr id="3" name="Content Placeholder 2">
            <a:extLst>
              <a:ext uri="{FF2B5EF4-FFF2-40B4-BE49-F238E27FC236}">
                <a16:creationId xmlns:a16="http://schemas.microsoft.com/office/drawing/2014/main" id="{D316ECF4-4D76-4644-A69E-F6D31AFEFF4C}"/>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solidFill>
                  <a:schemeClr val="tx1"/>
                </a:solidFill>
              </a:rPr>
              <a:t>Capital Renewal – $25,000,000</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err="1">
                <a:solidFill>
                  <a:schemeClr val="tx1"/>
                </a:solidFill>
              </a:rPr>
              <a:t>Interprofessional</a:t>
            </a:r>
            <a:r>
              <a:rPr lang="en-US" dirty="0">
                <a:solidFill>
                  <a:schemeClr val="tx1"/>
                </a:solidFill>
              </a:rPr>
              <a:t> Health/Innovations Projects – $53,000,000</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Renovation Projects – $15,000,000</a:t>
            </a:r>
          </a:p>
        </p:txBody>
      </p:sp>
    </p:spTree>
    <p:extLst>
      <p:ext uri="{BB962C8B-B14F-4D97-AF65-F5344CB8AC3E}">
        <p14:creationId xmlns:p14="http://schemas.microsoft.com/office/powerpoint/2010/main" val="222448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E41B-9DD2-467D-B416-63892CCDC025}"/>
              </a:ext>
            </a:extLst>
          </p:cNvPr>
          <p:cNvSpPr>
            <a:spLocks noGrp="1"/>
          </p:cNvSpPr>
          <p:nvPr>
            <p:ph type="title"/>
          </p:nvPr>
        </p:nvSpPr>
        <p:spPr/>
        <p:txBody>
          <a:bodyPr/>
          <a:lstStyle/>
          <a:p>
            <a:pPr algn="ctr"/>
            <a:r>
              <a:rPr lang="en-US" dirty="0"/>
              <a:t>MUSC Health 2018 Highlights</a:t>
            </a:r>
          </a:p>
        </p:txBody>
      </p:sp>
      <p:pic>
        <p:nvPicPr>
          <p:cNvPr id="5" name="Content Placeholder 4">
            <a:extLst>
              <a:ext uri="{FF2B5EF4-FFF2-40B4-BE49-F238E27FC236}">
                <a16:creationId xmlns:a16="http://schemas.microsoft.com/office/drawing/2014/main" id="{AD64AA42-8DB7-42EC-8B50-8AE99300FA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167" y="1332291"/>
            <a:ext cx="3190875" cy="2619375"/>
          </a:xfrm>
        </p:spPr>
      </p:pic>
      <p:pic>
        <p:nvPicPr>
          <p:cNvPr id="10" name="Picture 9">
            <a:extLst>
              <a:ext uri="{FF2B5EF4-FFF2-40B4-BE49-F238E27FC236}">
                <a16:creationId xmlns:a16="http://schemas.microsoft.com/office/drawing/2014/main" id="{DE0AD366-2CF0-4CCC-987A-4B8441917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19384"/>
            <a:ext cx="3190875" cy="2619375"/>
          </a:xfrm>
          <a:prstGeom prst="rect">
            <a:avLst/>
          </a:prstGeom>
        </p:spPr>
      </p:pic>
      <p:sp>
        <p:nvSpPr>
          <p:cNvPr id="11" name="Rectangle 10">
            <a:extLst>
              <a:ext uri="{FF2B5EF4-FFF2-40B4-BE49-F238E27FC236}">
                <a16:creationId xmlns:a16="http://schemas.microsoft.com/office/drawing/2014/main" id="{310E8E2A-01F5-41CD-8315-040F838D1E7B}"/>
              </a:ext>
            </a:extLst>
          </p:cNvPr>
          <p:cNvSpPr/>
          <p:nvPr/>
        </p:nvSpPr>
        <p:spPr>
          <a:xfrm>
            <a:off x="2864827" y="1264573"/>
            <a:ext cx="2088396" cy="1815882"/>
          </a:xfrm>
          <a:prstGeom prst="rect">
            <a:avLst/>
          </a:prstGeom>
        </p:spPr>
        <p:txBody>
          <a:bodyPr wrap="square">
            <a:spAutoFit/>
          </a:bodyPr>
          <a:lstStyle/>
          <a:p>
            <a:r>
              <a:rPr lang="en-US" sz="1400" dirty="0"/>
              <a:t>RANKED SPECIALITIES</a:t>
            </a:r>
          </a:p>
          <a:p>
            <a:pPr marL="342900" indent="-342900">
              <a:buFont typeface="+mj-lt"/>
              <a:buAutoNum type="arabicPeriod"/>
            </a:pPr>
            <a:r>
              <a:rPr lang="en-US" sz="1400" dirty="0"/>
              <a:t>Cancer</a:t>
            </a:r>
          </a:p>
          <a:p>
            <a:pPr marL="342900" indent="-342900">
              <a:buFont typeface="+mj-lt"/>
              <a:buAutoNum type="arabicPeriod"/>
            </a:pPr>
            <a:r>
              <a:rPr lang="en-US" sz="1400" dirty="0"/>
              <a:t>Ear, Nose, and Throat</a:t>
            </a:r>
          </a:p>
          <a:p>
            <a:pPr marL="342900" indent="-342900">
              <a:buFont typeface="+mj-lt"/>
              <a:buAutoNum type="arabicPeriod"/>
            </a:pPr>
            <a:r>
              <a:rPr lang="en-US" sz="1400" dirty="0"/>
              <a:t>Gynecology</a:t>
            </a:r>
          </a:p>
          <a:p>
            <a:pPr marL="342900" indent="-342900">
              <a:buFont typeface="+mj-lt"/>
              <a:buAutoNum type="arabicPeriod"/>
            </a:pPr>
            <a:r>
              <a:rPr lang="en-US" sz="1400" dirty="0"/>
              <a:t>Nephrology</a:t>
            </a:r>
          </a:p>
          <a:p>
            <a:pPr marL="342900" indent="-342900">
              <a:buFont typeface="+mj-lt"/>
              <a:buAutoNum type="arabicPeriod"/>
            </a:pPr>
            <a:r>
              <a:rPr lang="en-US" sz="1400" dirty="0"/>
              <a:t>Orthopedics</a:t>
            </a:r>
          </a:p>
        </p:txBody>
      </p:sp>
      <p:sp>
        <p:nvSpPr>
          <p:cNvPr id="12" name="Rectangle 11">
            <a:extLst>
              <a:ext uri="{FF2B5EF4-FFF2-40B4-BE49-F238E27FC236}">
                <a16:creationId xmlns:a16="http://schemas.microsoft.com/office/drawing/2014/main" id="{77437382-63B2-49D8-AF25-2F0DE4932157}"/>
              </a:ext>
            </a:extLst>
          </p:cNvPr>
          <p:cNvSpPr/>
          <p:nvPr/>
        </p:nvSpPr>
        <p:spPr>
          <a:xfrm>
            <a:off x="3190875" y="1642932"/>
            <a:ext cx="4572000" cy="923330"/>
          </a:xfrm>
          <a:prstGeom prst="rect">
            <a:avLst/>
          </a:prstGeom>
        </p:spPr>
        <p:txBody>
          <a:bodyPr>
            <a:spAutoFit/>
          </a:bodyPr>
          <a:lstStyle/>
          <a:p>
            <a:endParaRPr lang="en-US" dirty="0">
              <a:latin typeface="Arial" panose="020B0604020202020204" pitchFamily="34" charset="0"/>
              <a:hlinkClick r:id="rId4"/>
            </a:endParaRPr>
          </a:p>
          <a:p>
            <a:endParaRPr lang="en-US" dirty="0">
              <a:solidFill>
                <a:srgbClr val="00759E"/>
              </a:solidFill>
              <a:latin typeface="Arial" panose="020B0604020202020204" pitchFamily="34" charset="0"/>
              <a:hlinkClick r:id="rId4"/>
            </a:endParaRPr>
          </a:p>
          <a:p>
            <a:endParaRPr lang="en-US" dirty="0">
              <a:solidFill>
                <a:srgbClr val="00759E"/>
              </a:solidFill>
              <a:latin typeface="Arial" panose="020B0604020202020204" pitchFamily="34" charset="0"/>
              <a:hlinkClick r:id="rId4"/>
            </a:endParaRPr>
          </a:p>
        </p:txBody>
      </p:sp>
      <p:sp>
        <p:nvSpPr>
          <p:cNvPr id="13" name="Rectangle 12">
            <a:extLst>
              <a:ext uri="{FF2B5EF4-FFF2-40B4-BE49-F238E27FC236}">
                <a16:creationId xmlns:a16="http://schemas.microsoft.com/office/drawing/2014/main" id="{9210233D-09F7-47D5-8AA5-EE607CBC8014}"/>
              </a:ext>
            </a:extLst>
          </p:cNvPr>
          <p:cNvSpPr/>
          <p:nvPr/>
        </p:nvSpPr>
        <p:spPr>
          <a:xfrm>
            <a:off x="2684907" y="3951666"/>
            <a:ext cx="2765982" cy="2246769"/>
          </a:xfrm>
          <a:prstGeom prst="rect">
            <a:avLst/>
          </a:prstGeom>
        </p:spPr>
        <p:txBody>
          <a:bodyPr wrap="square">
            <a:spAutoFit/>
          </a:bodyPr>
          <a:lstStyle/>
          <a:p>
            <a:r>
              <a:rPr lang="en-US" sz="1400" dirty="0"/>
              <a:t>PEDIATRIC RANKED SPECIALTIES</a:t>
            </a:r>
          </a:p>
          <a:p>
            <a:pPr marL="342900" indent="-342900">
              <a:buFont typeface="+mj-lt"/>
              <a:buAutoNum type="arabicPeriod"/>
            </a:pPr>
            <a:r>
              <a:rPr lang="en-US" sz="1400" dirty="0"/>
              <a:t>Cancer</a:t>
            </a:r>
          </a:p>
          <a:p>
            <a:pPr marL="342900" indent="-342900">
              <a:buFont typeface="+mj-lt"/>
              <a:buAutoNum type="arabicPeriod"/>
            </a:pPr>
            <a:r>
              <a:rPr lang="en-US" sz="1400" dirty="0"/>
              <a:t>Cardiology &amp;                 Heart Surgery</a:t>
            </a:r>
          </a:p>
          <a:p>
            <a:pPr marL="342900" indent="-342900">
              <a:buFont typeface="+mj-lt"/>
              <a:buAutoNum type="arabicPeriod"/>
            </a:pPr>
            <a:r>
              <a:rPr lang="en-US" sz="1400" dirty="0"/>
              <a:t>Gastroenterology &amp; GI Surgery</a:t>
            </a:r>
          </a:p>
          <a:p>
            <a:pPr marL="342900" indent="-342900">
              <a:buFont typeface="+mj-lt"/>
              <a:buAutoNum type="arabicPeriod"/>
            </a:pPr>
            <a:r>
              <a:rPr lang="en-US" sz="1400" dirty="0"/>
              <a:t>Nephrology</a:t>
            </a:r>
          </a:p>
          <a:p>
            <a:pPr marL="342900" indent="-342900">
              <a:buFont typeface="+mj-lt"/>
              <a:buAutoNum type="arabicPeriod"/>
            </a:pPr>
            <a:r>
              <a:rPr lang="en-US" sz="1400" dirty="0"/>
              <a:t>Orthopedics</a:t>
            </a:r>
          </a:p>
          <a:p>
            <a:pPr marL="342900" indent="-342900">
              <a:buFont typeface="+mj-lt"/>
              <a:buAutoNum type="arabicPeriod"/>
            </a:pPr>
            <a:r>
              <a:rPr lang="en-US" sz="1400" dirty="0"/>
              <a:t>Urology</a:t>
            </a:r>
          </a:p>
        </p:txBody>
      </p:sp>
      <p:sp>
        <p:nvSpPr>
          <p:cNvPr id="14" name="Rectangle 13">
            <a:extLst>
              <a:ext uri="{FF2B5EF4-FFF2-40B4-BE49-F238E27FC236}">
                <a16:creationId xmlns:a16="http://schemas.microsoft.com/office/drawing/2014/main" id="{83728BDD-256D-48DA-A5D4-8585761E6A6C}"/>
              </a:ext>
            </a:extLst>
          </p:cNvPr>
          <p:cNvSpPr/>
          <p:nvPr/>
        </p:nvSpPr>
        <p:spPr>
          <a:xfrm>
            <a:off x="5104098" y="2104597"/>
            <a:ext cx="3431826" cy="2308324"/>
          </a:xfrm>
          <a:prstGeom prst="rect">
            <a:avLst/>
          </a:prstGeom>
        </p:spPr>
        <p:txBody>
          <a:bodyPr wrap="square">
            <a:spAutoFit/>
          </a:bodyPr>
          <a:lstStyle/>
          <a:p>
            <a:pPr marL="285750" indent="-285750">
              <a:buFont typeface="Arial" panose="020B0604020202020204" pitchFamily="34" charset="0"/>
              <a:buChar char="•"/>
            </a:pPr>
            <a:r>
              <a:rPr lang="en-US" sz="1600" dirty="0"/>
              <a:t>MUSC Health was listed as one of 100 great hospitals in </a:t>
            </a:r>
            <a:r>
              <a:rPr lang="en-US" sz="1600" i="1" dirty="0"/>
              <a:t>Becker’s Hospital Review</a:t>
            </a:r>
            <a:r>
              <a:rPr lang="en-US" sz="1600" dirty="0"/>
              <a:t>.</a:t>
            </a:r>
            <a:endParaRPr lang="en-US" sz="1600" i="1" dirty="0"/>
          </a:p>
          <a:p>
            <a:endParaRPr lang="en-US" sz="1600" i="1" dirty="0"/>
          </a:p>
          <a:p>
            <a:pPr marL="285750" indent="-285750">
              <a:buFont typeface="Arial" panose="020B0604020202020204" pitchFamily="34" charset="0"/>
              <a:buChar char="•"/>
            </a:pPr>
            <a:r>
              <a:rPr lang="en-US" sz="1600" dirty="0"/>
              <a:t>MUSC Health was named as one of America’s Best Large Employers and one of the Best Employers for Diversity by </a:t>
            </a:r>
            <a:r>
              <a:rPr lang="en-US" sz="1600" i="1" dirty="0"/>
              <a:t>Forbes</a:t>
            </a:r>
            <a:r>
              <a:rPr lang="en-US" sz="1600" dirty="0"/>
              <a:t>.</a:t>
            </a:r>
            <a:r>
              <a:rPr lang="en-US" sz="1600" i="1" dirty="0"/>
              <a:t> </a:t>
            </a:r>
            <a:r>
              <a:rPr lang="en-US" sz="1600" dirty="0"/>
              <a:t> </a:t>
            </a:r>
          </a:p>
        </p:txBody>
      </p:sp>
    </p:spTree>
    <p:extLst>
      <p:ext uri="{BB962C8B-B14F-4D97-AF65-F5344CB8AC3E}">
        <p14:creationId xmlns:p14="http://schemas.microsoft.com/office/powerpoint/2010/main" val="90654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2834-BD25-4A03-9FA5-9CE9CC785543}"/>
              </a:ext>
            </a:extLst>
          </p:cNvPr>
          <p:cNvSpPr>
            <a:spLocks noGrp="1"/>
          </p:cNvSpPr>
          <p:nvPr>
            <p:ph type="title"/>
          </p:nvPr>
        </p:nvSpPr>
        <p:spPr/>
        <p:txBody>
          <a:bodyPr/>
          <a:lstStyle/>
          <a:p>
            <a:pPr algn="ctr"/>
            <a:r>
              <a:rPr lang="en-US" altLang="en-US" dirty="0"/>
              <a:t>MUSC Overview</a:t>
            </a:r>
            <a:br>
              <a:rPr lang="en-US" altLang="en-US" dirty="0"/>
            </a:br>
            <a:endParaRPr lang="en-US" dirty="0"/>
          </a:p>
        </p:txBody>
      </p:sp>
      <p:sp>
        <p:nvSpPr>
          <p:cNvPr id="3" name="Content Placeholder 2">
            <a:extLst>
              <a:ext uri="{FF2B5EF4-FFF2-40B4-BE49-F238E27FC236}">
                <a16:creationId xmlns:a16="http://schemas.microsoft.com/office/drawing/2014/main" id="{1D54D20D-39E5-46CF-9E4A-3DEFEE7BE8AB}"/>
              </a:ext>
            </a:extLst>
          </p:cNvPr>
          <p:cNvSpPr>
            <a:spLocks noGrp="1"/>
          </p:cNvSpPr>
          <p:nvPr>
            <p:ph idx="1"/>
          </p:nvPr>
        </p:nvSpPr>
        <p:spPr>
          <a:xfrm>
            <a:off x="457200" y="1600200"/>
            <a:ext cx="8229600" cy="4535423"/>
          </a:xfrm>
          <a:noFill/>
        </p:spPr>
        <p:txBody>
          <a:bodyPr>
            <a:normAutofit/>
          </a:bodyPr>
          <a:lstStyle/>
          <a:p>
            <a:pPr algn="ctr">
              <a:spcBef>
                <a:spcPts val="0"/>
              </a:spcBef>
            </a:pPr>
            <a:r>
              <a:rPr lang="en-US" altLang="en-US" sz="1700" b="1" u="sng" dirty="0">
                <a:solidFill>
                  <a:schemeClr val="tx1"/>
                </a:solidFill>
                <a:cs typeface="Arial" panose="020B0604020202020204" pitchFamily="34" charset="0"/>
              </a:rPr>
              <a:t>MUSC is SC’s Only Comprehensive Academic Medical Center</a:t>
            </a:r>
            <a:br>
              <a:rPr lang="en-US" altLang="en-US" sz="1700" b="1" u="sng" dirty="0">
                <a:solidFill>
                  <a:schemeClr val="tx1"/>
                </a:solidFill>
                <a:cs typeface="Arial" panose="020B0604020202020204" pitchFamily="34" charset="0"/>
              </a:rPr>
            </a:br>
            <a:endParaRPr lang="en-US" altLang="en-US" sz="1700" b="1" u="sng" dirty="0">
              <a:solidFill>
                <a:schemeClr val="tx1"/>
              </a:solidFill>
              <a:cs typeface="Arial" panose="020B0604020202020204" pitchFamily="34" charset="0"/>
            </a:endParaRPr>
          </a:p>
          <a:p>
            <a:pPr marL="342900" indent="-342900">
              <a:spcBef>
                <a:spcPts val="0"/>
              </a:spcBef>
              <a:buFont typeface="Arial" panose="020B0604020202020204" pitchFamily="34" charset="0"/>
              <a:buChar char="•"/>
            </a:pPr>
            <a:r>
              <a:rPr lang="en-US" altLang="en-US" sz="1700" b="1" dirty="0">
                <a:solidFill>
                  <a:schemeClr val="tx1"/>
                </a:solidFill>
                <a:cs typeface="Arial" panose="020B0604020202020204" pitchFamily="34" charset="0"/>
              </a:rPr>
              <a:t>Patient Care</a:t>
            </a:r>
            <a:r>
              <a:rPr lang="en-US" altLang="en-US" sz="1700" b="1" dirty="0">
                <a:solidFill>
                  <a:schemeClr val="tx1"/>
                </a:solidFill>
                <a:cs typeface="Times New Roman" panose="02020603050405020304" pitchFamily="18" charset="0"/>
              </a:rPr>
              <a:t>:</a:t>
            </a:r>
            <a:r>
              <a:rPr lang="en-US" altLang="en-US" sz="1700" dirty="0">
                <a:solidFill>
                  <a:schemeClr val="tx1"/>
                </a:solidFill>
                <a:cs typeface="Arial" panose="020B0604020202020204" pitchFamily="34" charset="0"/>
              </a:rPr>
              <a:t> </a:t>
            </a:r>
          </a:p>
          <a:p>
            <a:pPr marL="800100" lvl="1" indent="-342900">
              <a:spcBef>
                <a:spcPts val="0"/>
              </a:spcBef>
              <a:buClr>
                <a:schemeClr val="tx1"/>
              </a:buClr>
              <a:buFont typeface="Arial" panose="020B0604020202020204" pitchFamily="34" charset="0"/>
              <a:buChar char="•"/>
            </a:pPr>
            <a:r>
              <a:rPr lang="en-US" altLang="en-US" sz="1600" i="1" dirty="0">
                <a:solidFill>
                  <a:schemeClr val="tx1"/>
                </a:solidFill>
                <a:cs typeface="Arial" panose="020B0604020202020204" pitchFamily="34" charset="0"/>
              </a:rPr>
              <a:t>U.S. News &amp; World Report </a:t>
            </a:r>
            <a:r>
              <a:rPr lang="en-US" altLang="en-US" sz="1600" dirty="0">
                <a:solidFill>
                  <a:schemeClr val="tx1"/>
                </a:solidFill>
                <a:cs typeface="Arial" panose="020B0604020202020204" pitchFamily="34" charset="0"/>
              </a:rPr>
              <a:t>ranked MUSC #1 hospital fourth year in a row in SC</a:t>
            </a:r>
          </a:p>
          <a:p>
            <a:pPr marL="800100" lvl="1" indent="-342900">
              <a:spcBef>
                <a:spcPts val="0"/>
              </a:spcBef>
              <a:buClr>
                <a:schemeClr val="tx1"/>
              </a:buClr>
              <a:buFont typeface="Arial" panose="020B0604020202020204" pitchFamily="34" charset="0"/>
              <a:buChar char="•"/>
            </a:pPr>
            <a:r>
              <a:rPr lang="en-US" altLang="en-US" sz="1600" dirty="0">
                <a:solidFill>
                  <a:schemeClr val="tx1"/>
                </a:solidFill>
                <a:cs typeface="Arial" panose="020B0604020202020204" pitchFamily="34" charset="0"/>
              </a:rPr>
              <a:t>statewide tertiary care</a:t>
            </a:r>
          </a:p>
          <a:p>
            <a:pPr marL="800100" lvl="1" indent="-342900">
              <a:spcBef>
                <a:spcPts val="0"/>
              </a:spcBef>
              <a:buClr>
                <a:schemeClr val="tx1"/>
              </a:buClr>
              <a:buFont typeface="Arial" panose="020B0604020202020204" pitchFamily="34" charset="0"/>
              <a:buChar char="•"/>
            </a:pPr>
            <a:r>
              <a:rPr lang="en-US" altLang="en-US" sz="1600" dirty="0">
                <a:solidFill>
                  <a:schemeClr val="tx1"/>
                </a:solidFill>
                <a:cs typeface="Arial" panose="020B0604020202020204" pitchFamily="34" charset="0"/>
              </a:rPr>
              <a:t>over 1 million patient visits per year</a:t>
            </a:r>
          </a:p>
          <a:p>
            <a:pPr marL="457200" indent="-457200">
              <a:spcBef>
                <a:spcPts val="0"/>
              </a:spcBef>
              <a:buFont typeface="Arial" panose="020B0604020202020204" pitchFamily="34" charset="0"/>
              <a:buChar char="•"/>
            </a:pPr>
            <a:endParaRPr lang="en-US" altLang="en-US" sz="1700" dirty="0">
              <a:solidFill>
                <a:schemeClr val="tx1"/>
              </a:solidFill>
              <a:cs typeface="Arial" panose="020B0604020202020204" pitchFamily="34" charset="0"/>
            </a:endParaRPr>
          </a:p>
          <a:p>
            <a:pPr marL="342900" indent="-342900">
              <a:spcBef>
                <a:spcPts val="0"/>
              </a:spcBef>
              <a:buFont typeface="Arial" panose="020B0604020202020204" pitchFamily="34" charset="0"/>
              <a:buChar char="•"/>
            </a:pPr>
            <a:r>
              <a:rPr lang="en-US" altLang="en-US" sz="1700" b="1" dirty="0">
                <a:solidFill>
                  <a:schemeClr val="tx1"/>
                </a:solidFill>
                <a:cs typeface="Arial" panose="020B0604020202020204" pitchFamily="34" charset="0"/>
              </a:rPr>
              <a:t>Education</a:t>
            </a:r>
            <a:r>
              <a:rPr lang="en-US" altLang="en-US" sz="1700" b="1" dirty="0">
                <a:solidFill>
                  <a:schemeClr val="tx1"/>
                </a:solidFill>
                <a:cs typeface="Times New Roman" panose="02020603050405020304" pitchFamily="18" charset="0"/>
              </a:rPr>
              <a:t>:</a:t>
            </a:r>
            <a:r>
              <a:rPr lang="en-US" altLang="en-US" sz="1700" dirty="0">
                <a:solidFill>
                  <a:schemeClr val="tx1"/>
                </a:solidFill>
                <a:cs typeface="Arial" panose="020B0604020202020204" pitchFamily="34" charset="0"/>
              </a:rPr>
              <a:t> MUSC has </a:t>
            </a:r>
            <a:r>
              <a:rPr lang="en-US" altLang="en-US" sz="1700" dirty="0">
                <a:solidFill>
                  <a:schemeClr val="tx1"/>
                </a:solidFill>
                <a:cs typeface="Times New Roman"/>
              </a:rPr>
              <a:t>graduate and professional programs in every dimension of health care (2,965 students).</a:t>
            </a:r>
            <a:endParaRPr lang="en-US" altLang="en-US" sz="1700" dirty="0">
              <a:solidFill>
                <a:schemeClr val="tx1"/>
              </a:solidFill>
              <a:cs typeface="Arial" panose="020B0604020202020204" pitchFamily="34" charset="0"/>
            </a:endParaRPr>
          </a:p>
          <a:p>
            <a:pPr marL="457200" indent="-457200">
              <a:spcBef>
                <a:spcPts val="0"/>
              </a:spcBef>
              <a:buFont typeface="Arial" panose="020B0604020202020204" pitchFamily="34" charset="0"/>
              <a:buChar char="•"/>
            </a:pPr>
            <a:endParaRPr lang="en-US" altLang="en-US" sz="1700" dirty="0">
              <a:solidFill>
                <a:schemeClr val="tx1"/>
              </a:solidFill>
              <a:cs typeface="Arial" panose="020B0604020202020204" pitchFamily="34" charset="0"/>
            </a:endParaRPr>
          </a:p>
          <a:p>
            <a:pPr marL="342900" indent="-342900">
              <a:spcBef>
                <a:spcPts val="0"/>
              </a:spcBef>
              <a:buFont typeface="Arial" panose="020B0604020202020204" pitchFamily="34" charset="0"/>
              <a:buChar char="•"/>
            </a:pPr>
            <a:r>
              <a:rPr lang="en-US" altLang="en-US" sz="1700" b="1" dirty="0">
                <a:solidFill>
                  <a:schemeClr val="tx1"/>
                </a:solidFill>
                <a:cs typeface="Arial" panose="020B0604020202020204" pitchFamily="34" charset="0"/>
              </a:rPr>
              <a:t>Research</a:t>
            </a:r>
            <a:r>
              <a:rPr lang="en-US" altLang="en-US" sz="1700" b="1" dirty="0">
                <a:solidFill>
                  <a:schemeClr val="tx1"/>
                </a:solidFill>
                <a:cs typeface="Times New Roman" panose="02020603050405020304" pitchFamily="18" charset="0"/>
              </a:rPr>
              <a:t>:</a:t>
            </a:r>
            <a:r>
              <a:rPr lang="en-US" altLang="en-US" sz="1700" b="1" dirty="0">
                <a:solidFill>
                  <a:schemeClr val="tx1"/>
                </a:solidFill>
                <a:cs typeface="Arial" panose="020B0604020202020204" pitchFamily="34" charset="0"/>
              </a:rPr>
              <a:t> </a:t>
            </a:r>
            <a:r>
              <a:rPr lang="en-US" altLang="en-US" sz="1700" dirty="0">
                <a:solidFill>
                  <a:schemeClr val="tx1"/>
                </a:solidFill>
                <a:ea typeface="ＭＳ Ｐゴシック" pitchFamily="-105" charset="-128"/>
                <a:cs typeface="Arial" panose="020B0604020202020204" pitchFamily="34" charset="0"/>
              </a:rPr>
              <a:t>MUSC continues to lead the state in biomedical research funding. MUSC’s total amount of funding for FY18 is $276.5 million.  </a:t>
            </a:r>
          </a:p>
          <a:p>
            <a:pPr>
              <a:spcBef>
                <a:spcPts val="0"/>
              </a:spcBef>
            </a:pPr>
            <a:endParaRPr lang="en-US" altLang="en-US" sz="1700" dirty="0">
              <a:solidFill>
                <a:schemeClr val="tx1"/>
              </a:solidFill>
              <a:ea typeface="ＭＳ Ｐゴシック" pitchFamily="-105" charset="-128"/>
              <a:cs typeface="Arial" panose="020B0604020202020204" pitchFamily="34" charset="0"/>
            </a:endParaRPr>
          </a:p>
          <a:p>
            <a:pPr marL="342900" indent="-342900">
              <a:spcBef>
                <a:spcPts val="0"/>
              </a:spcBef>
              <a:buFont typeface="Arial" panose="020B0604020202020204" pitchFamily="34" charset="0"/>
              <a:buChar char="•"/>
            </a:pPr>
            <a:r>
              <a:rPr lang="en-US" altLang="en-US" sz="1700" b="1" dirty="0">
                <a:solidFill>
                  <a:schemeClr val="tx1"/>
                </a:solidFill>
                <a:ea typeface="ＭＳ Ｐゴシック" pitchFamily="-105" charset="-128"/>
                <a:cs typeface="Arial" panose="020B0604020202020204" pitchFamily="34" charset="0"/>
              </a:rPr>
              <a:t>Economic Impact: </a:t>
            </a:r>
            <a:r>
              <a:rPr lang="en-US" altLang="en-US" sz="1700" dirty="0">
                <a:solidFill>
                  <a:schemeClr val="tx1"/>
                </a:solidFill>
                <a:ea typeface="ＭＳ Ｐゴシック" pitchFamily="-105" charset="-128"/>
                <a:cs typeface="Arial" panose="020B0604020202020204" pitchFamily="34" charset="0"/>
              </a:rPr>
              <a:t>MUSC has an annual $3.8 billion economic impact in the Charleston Metro Area and employs approximately 14,000.</a:t>
            </a:r>
            <a:endParaRPr lang="en-US" altLang="en-US" sz="1700" dirty="0">
              <a:solidFill>
                <a:schemeClr val="tx1"/>
              </a:solidFill>
              <a:cs typeface="Arial" panose="020B0604020202020204" pitchFamily="34" charset="0"/>
            </a:endParaRPr>
          </a:p>
          <a:p>
            <a:pPr>
              <a:spcBef>
                <a:spcPts val="0"/>
              </a:spcBef>
            </a:pPr>
            <a:endParaRPr lang="en-US" dirty="0"/>
          </a:p>
        </p:txBody>
      </p:sp>
      <p:sp>
        <p:nvSpPr>
          <p:cNvPr id="4" name="Rectangle 3">
            <a:extLst>
              <a:ext uri="{FF2B5EF4-FFF2-40B4-BE49-F238E27FC236}">
                <a16:creationId xmlns:a16="http://schemas.microsoft.com/office/drawing/2014/main" id="{64574F02-A586-4BC1-908C-91CCB245D474}"/>
              </a:ext>
            </a:extLst>
          </p:cNvPr>
          <p:cNvSpPr/>
          <p:nvPr/>
        </p:nvSpPr>
        <p:spPr>
          <a:xfrm>
            <a:off x="332014" y="777473"/>
            <a:ext cx="8463643" cy="477054"/>
          </a:xfrm>
          <a:prstGeom prst="rect">
            <a:avLst/>
          </a:prstGeom>
        </p:spPr>
        <p:txBody>
          <a:bodyPr wrap="square">
            <a:spAutoFit/>
          </a:bodyPr>
          <a:lstStyle/>
          <a:p>
            <a:pPr algn="ctr"/>
            <a:r>
              <a:rPr lang="en-US" sz="2500" i="1" dirty="0">
                <a:latin typeface="+mj-lt"/>
              </a:rPr>
              <a:t>“ Leading Health Innovation for the Lives We Touch”</a:t>
            </a:r>
          </a:p>
        </p:txBody>
      </p:sp>
    </p:spTree>
    <p:extLst>
      <p:ext uri="{BB962C8B-B14F-4D97-AF65-F5344CB8AC3E}">
        <p14:creationId xmlns:p14="http://schemas.microsoft.com/office/powerpoint/2010/main" val="341873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9EA9-6340-4DD7-A687-7BF439A8F3A3}"/>
              </a:ext>
            </a:extLst>
          </p:cNvPr>
          <p:cNvSpPr>
            <a:spLocks noGrp="1"/>
          </p:cNvSpPr>
          <p:nvPr>
            <p:ph type="title"/>
          </p:nvPr>
        </p:nvSpPr>
        <p:spPr/>
        <p:txBody>
          <a:bodyPr>
            <a:normAutofit/>
          </a:bodyPr>
          <a:lstStyle/>
          <a:p>
            <a:pPr algn="ctr"/>
            <a:r>
              <a:rPr lang="en-US" dirty="0"/>
              <a:t>Update on the SC Telehealth Alliance &amp; Statewide Health Innovations	</a:t>
            </a:r>
          </a:p>
        </p:txBody>
      </p:sp>
      <p:pic>
        <p:nvPicPr>
          <p:cNvPr id="5" name="Content Placeholder 4">
            <a:extLst>
              <a:ext uri="{FF2B5EF4-FFF2-40B4-BE49-F238E27FC236}">
                <a16:creationId xmlns:a16="http://schemas.microsoft.com/office/drawing/2014/main" id="{4DC80ABE-56BB-47A7-AF8D-1CAC789163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64" y="1544415"/>
            <a:ext cx="3935891" cy="3000023"/>
          </a:xfrm>
        </p:spPr>
      </p:pic>
      <p:pic>
        <p:nvPicPr>
          <p:cNvPr id="6" name="Picture 5">
            <a:extLst>
              <a:ext uri="{FF2B5EF4-FFF2-40B4-BE49-F238E27FC236}">
                <a16:creationId xmlns:a16="http://schemas.microsoft.com/office/drawing/2014/main" id="{284491EC-3327-4991-B9B3-88C7A9EB2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515" y="2449671"/>
            <a:ext cx="4105936" cy="3079452"/>
          </a:xfrm>
          <a:prstGeom prst="rect">
            <a:avLst/>
          </a:prstGeom>
        </p:spPr>
      </p:pic>
    </p:spTree>
    <p:extLst>
      <p:ext uri="{BB962C8B-B14F-4D97-AF65-F5344CB8AC3E}">
        <p14:creationId xmlns:p14="http://schemas.microsoft.com/office/powerpoint/2010/main" val="195840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9CCE-54B9-45E4-85F3-CE8865763065}"/>
              </a:ext>
            </a:extLst>
          </p:cNvPr>
          <p:cNvSpPr>
            <a:spLocks noGrp="1"/>
          </p:cNvSpPr>
          <p:nvPr>
            <p:ph type="title"/>
          </p:nvPr>
        </p:nvSpPr>
        <p:spPr/>
        <p:txBody>
          <a:bodyPr/>
          <a:lstStyle/>
          <a:p>
            <a:pPr algn="ctr"/>
            <a:r>
              <a:rPr lang="en-US" dirty="0"/>
              <a:t>Telehealth Highlights</a:t>
            </a:r>
          </a:p>
        </p:txBody>
      </p:sp>
      <p:sp>
        <p:nvSpPr>
          <p:cNvPr id="4" name="Content Placeholder 2">
            <a:extLst>
              <a:ext uri="{FF2B5EF4-FFF2-40B4-BE49-F238E27FC236}">
                <a16:creationId xmlns:a16="http://schemas.microsoft.com/office/drawing/2014/main" id="{388BC714-4E17-4DD9-A404-CB742BF20DD0}"/>
              </a:ext>
            </a:extLst>
          </p:cNvPr>
          <p:cNvSpPr>
            <a:spLocks noGrp="1"/>
          </p:cNvSpPr>
          <p:nvPr>
            <p:ph idx="1"/>
          </p:nvPr>
        </p:nvSpPr>
        <p:spPr>
          <a:xfrm>
            <a:off x="457200" y="1249680"/>
            <a:ext cx="8229600" cy="4521201"/>
          </a:xfrm>
        </p:spPr>
        <p:txBody>
          <a:bodyPr>
            <a:noAutofit/>
          </a:bodyPr>
          <a:lstStyle/>
          <a:p>
            <a:pPr marL="342900" indent="-342900">
              <a:spcBef>
                <a:spcPts val="0"/>
              </a:spcBef>
              <a:buFont typeface="Arial" panose="020B0604020202020204" pitchFamily="34" charset="0"/>
              <a:buChar char="•"/>
            </a:pPr>
            <a:r>
              <a:rPr lang="en-US" sz="1150" dirty="0">
                <a:solidFill>
                  <a:schemeClr val="tx1"/>
                </a:solidFill>
              </a:rPr>
              <a:t>MUSC’s designation by the Health Resources and Services Administration, an agency of the U.S. Department of Health and Human Services, as a National Telehealth Center of Excellence – a $2.6 million dollar award to date – means MUSC is being called upon to shape and inform national telehealth policies. </a:t>
            </a:r>
          </a:p>
          <a:p>
            <a:pPr marL="342900" lvl="0" indent="-342900">
              <a:spcBef>
                <a:spcPts val="0"/>
              </a:spcBef>
              <a:buFont typeface="Arial" panose="020B0604020202020204" pitchFamily="34" charset="0"/>
              <a:buChar char="•"/>
            </a:pPr>
            <a:endParaRPr lang="en-US" sz="1150" dirty="0">
              <a:solidFill>
                <a:schemeClr val="tx1"/>
              </a:solidFill>
            </a:endParaRPr>
          </a:p>
          <a:p>
            <a:pPr marL="342900" indent="-342900">
              <a:spcBef>
                <a:spcPts val="0"/>
              </a:spcBef>
              <a:buFont typeface="Arial" panose="020B0604020202020204" pitchFamily="34" charset="0"/>
              <a:buChar char="•"/>
            </a:pPr>
            <a:r>
              <a:rPr lang="en-US" sz="1150" dirty="0">
                <a:solidFill>
                  <a:schemeClr val="tx1"/>
                </a:solidFill>
              </a:rPr>
              <a:t>Under MUSC leadership, the SC Telehealth Alliance now includes over 460 sites and over 40 state agencies and non-profits are engaged in its strategy.</a:t>
            </a:r>
          </a:p>
          <a:p>
            <a:pPr>
              <a:spcBef>
                <a:spcPts val="0"/>
              </a:spcBef>
            </a:pPr>
            <a:endParaRPr lang="en-US" sz="1150" dirty="0">
              <a:solidFill>
                <a:schemeClr val="tx1"/>
              </a:solidFill>
            </a:endParaRPr>
          </a:p>
          <a:p>
            <a:pPr marL="342900" lvl="1" indent="-342900">
              <a:spcBef>
                <a:spcPts val="0"/>
              </a:spcBef>
              <a:buClr>
                <a:srgbClr val="005288"/>
              </a:buClr>
              <a:buSzPct val="120000"/>
              <a:buFont typeface="Arial" panose="020B0604020202020204" pitchFamily="34" charset="0"/>
              <a:buChar char="•"/>
            </a:pPr>
            <a:r>
              <a:rPr lang="en-US" sz="1150" dirty="0">
                <a:solidFill>
                  <a:schemeClr val="tx1"/>
                </a:solidFill>
              </a:rPr>
              <a:t>South Carolina is projected to conduct over 400,000 telehealth interactions this year, an increase of over 1.5 times the volume in 2017.</a:t>
            </a:r>
          </a:p>
          <a:p>
            <a:pPr marL="342900" lvl="1" indent="-342900">
              <a:spcBef>
                <a:spcPts val="0"/>
              </a:spcBef>
              <a:buClr>
                <a:srgbClr val="005288"/>
              </a:buClr>
              <a:buSzPct val="120000"/>
              <a:buFont typeface="Arial" panose="020B0604020202020204" pitchFamily="34" charset="0"/>
              <a:buChar char="•"/>
            </a:pPr>
            <a:endParaRPr lang="en-US" sz="1150" dirty="0">
              <a:solidFill>
                <a:schemeClr val="tx1"/>
              </a:solidFill>
            </a:endParaRPr>
          </a:p>
          <a:p>
            <a:pPr marL="342900" lvl="1" indent="-342900">
              <a:spcBef>
                <a:spcPts val="0"/>
              </a:spcBef>
              <a:buClr>
                <a:srgbClr val="005288"/>
              </a:buClr>
              <a:buSzPct val="120000"/>
              <a:buFont typeface="Arial" panose="020B0604020202020204" pitchFamily="34" charset="0"/>
              <a:buChar char="•"/>
            </a:pPr>
            <a:r>
              <a:rPr lang="en-US" sz="1150" dirty="0">
                <a:solidFill>
                  <a:schemeClr val="tx1"/>
                </a:solidFill>
              </a:rPr>
              <a:t>MUSC virtual urgent care visits have more than doubled over the last year with approximately 3,000 visits completed in 2018.</a:t>
            </a:r>
          </a:p>
          <a:p>
            <a:pPr marL="342900" lvl="1" indent="-342900">
              <a:spcBef>
                <a:spcPts val="0"/>
              </a:spcBef>
              <a:buClr>
                <a:srgbClr val="005288"/>
              </a:buClr>
              <a:buSzPct val="120000"/>
              <a:buFont typeface="Arial" panose="020B0604020202020204" pitchFamily="34" charset="0"/>
              <a:buChar char="•"/>
            </a:pPr>
            <a:endParaRPr lang="en-US" sz="1150" dirty="0">
              <a:solidFill>
                <a:schemeClr val="tx1"/>
              </a:solidFill>
            </a:endParaRPr>
          </a:p>
          <a:p>
            <a:pPr marL="342900" indent="-342900">
              <a:spcBef>
                <a:spcPts val="0"/>
              </a:spcBef>
              <a:buFont typeface="Arial" panose="020B0604020202020204" pitchFamily="34" charset="0"/>
              <a:buChar char="•"/>
            </a:pPr>
            <a:r>
              <a:rPr lang="en-US" sz="1150" dirty="0">
                <a:solidFill>
                  <a:schemeClr val="tx1"/>
                </a:solidFill>
              </a:rPr>
              <a:t>School-based telehealth is now in over 100 schools in 18 districts with 80% staffed by MUSC.</a:t>
            </a:r>
          </a:p>
          <a:p>
            <a:pPr marL="342900" indent="-342900">
              <a:spcBef>
                <a:spcPts val="0"/>
              </a:spcBef>
              <a:buFont typeface="Arial" panose="020B0604020202020204" pitchFamily="34" charset="0"/>
              <a:buChar char="•"/>
            </a:pPr>
            <a:endParaRPr lang="en-US" sz="1150" dirty="0">
              <a:solidFill>
                <a:schemeClr val="tx1"/>
              </a:solidFill>
            </a:endParaRPr>
          </a:p>
          <a:p>
            <a:pPr marL="342900" lvl="0" indent="-342900">
              <a:spcBef>
                <a:spcPts val="0"/>
              </a:spcBef>
              <a:buFont typeface="Arial" panose="020B0604020202020204" pitchFamily="34" charset="0"/>
              <a:buChar char="•"/>
            </a:pPr>
            <a:r>
              <a:rPr lang="en-US" sz="1150" dirty="0">
                <a:solidFill>
                  <a:schemeClr val="tx1"/>
                </a:solidFill>
              </a:rPr>
              <a:t>MUSC offered free direct-to-patient telehealth care during Hurricane Florence, providing over 150 encounters during the storm.</a:t>
            </a:r>
          </a:p>
          <a:p>
            <a:pPr marL="342900" lvl="0" indent="-342900">
              <a:spcBef>
                <a:spcPts val="0"/>
              </a:spcBef>
              <a:buFont typeface="Arial" panose="020B0604020202020204" pitchFamily="34" charset="0"/>
              <a:buChar char="•"/>
            </a:pPr>
            <a:endParaRPr lang="en-US" sz="1150" dirty="0">
              <a:solidFill>
                <a:schemeClr val="tx1"/>
              </a:solidFill>
            </a:endParaRPr>
          </a:p>
          <a:p>
            <a:pPr marL="342900" lvl="0" indent="-342900">
              <a:spcBef>
                <a:spcPts val="0"/>
              </a:spcBef>
              <a:buFont typeface="Arial" panose="020B0604020202020204" pitchFamily="34" charset="0"/>
              <a:buChar char="•"/>
            </a:pPr>
            <a:r>
              <a:rPr lang="en-US" sz="1150" dirty="0">
                <a:solidFill>
                  <a:schemeClr val="tx1"/>
                </a:solidFill>
              </a:rPr>
              <a:t>Mortality data indicates that Tele-ICU saved over 300 lives last year.</a:t>
            </a:r>
          </a:p>
          <a:p>
            <a:pPr marL="342900" lvl="0" indent="-342900">
              <a:spcBef>
                <a:spcPts val="0"/>
              </a:spcBef>
              <a:buFont typeface="Arial" panose="020B0604020202020204" pitchFamily="34" charset="0"/>
              <a:buChar char="•"/>
            </a:pPr>
            <a:endParaRPr lang="en-US" sz="1150" dirty="0">
              <a:solidFill>
                <a:schemeClr val="tx1"/>
              </a:solidFill>
            </a:endParaRPr>
          </a:p>
          <a:p>
            <a:pPr marL="342900" lvl="0" indent="-342900">
              <a:spcBef>
                <a:spcPts val="0"/>
              </a:spcBef>
              <a:buFont typeface="Arial" panose="020B0604020202020204" pitchFamily="34" charset="0"/>
              <a:buChar char="•"/>
            </a:pPr>
            <a:r>
              <a:rPr lang="en-US" sz="1150" dirty="0">
                <a:solidFill>
                  <a:schemeClr val="tx1"/>
                </a:solidFill>
              </a:rPr>
              <a:t>MUSC </a:t>
            </a:r>
            <a:r>
              <a:rPr lang="en-US" sz="1150" dirty="0" err="1">
                <a:solidFill>
                  <a:schemeClr val="tx1"/>
                </a:solidFill>
              </a:rPr>
              <a:t>telestroke</a:t>
            </a:r>
            <a:r>
              <a:rPr lang="en-US" sz="1150" dirty="0">
                <a:solidFill>
                  <a:schemeClr val="tx1"/>
                </a:solidFill>
              </a:rPr>
              <a:t> is now in nearly half of SC hospitals with quality and time-to-treatment metrics greatly exceeding national benchmarks with the most rapid improvement above these national standards occurring in rural communities.</a:t>
            </a:r>
          </a:p>
          <a:p>
            <a:pPr marL="342900" lvl="0" indent="-342900">
              <a:spcBef>
                <a:spcPts val="0"/>
              </a:spcBef>
              <a:buFont typeface="Arial" panose="020B0604020202020204" pitchFamily="34" charset="0"/>
              <a:buChar char="•"/>
            </a:pPr>
            <a:endParaRPr lang="en-US" sz="1150" dirty="0">
              <a:solidFill>
                <a:schemeClr val="tx1"/>
              </a:solidFill>
            </a:endParaRPr>
          </a:p>
          <a:p>
            <a:pPr marL="342900" lvl="0" indent="-342900">
              <a:spcBef>
                <a:spcPts val="0"/>
              </a:spcBef>
              <a:buFont typeface="Arial" panose="020B0604020202020204" pitchFamily="34" charset="0"/>
              <a:buChar char="•"/>
            </a:pPr>
            <a:r>
              <a:rPr lang="en-US" sz="1150" dirty="0">
                <a:solidFill>
                  <a:schemeClr val="tx1"/>
                </a:solidFill>
              </a:rPr>
              <a:t>85% of </a:t>
            </a:r>
            <a:r>
              <a:rPr lang="en-US" sz="1150" dirty="0" err="1">
                <a:solidFill>
                  <a:schemeClr val="tx1"/>
                </a:solidFill>
              </a:rPr>
              <a:t>telestroke</a:t>
            </a:r>
            <a:r>
              <a:rPr lang="en-US" sz="1150" dirty="0">
                <a:solidFill>
                  <a:schemeClr val="tx1"/>
                </a:solidFill>
              </a:rPr>
              <a:t> patients remain in their community hospitals for care, where their functional quality of life outcomes are equivalent to those who are transferred to higher levels of care, resulting in a savings of $5,000 per patient.</a:t>
            </a:r>
          </a:p>
          <a:p>
            <a:pPr marL="342900" lvl="0" indent="-342900">
              <a:spcBef>
                <a:spcPts val="0"/>
              </a:spcBef>
              <a:buFont typeface="Arial" panose="020B0604020202020204" pitchFamily="34" charset="0"/>
              <a:buChar char="•"/>
            </a:pPr>
            <a:endParaRPr lang="en-US" sz="1150" dirty="0">
              <a:solidFill>
                <a:schemeClr val="tx1"/>
              </a:solidFill>
            </a:endParaRPr>
          </a:p>
          <a:p>
            <a:pPr marL="342900" lvl="0" indent="-342900">
              <a:spcBef>
                <a:spcPts val="0"/>
              </a:spcBef>
              <a:buFont typeface="Arial" panose="020B0604020202020204" pitchFamily="34" charset="0"/>
              <a:buChar char="•"/>
            </a:pPr>
            <a:r>
              <a:rPr lang="en-US" sz="1150" dirty="0">
                <a:solidFill>
                  <a:schemeClr val="tx1"/>
                </a:solidFill>
              </a:rPr>
              <a:t>MUSC addiction medicine specialists are connecting to rural alcohol and drug treatment centers, providing gold standard treatment to combat opioid abuse.</a:t>
            </a:r>
          </a:p>
        </p:txBody>
      </p:sp>
    </p:spTree>
    <p:extLst>
      <p:ext uri="{BB962C8B-B14F-4D97-AF65-F5344CB8AC3E}">
        <p14:creationId xmlns:p14="http://schemas.microsoft.com/office/powerpoint/2010/main" val="166649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75AC-8D2C-4AF0-BAB1-9D7CC114C00E}"/>
              </a:ext>
            </a:extLst>
          </p:cNvPr>
          <p:cNvSpPr>
            <a:spLocks noGrp="1"/>
          </p:cNvSpPr>
          <p:nvPr>
            <p:ph type="title"/>
          </p:nvPr>
        </p:nvSpPr>
        <p:spPr/>
        <p:txBody>
          <a:bodyPr/>
          <a:lstStyle/>
          <a:p>
            <a:pPr algn="ctr"/>
            <a:r>
              <a:rPr lang="en-US" sz="3600" dirty="0"/>
              <a:t>Statewide Collaboration</a:t>
            </a:r>
            <a:br>
              <a:rPr lang="en-US" sz="3600" dirty="0"/>
            </a:br>
            <a:r>
              <a:rPr lang="en-US" dirty="0"/>
              <a:t>Telehealth Service Connections by County</a:t>
            </a:r>
          </a:p>
        </p:txBody>
      </p:sp>
      <p:pic>
        <p:nvPicPr>
          <p:cNvPr id="4" name="Content Placeholder 3">
            <a:extLst>
              <a:ext uri="{FF2B5EF4-FFF2-40B4-BE49-F238E27FC236}">
                <a16:creationId xmlns:a16="http://schemas.microsoft.com/office/drawing/2014/main" id="{17DC3E4E-DB58-4D44-AF00-DFADA3573B23}"/>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t="5790"/>
          <a:stretch/>
        </p:blipFill>
        <p:spPr>
          <a:xfrm>
            <a:off x="1727976" y="1600200"/>
            <a:ext cx="5688048" cy="4535488"/>
          </a:xfrm>
          <a:prstGeom prst="rect">
            <a:avLst/>
          </a:prstGeom>
        </p:spPr>
      </p:pic>
      <p:pic>
        <p:nvPicPr>
          <p:cNvPr id="5" name="Content Placeholder 2">
            <a:extLst>
              <a:ext uri="{FF2B5EF4-FFF2-40B4-BE49-F238E27FC236}">
                <a16:creationId xmlns:a16="http://schemas.microsoft.com/office/drawing/2014/main" id="{85EF5287-658B-4A04-852C-254F839697E7}"/>
              </a:ext>
            </a:extLst>
          </p:cNvPr>
          <p:cNvPicPr>
            <a:picLocks noChangeAspect="1"/>
          </p:cNvPicPr>
          <p:nvPr/>
        </p:nvPicPr>
        <p:blipFill rotWithShape="1">
          <a:blip r:embed="rId3"/>
          <a:srcRect r="3026" b="2141"/>
          <a:stretch/>
        </p:blipFill>
        <p:spPr bwMode="auto">
          <a:xfrm>
            <a:off x="6995885" y="3861404"/>
            <a:ext cx="2011488" cy="180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82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C5A5-1A10-4E6D-9209-D36F4DFB5CD4}"/>
              </a:ext>
            </a:extLst>
          </p:cNvPr>
          <p:cNvSpPr>
            <a:spLocks noGrp="1"/>
          </p:cNvSpPr>
          <p:nvPr>
            <p:ph type="title"/>
          </p:nvPr>
        </p:nvSpPr>
        <p:spPr/>
        <p:txBody>
          <a:bodyPr/>
          <a:lstStyle/>
          <a:p>
            <a:pPr algn="ctr"/>
            <a:r>
              <a:rPr lang="en-US" dirty="0"/>
              <a:t>School-based Telehealth Network</a:t>
            </a:r>
            <a:br>
              <a:rPr lang="en-US" dirty="0"/>
            </a:br>
            <a:endParaRPr lang="en-US" dirty="0"/>
          </a:p>
        </p:txBody>
      </p:sp>
      <p:sp>
        <p:nvSpPr>
          <p:cNvPr id="4" name="Content Placeholder 3">
            <a:extLst>
              <a:ext uri="{FF2B5EF4-FFF2-40B4-BE49-F238E27FC236}">
                <a16:creationId xmlns:a16="http://schemas.microsoft.com/office/drawing/2014/main" id="{E7F7E1CF-0DF7-408E-AD89-A71196EFB801}"/>
              </a:ext>
            </a:extLst>
          </p:cNvPr>
          <p:cNvSpPr>
            <a:spLocks noGrp="1"/>
          </p:cNvSpPr>
          <p:nvPr>
            <p:ph idx="1"/>
          </p:nvPr>
        </p:nvSpPr>
        <p:spPr>
          <a:xfrm>
            <a:off x="457200" y="1600200"/>
            <a:ext cx="3412581" cy="4487382"/>
          </a:xfrm>
          <a:prstGeom prst="rect">
            <a:avLst/>
          </a:prstGeom>
        </p:spPr>
        <p:txBody>
          <a:bodyPr wrap="square">
            <a:spAutoFit/>
          </a:bodyPr>
          <a:lstStyle/>
          <a:p>
            <a:pPr marL="342900" indent="-342900">
              <a:buFont typeface="Arial" panose="020B0604020202020204" pitchFamily="34" charset="0"/>
              <a:buChar char="•"/>
            </a:pPr>
            <a:r>
              <a:rPr lang="en-US" sz="1700" dirty="0">
                <a:solidFill>
                  <a:schemeClr val="tx1"/>
                </a:solidFill>
              </a:rPr>
              <a:t>MUSC has partnered with Palmetto Health to lead the SCTA school-based telehealth workgroup and school-based telehealth expansion.</a:t>
            </a:r>
          </a:p>
          <a:p>
            <a:pPr marL="342900" indent="-342900">
              <a:buFont typeface="Arial" panose="020B0604020202020204" pitchFamily="34" charset="0"/>
              <a:buChar char="•"/>
            </a:pPr>
            <a:endParaRPr lang="en-US" sz="1700" dirty="0">
              <a:solidFill>
                <a:schemeClr val="tx1"/>
              </a:solidFill>
            </a:endParaRPr>
          </a:p>
          <a:p>
            <a:pPr marL="342900" indent="-342900">
              <a:buFont typeface="Arial" panose="020B0604020202020204" pitchFamily="34" charset="0"/>
              <a:buChar char="•"/>
            </a:pPr>
            <a:r>
              <a:rPr lang="en-US" sz="1700" dirty="0">
                <a:solidFill>
                  <a:schemeClr val="tx1"/>
                </a:solidFill>
              </a:rPr>
              <a:t>One of the fastest growing school-based telehealth networks in the country!</a:t>
            </a:r>
          </a:p>
          <a:p>
            <a:pPr marL="342900" indent="-342900">
              <a:buFont typeface="Arial" panose="020B0604020202020204" pitchFamily="34" charset="0"/>
              <a:buChar char="•"/>
            </a:pPr>
            <a:endParaRPr lang="en-US" sz="1700" dirty="0">
              <a:solidFill>
                <a:schemeClr val="tx1"/>
              </a:solidFill>
            </a:endParaRPr>
          </a:p>
          <a:p>
            <a:pPr marL="342900" indent="-342900">
              <a:buFont typeface="Arial" panose="020B0604020202020204" pitchFamily="34" charset="0"/>
              <a:buChar char="•"/>
            </a:pPr>
            <a:r>
              <a:rPr lang="en-US" sz="1700" dirty="0">
                <a:solidFill>
                  <a:schemeClr val="tx1"/>
                </a:solidFill>
              </a:rPr>
              <a:t>School-based telehealth is associated with decreased emergency department use among children with high-cost diseases such as asthma in rural communities. </a:t>
            </a:r>
          </a:p>
        </p:txBody>
      </p:sp>
      <p:sp>
        <p:nvSpPr>
          <p:cNvPr id="7" name="TextBox 6">
            <a:extLst>
              <a:ext uri="{FF2B5EF4-FFF2-40B4-BE49-F238E27FC236}">
                <a16:creationId xmlns:a16="http://schemas.microsoft.com/office/drawing/2014/main" id="{850E4956-8032-4ADC-BE79-D011CBCB43E5}"/>
              </a:ext>
            </a:extLst>
          </p:cNvPr>
          <p:cNvSpPr txBox="1"/>
          <p:nvPr/>
        </p:nvSpPr>
        <p:spPr>
          <a:xfrm>
            <a:off x="3869781" y="1194876"/>
            <a:ext cx="5117165" cy="646331"/>
          </a:xfrm>
          <a:prstGeom prst="rect">
            <a:avLst/>
          </a:prstGeom>
          <a:noFill/>
        </p:spPr>
        <p:txBody>
          <a:bodyPr wrap="square" rtlCol="0">
            <a:spAutoFit/>
          </a:bodyPr>
          <a:lstStyle/>
          <a:p>
            <a:r>
              <a:rPr lang="en-US" dirty="0"/>
              <a:t>In 2018, the network expanded into over 20 new schools and expanded into 6 new counties.</a:t>
            </a:r>
          </a:p>
        </p:txBody>
      </p:sp>
      <p:pic>
        <p:nvPicPr>
          <p:cNvPr id="6" name="Picture 5">
            <a:extLst>
              <a:ext uri="{FF2B5EF4-FFF2-40B4-BE49-F238E27FC236}">
                <a16:creationId xmlns:a16="http://schemas.microsoft.com/office/drawing/2014/main" id="{D2CCC354-0939-4C7F-BCA3-D24609EAF9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781" y="2257345"/>
            <a:ext cx="4911296" cy="3889696"/>
          </a:xfrm>
          <a:prstGeom prst="rect">
            <a:avLst/>
          </a:prstGeom>
        </p:spPr>
      </p:pic>
      <p:sp>
        <p:nvSpPr>
          <p:cNvPr id="9" name="Rectangle 8">
            <a:extLst>
              <a:ext uri="{FF2B5EF4-FFF2-40B4-BE49-F238E27FC236}">
                <a16:creationId xmlns:a16="http://schemas.microsoft.com/office/drawing/2014/main" id="{E8CB5A3D-CBFA-438E-8A86-E5A0D145EF77}"/>
              </a:ext>
            </a:extLst>
          </p:cNvPr>
          <p:cNvSpPr/>
          <p:nvPr/>
        </p:nvSpPr>
        <p:spPr>
          <a:xfrm>
            <a:off x="3890193" y="5325146"/>
            <a:ext cx="215164" cy="196138"/>
          </a:xfrm>
          <a:prstGeom prst="rect">
            <a:avLst/>
          </a:prstGeom>
          <a:solidFill>
            <a:srgbClr val="A4CADA"/>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6A2ECA7-6BD9-40D4-A718-382FA764D629}"/>
              </a:ext>
            </a:extLst>
          </p:cNvPr>
          <p:cNvSpPr txBox="1"/>
          <p:nvPr/>
        </p:nvSpPr>
        <p:spPr>
          <a:xfrm>
            <a:off x="4105356" y="5302631"/>
            <a:ext cx="740742" cy="248982"/>
          </a:xfrm>
          <a:prstGeom prst="rect">
            <a:avLst/>
          </a:prstGeom>
          <a:noFill/>
        </p:spPr>
        <p:txBody>
          <a:bodyPr wrap="square" rtlCol="0">
            <a:spAutoFit/>
          </a:bodyPr>
          <a:lstStyle/>
          <a:p>
            <a:r>
              <a:rPr lang="en-US" sz="1050" dirty="0"/>
              <a:t>Current</a:t>
            </a:r>
          </a:p>
        </p:txBody>
      </p:sp>
      <p:sp>
        <p:nvSpPr>
          <p:cNvPr id="11" name="Rectangle 10">
            <a:extLst>
              <a:ext uri="{FF2B5EF4-FFF2-40B4-BE49-F238E27FC236}">
                <a16:creationId xmlns:a16="http://schemas.microsoft.com/office/drawing/2014/main" id="{E5951E2D-FB8A-4E10-A3FA-46F1D65C3657}"/>
              </a:ext>
            </a:extLst>
          </p:cNvPr>
          <p:cNvSpPr/>
          <p:nvPr/>
        </p:nvSpPr>
        <p:spPr>
          <a:xfrm>
            <a:off x="3890192" y="5722091"/>
            <a:ext cx="215164" cy="196138"/>
          </a:xfrm>
          <a:prstGeom prst="rect">
            <a:avLst/>
          </a:prstGeom>
          <a:solidFill>
            <a:srgbClr val="B9D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924511D-F6FE-443D-A5FA-0A7B45822B29}"/>
              </a:ext>
            </a:extLst>
          </p:cNvPr>
          <p:cNvSpPr txBox="1"/>
          <p:nvPr/>
        </p:nvSpPr>
        <p:spPr>
          <a:xfrm>
            <a:off x="4105356" y="5677653"/>
            <a:ext cx="2214747" cy="248982"/>
          </a:xfrm>
          <a:prstGeom prst="rect">
            <a:avLst/>
          </a:prstGeom>
          <a:noFill/>
        </p:spPr>
        <p:txBody>
          <a:bodyPr wrap="square" rtlCol="0">
            <a:spAutoFit/>
          </a:bodyPr>
          <a:lstStyle/>
          <a:p>
            <a:r>
              <a:rPr lang="en-US" sz="1050" dirty="0"/>
              <a:t>Programs in Development</a:t>
            </a:r>
          </a:p>
        </p:txBody>
      </p:sp>
      <p:sp>
        <p:nvSpPr>
          <p:cNvPr id="13" name="TextBox 12">
            <a:extLst>
              <a:ext uri="{FF2B5EF4-FFF2-40B4-BE49-F238E27FC236}">
                <a16:creationId xmlns:a16="http://schemas.microsoft.com/office/drawing/2014/main" id="{92AB8080-1FB5-4974-8265-F43621FE8CD4}"/>
              </a:ext>
            </a:extLst>
          </p:cNvPr>
          <p:cNvSpPr txBox="1"/>
          <p:nvPr/>
        </p:nvSpPr>
        <p:spPr>
          <a:xfrm>
            <a:off x="7487237" y="5282791"/>
            <a:ext cx="1656763" cy="769579"/>
          </a:xfrm>
          <a:prstGeom prst="rect">
            <a:avLst/>
          </a:prstGeom>
          <a:noFill/>
        </p:spPr>
        <p:txBody>
          <a:bodyPr wrap="square" rtlCol="0">
            <a:spAutoFit/>
          </a:bodyPr>
          <a:lstStyle/>
          <a:p>
            <a:r>
              <a:rPr lang="en-US" sz="900" dirty="0"/>
              <a:t>*Services vary by county to include acute care and chronic disease management, mental health, and group health education.</a:t>
            </a:r>
          </a:p>
        </p:txBody>
      </p:sp>
    </p:spTree>
    <p:extLst>
      <p:ext uri="{BB962C8B-B14F-4D97-AF65-F5344CB8AC3E}">
        <p14:creationId xmlns:p14="http://schemas.microsoft.com/office/powerpoint/2010/main" val="351256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DD17-0102-4DC0-A6E1-005A777153F3}"/>
              </a:ext>
            </a:extLst>
          </p:cNvPr>
          <p:cNvSpPr>
            <a:spLocks noGrp="1"/>
          </p:cNvSpPr>
          <p:nvPr>
            <p:ph type="title"/>
          </p:nvPr>
        </p:nvSpPr>
        <p:spPr/>
        <p:txBody>
          <a:bodyPr>
            <a:normAutofit fontScale="90000"/>
          </a:bodyPr>
          <a:lstStyle/>
          <a:p>
            <a:pPr algn="ctr"/>
            <a:r>
              <a:rPr lang="en-US" sz="3600" dirty="0" err="1"/>
              <a:t>Telestroke</a:t>
            </a:r>
            <a:r>
              <a:rPr lang="en-US" sz="3600" dirty="0"/>
              <a:t> Care</a:t>
            </a:r>
            <a:br>
              <a:rPr lang="en-US" sz="3600" dirty="0"/>
            </a:br>
            <a:r>
              <a:rPr lang="en-US" sz="2700" dirty="0"/>
              <a:t>85% of </a:t>
            </a:r>
            <a:r>
              <a:rPr lang="en-US" sz="2700" dirty="0" err="1"/>
              <a:t>telestroke</a:t>
            </a:r>
            <a:r>
              <a:rPr lang="en-US" sz="2700" dirty="0"/>
              <a:t> patients now remain in their community </a:t>
            </a:r>
          </a:p>
        </p:txBody>
      </p:sp>
      <p:pic>
        <p:nvPicPr>
          <p:cNvPr id="4" name="Content Placeholder 3">
            <a:extLst>
              <a:ext uri="{FF2B5EF4-FFF2-40B4-BE49-F238E27FC236}">
                <a16:creationId xmlns:a16="http://schemas.microsoft.com/office/drawing/2014/main" id="{BC42E34F-D406-4F2A-ACFC-339A200C5E5B}"/>
              </a:ext>
            </a:extLst>
          </p:cNvPr>
          <p:cNvPicPr>
            <a:picLocks noGrp="1" noChangeAspect="1"/>
          </p:cNvPicPr>
          <p:nvPr>
            <p:ph idx="1"/>
          </p:nvPr>
        </p:nvPicPr>
        <p:blipFill rotWithShape="1">
          <a:blip r:embed="rId2"/>
          <a:srcRect l="241" t="14514"/>
          <a:stretch/>
        </p:blipFill>
        <p:spPr>
          <a:xfrm>
            <a:off x="2415713" y="1525683"/>
            <a:ext cx="5067221" cy="3902733"/>
          </a:xfrm>
          <a:prstGeom prst="rect">
            <a:avLst/>
          </a:prstGeom>
        </p:spPr>
      </p:pic>
    </p:spTree>
    <p:extLst>
      <p:ext uri="{BB962C8B-B14F-4D97-AF65-F5344CB8AC3E}">
        <p14:creationId xmlns:p14="http://schemas.microsoft.com/office/powerpoint/2010/main" val="2524476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6048-79DF-4017-9A69-AE2B52B26817}"/>
              </a:ext>
            </a:extLst>
          </p:cNvPr>
          <p:cNvSpPr>
            <a:spLocks noGrp="1"/>
          </p:cNvSpPr>
          <p:nvPr>
            <p:ph type="title"/>
          </p:nvPr>
        </p:nvSpPr>
        <p:spPr/>
        <p:txBody>
          <a:bodyPr/>
          <a:lstStyle/>
          <a:p>
            <a:pPr algn="ctr"/>
            <a:r>
              <a:rPr lang="en-US" dirty="0"/>
              <a:t>Tele-ICU Monitoring Continues to </a:t>
            </a:r>
            <a:br>
              <a:rPr lang="en-US" dirty="0"/>
            </a:br>
            <a:r>
              <a:rPr lang="en-US" dirty="0"/>
              <a:t>Expand Across SC</a:t>
            </a:r>
          </a:p>
        </p:txBody>
      </p:sp>
      <p:pic>
        <p:nvPicPr>
          <p:cNvPr id="4" name="Content Placeholder 3">
            <a:extLst>
              <a:ext uri="{FF2B5EF4-FFF2-40B4-BE49-F238E27FC236}">
                <a16:creationId xmlns:a16="http://schemas.microsoft.com/office/drawing/2014/main" id="{CB626C17-07E6-4DE0-BF1D-70B52BA5435C}"/>
              </a:ext>
            </a:extLst>
          </p:cNvPr>
          <p:cNvPicPr>
            <a:picLocks noGrp="1" noChangeAspect="1"/>
          </p:cNvPicPr>
          <p:nvPr>
            <p:ph idx="1"/>
          </p:nvPr>
        </p:nvPicPr>
        <p:blipFill>
          <a:blip r:embed="rId2"/>
          <a:stretch>
            <a:fillRect/>
          </a:stretch>
        </p:blipFill>
        <p:spPr>
          <a:xfrm>
            <a:off x="257405" y="1617763"/>
            <a:ext cx="4628184" cy="4535488"/>
          </a:xfrm>
          <a:prstGeom prst="rect">
            <a:avLst/>
          </a:prstGeom>
        </p:spPr>
      </p:pic>
      <p:sp>
        <p:nvSpPr>
          <p:cNvPr id="7" name="TextBox 6">
            <a:extLst>
              <a:ext uri="{FF2B5EF4-FFF2-40B4-BE49-F238E27FC236}">
                <a16:creationId xmlns:a16="http://schemas.microsoft.com/office/drawing/2014/main" id="{2552D7E8-A1D5-4E0A-BC1B-E8F7D12A2BAB}"/>
              </a:ext>
            </a:extLst>
          </p:cNvPr>
          <p:cNvSpPr txBox="1"/>
          <p:nvPr/>
        </p:nvSpPr>
        <p:spPr>
          <a:xfrm>
            <a:off x="5674085" y="4572418"/>
            <a:ext cx="2755900" cy="253916"/>
          </a:xfrm>
          <a:prstGeom prst="rect">
            <a:avLst/>
          </a:prstGeom>
          <a:noFill/>
        </p:spPr>
        <p:txBody>
          <a:bodyPr wrap="square" rtlCol="0">
            <a:spAutoFit/>
          </a:bodyPr>
          <a:lstStyle/>
          <a:p>
            <a:r>
              <a:rPr lang="en-US" sz="1050" dirty="0">
                <a:solidFill>
                  <a:schemeClr val="tx2"/>
                </a:solidFill>
              </a:rPr>
              <a:t>*Actual versus predicted ICU mortality</a:t>
            </a:r>
          </a:p>
        </p:txBody>
      </p:sp>
      <p:sp>
        <p:nvSpPr>
          <p:cNvPr id="3" name="Rectangle 2">
            <a:extLst>
              <a:ext uri="{FF2B5EF4-FFF2-40B4-BE49-F238E27FC236}">
                <a16:creationId xmlns:a16="http://schemas.microsoft.com/office/drawing/2014/main" id="{D6CD67D3-8E22-4D28-BFA1-232CD90B54F6}"/>
              </a:ext>
            </a:extLst>
          </p:cNvPr>
          <p:cNvSpPr/>
          <p:nvPr/>
        </p:nvSpPr>
        <p:spPr>
          <a:xfrm>
            <a:off x="4572000" y="1617763"/>
            <a:ext cx="4572000" cy="2954655"/>
          </a:xfrm>
          <a:prstGeom prst="rect">
            <a:avLst/>
          </a:prstGeom>
        </p:spPr>
        <p:txBody>
          <a:bodyPr>
            <a:spAutoFit/>
          </a:bodyPr>
          <a:lstStyle/>
          <a:p>
            <a:pPr algn="ctr"/>
            <a:r>
              <a:rPr lang="en-US" sz="6600" b="1" dirty="0">
                <a:solidFill>
                  <a:schemeClr val="bg2"/>
                </a:solidFill>
              </a:rPr>
              <a:t>&gt;9,400 </a:t>
            </a:r>
          </a:p>
          <a:p>
            <a:pPr algn="ctr"/>
            <a:r>
              <a:rPr lang="en-US" dirty="0"/>
              <a:t>SC patients monitored in 2018</a:t>
            </a:r>
          </a:p>
          <a:p>
            <a:pPr algn="ctr"/>
            <a:endParaRPr lang="en-US" dirty="0"/>
          </a:p>
          <a:p>
            <a:pPr algn="ctr"/>
            <a:r>
              <a:rPr lang="en-US" sz="6600" b="1" dirty="0">
                <a:solidFill>
                  <a:schemeClr val="bg2"/>
                </a:solidFill>
              </a:rPr>
              <a:t>&gt;300 </a:t>
            </a:r>
          </a:p>
          <a:p>
            <a:pPr algn="ctr"/>
            <a:r>
              <a:rPr lang="en-US" dirty="0"/>
              <a:t>Lives potentially saved in 2018*</a:t>
            </a:r>
          </a:p>
        </p:txBody>
      </p:sp>
    </p:spTree>
    <p:extLst>
      <p:ext uri="{BB962C8B-B14F-4D97-AF65-F5344CB8AC3E}">
        <p14:creationId xmlns:p14="http://schemas.microsoft.com/office/powerpoint/2010/main" val="427170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E3AF-EA08-4148-BC29-17E06C311CFA}"/>
              </a:ext>
            </a:extLst>
          </p:cNvPr>
          <p:cNvSpPr>
            <a:spLocks noGrp="1"/>
          </p:cNvSpPr>
          <p:nvPr>
            <p:ph type="title"/>
          </p:nvPr>
        </p:nvSpPr>
        <p:spPr/>
        <p:txBody>
          <a:bodyPr>
            <a:normAutofit/>
          </a:bodyPr>
          <a:lstStyle/>
          <a:p>
            <a:pPr algn="ctr"/>
            <a:r>
              <a:rPr lang="en-US" dirty="0"/>
              <a:t>Recurring Request for Telehealth</a:t>
            </a:r>
            <a:br>
              <a:rPr lang="en-US" dirty="0"/>
            </a:br>
            <a:r>
              <a:rPr lang="en-US" dirty="0"/>
              <a:t>($4 million)</a:t>
            </a:r>
          </a:p>
        </p:txBody>
      </p:sp>
      <p:sp>
        <p:nvSpPr>
          <p:cNvPr id="3" name="Content Placeholder 2">
            <a:extLst>
              <a:ext uri="{FF2B5EF4-FFF2-40B4-BE49-F238E27FC236}">
                <a16:creationId xmlns:a16="http://schemas.microsoft.com/office/drawing/2014/main" id="{5F9E74C3-721A-4078-BB90-0CD6880C3C81}"/>
              </a:ext>
            </a:extLst>
          </p:cNvPr>
          <p:cNvSpPr>
            <a:spLocks noGrp="1"/>
          </p:cNvSpPr>
          <p:nvPr>
            <p:ph idx="1"/>
          </p:nvPr>
        </p:nvSpPr>
        <p:spPr>
          <a:xfrm>
            <a:off x="457200" y="1600200"/>
            <a:ext cx="8229600" cy="4535423"/>
          </a:xfrm>
        </p:spPr>
        <p:txBody>
          <a:bodyPr>
            <a:normAutofit/>
          </a:bodyPr>
          <a:lstStyle/>
          <a:p>
            <a:pPr>
              <a:spcBef>
                <a:spcPts val="0"/>
              </a:spcBef>
            </a:pPr>
            <a:r>
              <a:rPr lang="en-US" dirty="0">
                <a:solidFill>
                  <a:schemeClr val="tx1"/>
                </a:solidFill>
              </a:rPr>
              <a:t>Enhanced recurring funding will be applied to:</a:t>
            </a:r>
          </a:p>
          <a:p>
            <a:pPr>
              <a:spcBef>
                <a:spcPts val="0"/>
              </a:spcBef>
            </a:pPr>
            <a:endParaRPr lang="en-US" dirty="0">
              <a:solidFill>
                <a:schemeClr val="tx1"/>
              </a:solidFill>
            </a:endParaRPr>
          </a:p>
          <a:p>
            <a:pPr lvl="1">
              <a:spcBef>
                <a:spcPts val="0"/>
              </a:spcBef>
              <a:buClr>
                <a:srgbClr val="005288"/>
              </a:buClr>
              <a:buSzPct val="120000"/>
              <a:buFont typeface="Arial" panose="020B0604020202020204" pitchFamily="34" charset="0"/>
              <a:buChar char="•"/>
            </a:pPr>
            <a:r>
              <a:rPr lang="en-US" sz="2200" dirty="0">
                <a:solidFill>
                  <a:schemeClr val="tx1"/>
                </a:solidFill>
              </a:rPr>
              <a:t>100% of rural hospitals will be offered telehealth support</a:t>
            </a:r>
          </a:p>
          <a:p>
            <a:pPr lvl="2">
              <a:spcBef>
                <a:spcPts val="0"/>
              </a:spcBef>
              <a:buClr>
                <a:srgbClr val="005288"/>
              </a:buClr>
              <a:buSzPct val="120000"/>
              <a:buFont typeface="Arial" panose="020B0604020202020204" pitchFamily="34" charset="0"/>
              <a:buChar char="•"/>
            </a:pPr>
            <a:r>
              <a:rPr lang="en-US" sz="2200" dirty="0">
                <a:solidFill>
                  <a:schemeClr val="tx1"/>
                </a:solidFill>
              </a:rPr>
              <a:t>Expanded specialty consultative support </a:t>
            </a:r>
          </a:p>
          <a:p>
            <a:pPr lvl="2">
              <a:spcBef>
                <a:spcPts val="0"/>
              </a:spcBef>
              <a:buClr>
                <a:srgbClr val="005288"/>
              </a:buClr>
              <a:buSzPct val="120000"/>
              <a:buFont typeface="Arial" panose="020B0604020202020204" pitchFamily="34" charset="0"/>
              <a:buChar char="•"/>
            </a:pPr>
            <a:r>
              <a:rPr lang="en-US" sz="2200" dirty="0">
                <a:solidFill>
                  <a:schemeClr val="tx1"/>
                </a:solidFill>
              </a:rPr>
              <a:t>Critical care support network</a:t>
            </a:r>
          </a:p>
          <a:p>
            <a:pPr marL="685800" lvl="2" indent="0">
              <a:spcBef>
                <a:spcPts val="0"/>
              </a:spcBef>
              <a:buClr>
                <a:srgbClr val="005288"/>
              </a:buClr>
              <a:buSzPct val="120000"/>
              <a:buNone/>
            </a:pPr>
            <a:endParaRPr lang="en-US" sz="2200" dirty="0">
              <a:solidFill>
                <a:schemeClr val="tx1"/>
              </a:solidFill>
            </a:endParaRPr>
          </a:p>
          <a:p>
            <a:pPr lvl="1">
              <a:spcBef>
                <a:spcPts val="0"/>
              </a:spcBef>
              <a:buClr>
                <a:srgbClr val="005288"/>
              </a:buClr>
              <a:buSzPct val="120000"/>
              <a:buFont typeface="Arial" panose="020B0604020202020204" pitchFamily="34" charset="0"/>
              <a:buChar char="•"/>
            </a:pPr>
            <a:r>
              <a:rPr lang="en-US" sz="2200" dirty="0">
                <a:solidFill>
                  <a:schemeClr val="tx1"/>
                </a:solidFill>
              </a:rPr>
              <a:t>100% of the counties with the highest prevalence of diabetes equipped for diabetes remote monitoring</a:t>
            </a:r>
          </a:p>
          <a:p>
            <a:pPr marL="228600" lvl="1" indent="0">
              <a:spcBef>
                <a:spcPts val="0"/>
              </a:spcBef>
              <a:buClr>
                <a:srgbClr val="005288"/>
              </a:buClr>
              <a:buSzPct val="120000"/>
              <a:buNone/>
            </a:pPr>
            <a:endParaRPr lang="en-US" sz="2200" dirty="0">
              <a:solidFill>
                <a:schemeClr val="tx1"/>
              </a:solidFill>
            </a:endParaRPr>
          </a:p>
          <a:p>
            <a:pPr lvl="1">
              <a:spcBef>
                <a:spcPts val="0"/>
              </a:spcBef>
              <a:buClr>
                <a:srgbClr val="005288"/>
              </a:buClr>
              <a:buSzPct val="120000"/>
              <a:buFont typeface="Arial" panose="020B0604020202020204" pitchFamily="34" charset="0"/>
              <a:buChar char="•"/>
            </a:pPr>
            <a:r>
              <a:rPr lang="en-US" sz="2200" dirty="0">
                <a:solidFill>
                  <a:schemeClr val="tx1"/>
                </a:solidFill>
              </a:rPr>
              <a:t>100% of counties receiving school-based telehealth support</a:t>
            </a:r>
          </a:p>
          <a:p>
            <a:pPr lvl="1">
              <a:spcBef>
                <a:spcPts val="0"/>
              </a:spcBef>
              <a:buClr>
                <a:srgbClr val="005288"/>
              </a:buClr>
              <a:buSzPct val="120000"/>
              <a:buFont typeface="Arial" panose="020B0604020202020204" pitchFamily="34" charset="0"/>
              <a:buChar char="•"/>
            </a:pPr>
            <a:endParaRPr lang="en-US" sz="2200" dirty="0">
              <a:solidFill>
                <a:schemeClr val="tx1"/>
              </a:solidFill>
            </a:endParaRPr>
          </a:p>
          <a:p>
            <a:pPr lvl="1">
              <a:spcBef>
                <a:spcPts val="0"/>
              </a:spcBef>
              <a:buClr>
                <a:srgbClr val="005288"/>
              </a:buClr>
              <a:buSzPct val="120000"/>
              <a:buFont typeface="Arial" panose="020B0604020202020204" pitchFamily="34" charset="0"/>
              <a:buChar char="•"/>
            </a:pPr>
            <a:r>
              <a:rPr lang="en-US" sz="2200" dirty="0">
                <a:solidFill>
                  <a:schemeClr val="tx1"/>
                </a:solidFill>
              </a:rPr>
              <a:t>100% of rural primary care providers connected to specialists via e-consult</a:t>
            </a:r>
          </a:p>
          <a:p>
            <a:pPr>
              <a:spcBef>
                <a:spcPts val="0"/>
              </a:spcBef>
            </a:pPr>
            <a:endParaRPr lang="en-US" dirty="0"/>
          </a:p>
        </p:txBody>
      </p:sp>
    </p:spTree>
    <p:extLst>
      <p:ext uri="{BB962C8B-B14F-4D97-AF65-F5344CB8AC3E}">
        <p14:creationId xmlns:p14="http://schemas.microsoft.com/office/powerpoint/2010/main" val="2532028898"/>
      </p:ext>
    </p:extLst>
  </p:cSld>
  <p:clrMapOvr>
    <a:masterClrMapping/>
  </p:clrMapOvr>
</p:sld>
</file>

<file path=ppt/theme/theme1.xml><?xml version="1.0" encoding="utf-8"?>
<a:theme xmlns:a="http://schemas.openxmlformats.org/drawingml/2006/main" name="Office Theme">
  <a:themeElements>
    <a:clrScheme name="MUSCHealth_digital">
      <a:dk1>
        <a:srgbClr val="005288"/>
      </a:dk1>
      <a:lt1>
        <a:sysClr val="window" lastClr="FFFFFF"/>
      </a:lt1>
      <a:dk2>
        <a:srgbClr val="41748D"/>
      </a:dk2>
      <a:lt2>
        <a:srgbClr val="67C9D0"/>
      </a:lt2>
      <a:accent1>
        <a:srgbClr val="7A99AC"/>
      </a:accent1>
      <a:accent2>
        <a:srgbClr val="BBDDE6"/>
      </a:accent2>
      <a:accent3>
        <a:srgbClr val="D57800"/>
      </a:accent3>
      <a:accent4>
        <a:srgbClr val="C1BB6B"/>
      </a:accent4>
      <a:accent5>
        <a:srgbClr val="8AB43D"/>
      </a:accent5>
      <a:accent6>
        <a:srgbClr val="14726C"/>
      </a:accent6>
      <a:hlink>
        <a:srgbClr val="49948E"/>
      </a:hlink>
      <a:folHlink>
        <a:srgbClr val="000000"/>
      </a:folHlink>
    </a:clrScheme>
    <a:fontScheme name="MUSC_Health_web_safe_fon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51109439-764E-F54C-932A-B3E9E3432752}" vid="{70495978-677B-A644-8DB7-95E654F83B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MUSCHEA_PPT_Template_Option2 (1)</Template>
  <TotalTime>1341</TotalTime>
  <Words>1529</Words>
  <Application>Microsoft Office PowerPoint</Application>
  <PresentationFormat>On-screen Show (4:3)</PresentationFormat>
  <Paragraphs>168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Arial Black</vt:lpstr>
      <vt:lpstr>Calibri</vt:lpstr>
      <vt:lpstr>Century</vt:lpstr>
      <vt:lpstr>Times New Roman</vt:lpstr>
      <vt:lpstr>Wingdings</vt:lpstr>
      <vt:lpstr>Office Theme</vt:lpstr>
      <vt:lpstr>House Ways and Means Healthcare Subcommittee Budget Request FY19-20 for the Medical University Hospital Authority  Presented by Dr. Patrick Cawley, CEO, MUSC Health  January 29, 2019</vt:lpstr>
      <vt:lpstr>MUSC Overview </vt:lpstr>
      <vt:lpstr>Update on the SC Telehealth Alliance &amp; Statewide Health Innovations </vt:lpstr>
      <vt:lpstr>Telehealth Highlights</vt:lpstr>
      <vt:lpstr>Statewide Collaboration Telehealth Service Connections by County</vt:lpstr>
      <vt:lpstr>School-based Telehealth Network </vt:lpstr>
      <vt:lpstr>Telestroke Care 85% of telestroke patients now remain in their community </vt:lpstr>
      <vt:lpstr>Tele-ICU Monitoring Continues to  Expand Across SC</vt:lpstr>
      <vt:lpstr>Recurring Request for Telehealth ($4 million)</vt:lpstr>
      <vt:lpstr>MUSC Supports Suggested Study Proviso</vt:lpstr>
      <vt:lpstr>Update on Statewide Health Innovations </vt:lpstr>
      <vt:lpstr>Future Plans for Statewide Health Innovations</vt:lpstr>
      <vt:lpstr>Request for Conformity for the                 Statewide Trauma Registry</vt:lpstr>
      <vt:lpstr>Request for Conformity for the                 Statewide Trauma Registry</vt:lpstr>
      <vt:lpstr>Suggested Statewide Trauma Registry Proviso</vt:lpstr>
      <vt:lpstr>University Recurring Budget Requests</vt:lpstr>
      <vt:lpstr>University Capital Budget Requests</vt:lpstr>
      <vt:lpstr>MUSC Health 2018 Highlights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Senate Finance Health and Human Services Subcommittee Budget Request FY2019-20 Presented by Dr. David Cole, President, MUSC and Dr. Patrick Cawley, CEO, MUSC Health  December 5, 2018</dc:title>
  <dc:creator>Katherine Haltiwanger</dc:creator>
  <cp:lastModifiedBy>Katherine Haltiwanger</cp:lastModifiedBy>
  <cp:revision>102</cp:revision>
  <cp:lastPrinted>2019-01-24T15:37:53Z</cp:lastPrinted>
  <dcterms:created xsi:type="dcterms:W3CDTF">2018-11-16T17:09:36Z</dcterms:created>
  <dcterms:modified xsi:type="dcterms:W3CDTF">2019-01-24T15:38:01Z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