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332" r:id="rId6"/>
    <p:sldId id="400" r:id="rId7"/>
    <p:sldId id="398" r:id="rId8"/>
    <p:sldId id="373" r:id="rId9"/>
    <p:sldId id="394" r:id="rId10"/>
    <p:sldId id="380" r:id="rId11"/>
    <p:sldId id="356" r:id="rId12"/>
    <p:sldId id="341" r:id="rId13"/>
    <p:sldId id="388" r:id="rId14"/>
    <p:sldId id="344" r:id="rId15"/>
  </p:sldIdLst>
  <p:sldSz cx="9144000" cy="6858000" type="screen4x3"/>
  <p:notesSz cx="7010400" cy="92964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DD26A-40D3-442F-82BC-627B8379305F}">
          <p14:sldIdLst>
            <p14:sldId id="332"/>
          </p14:sldIdLst>
        </p14:section>
        <p14:section name="Untitled Section" id="{35A3CEF2-A796-4015-8B99-C9A028B425BE}">
          <p14:sldIdLst>
            <p14:sldId id="400"/>
            <p14:sldId id="398"/>
            <p14:sldId id="373"/>
            <p14:sldId id="394"/>
            <p14:sldId id="380"/>
            <p14:sldId id="356"/>
            <p14:sldId id="341"/>
            <p14:sldId id="388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n, Susan L" initials="RSL" lastIdx="0" clrIdx="0">
    <p:extLst>
      <p:ext uri="{19B8F6BF-5375-455C-9EA6-DF929625EA0E}">
        <p15:presenceInfo xmlns:p15="http://schemas.microsoft.com/office/powerpoint/2012/main" userId="S-1-5-21-291798923-3264962058-583176908-243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47D"/>
    <a:srgbClr val="1B447D"/>
    <a:srgbClr val="1F3D98"/>
    <a:srgbClr val="3286DA"/>
    <a:srgbClr val="2169B3"/>
    <a:srgbClr val="1E5AA2"/>
    <a:srgbClr val="326DA8"/>
    <a:srgbClr val="478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5" autoAdjust="0"/>
    <p:restoredTop sz="83021" autoAdjust="0"/>
  </p:normalViewPr>
  <p:slideViewPr>
    <p:cSldViewPr>
      <p:cViewPr varScale="1">
        <p:scale>
          <a:sx n="62" d="100"/>
          <a:sy n="62" d="100"/>
        </p:scale>
        <p:origin x="16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6725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6725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>
              <a:defRPr sz="1200"/>
            </a:lvl1pPr>
          </a:lstStyle>
          <a:p>
            <a:fld id="{A376FB6C-4584-49CE-9936-3739CCA867E3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>
              <a:defRPr sz="1200"/>
            </a:lvl1pPr>
          </a:lstStyle>
          <a:p>
            <a:fld id="{629CB329-906C-426C-A245-BE2083EC7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33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r">
              <a:defRPr sz="1200"/>
            </a:lvl1pPr>
          </a:lstStyle>
          <a:p>
            <a:fld id="{7CB6F4B5-0A79-47FE-92F1-71DD89DFD4AA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51375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1" tIns="46577" rIns="93151" bIns="465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51" tIns="46577" rIns="93151" bIns="465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r">
              <a:defRPr sz="1200"/>
            </a:lvl1pPr>
          </a:lstStyle>
          <a:p>
            <a:fld id="{AAFAFA58-810B-43D9-A360-AFA9A933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2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AFA58-810B-43D9-A360-AFA9A93307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7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AFA58-810B-43D9-A360-AFA9A93307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94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AFA58-810B-43D9-A360-AFA9A93307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46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AFA58-810B-43D9-A360-AFA9A93307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8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1B44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83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76200" y="1265237"/>
            <a:ext cx="9906000" cy="182563"/>
          </a:xfrm>
          <a:prstGeom prst="rect">
            <a:avLst/>
          </a:prstGeom>
          <a:gradFill>
            <a:gsLst>
              <a:gs pos="98000">
                <a:schemeClr val="accent1">
                  <a:lumMod val="5000"/>
                  <a:lumOff val="95000"/>
                  <a:alpha val="82000"/>
                </a:schemeClr>
              </a:gs>
              <a:gs pos="16000">
                <a:srgbClr val="4789C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 algn="l">
              <a:defRPr>
                <a:solidFill>
                  <a:srgbClr val="1B44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57200" y="1719072"/>
            <a:ext cx="8229600" cy="4241864"/>
          </a:xfrm>
        </p:spPr>
        <p:txBody>
          <a:bodyPr/>
          <a:lstStyle>
            <a:lvl1pPr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2065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516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3"/>
            <a:ext cx="4038600" cy="4148328"/>
          </a:xfrm>
        </p:spPr>
        <p:txBody>
          <a:bodyPr/>
          <a:lstStyle>
            <a:lvl1pPr>
              <a:defRPr sz="28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4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0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038600" cy="4148328"/>
          </a:xfrm>
        </p:spPr>
        <p:txBody>
          <a:bodyPr/>
          <a:lstStyle>
            <a:lvl1pPr>
              <a:defRPr sz="28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4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0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-76200" y="1265237"/>
            <a:ext cx="9906000" cy="182563"/>
          </a:xfrm>
          <a:prstGeom prst="rect">
            <a:avLst/>
          </a:prstGeom>
          <a:gradFill>
            <a:gsLst>
              <a:gs pos="98000">
                <a:schemeClr val="accent1">
                  <a:lumMod val="5000"/>
                  <a:lumOff val="95000"/>
                  <a:alpha val="82000"/>
                </a:schemeClr>
              </a:gs>
              <a:gs pos="16000">
                <a:srgbClr val="4789C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536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79216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27275"/>
            <a:ext cx="4040188" cy="3540125"/>
          </a:xfrm>
        </p:spPr>
        <p:txBody>
          <a:bodyPr/>
          <a:lstStyle>
            <a:lvl1pPr>
              <a:defRPr sz="28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2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79216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27275"/>
            <a:ext cx="4041775" cy="3540125"/>
          </a:xfrm>
        </p:spPr>
        <p:txBody>
          <a:bodyPr/>
          <a:lstStyle>
            <a:lvl1pPr>
              <a:defRPr sz="28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2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-76200" y="1265237"/>
            <a:ext cx="9906000" cy="182563"/>
          </a:xfrm>
          <a:prstGeom prst="rect">
            <a:avLst/>
          </a:prstGeom>
          <a:gradFill>
            <a:gsLst>
              <a:gs pos="98000">
                <a:schemeClr val="accent1">
                  <a:lumMod val="5000"/>
                  <a:lumOff val="95000"/>
                  <a:alpha val="82000"/>
                </a:schemeClr>
              </a:gs>
              <a:gs pos="16000">
                <a:srgbClr val="4789C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678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644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1086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1B44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13336"/>
            <a:ext cx="1600200" cy="6024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4586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7"/>
            <a:ext cx="8229600" cy="4297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142107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1B44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35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1B447D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ts val="31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rgbClr val="1B447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600"/>
        </a:lnSpc>
        <a:spcBef>
          <a:spcPts val="1000"/>
        </a:spcBef>
        <a:buFont typeface="Courier New" panose="02070309020205020404" pitchFamily="49" charset="0"/>
        <a:buChar char="o"/>
        <a:defRPr sz="2400" kern="1200">
          <a:solidFill>
            <a:srgbClr val="1B447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24" b="55550"/>
          <a:stretch/>
        </p:blipFill>
        <p:spPr>
          <a:xfrm>
            <a:off x="-1" y="-49659"/>
            <a:ext cx="6553201" cy="294525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71992" y="4568279"/>
            <a:ext cx="8153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2019-20 Budget 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Hearing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smtClean="0">
                <a:solidFill>
                  <a:srgbClr val="1744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US" sz="4000" b="1" dirty="0">
              <a:solidFill>
                <a:srgbClr val="1744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192" y="685800"/>
            <a:ext cx="4267200" cy="3200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05000"/>
            <a:ext cx="3124200" cy="15922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698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Form D - Proviso Revision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316" y="1676400"/>
            <a:ext cx="8237484" cy="4419600"/>
          </a:xfrm>
        </p:spPr>
        <p:txBody>
          <a:bodyPr>
            <a:normAutofit/>
          </a:bodyPr>
          <a:lstStyle/>
          <a:p>
            <a:r>
              <a:rPr lang="en-US" b="1" dirty="0"/>
              <a:t>38.1 </a:t>
            </a:r>
            <a:r>
              <a:rPr lang="en-US" dirty="0"/>
              <a:t>(DSS: Fee Retention)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Eliminate $800,000 to be remitted to the General Fund and instead use these funds to make improvements to security of FTI and PII data, and for child support operations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6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Palmetto Automated Child Support System (PACSS</a:t>
            </a:r>
            <a:r>
              <a:rPr lang="en-US" sz="3600" b="1" dirty="0" smtClean="0"/>
              <a:t>)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1"/>
            <a:ext cx="7924800" cy="4572000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Pilot </a:t>
            </a:r>
            <a:r>
              <a:rPr lang="en-US" sz="2800" dirty="0"/>
              <a:t>successfully began on September 30, </a:t>
            </a:r>
            <a:r>
              <a:rPr lang="en-US" sz="2800" dirty="0" smtClean="0"/>
              <a:t>2018 for York, Aiken, Fairfield and Sumter counties.</a:t>
            </a:r>
          </a:p>
          <a:p>
            <a:r>
              <a:rPr lang="en-US" sz="2800" dirty="0" smtClean="0"/>
              <a:t>Columbia Region (14 counties) will roll out this weekend. </a:t>
            </a:r>
            <a:endParaRPr lang="en-US" sz="2800" dirty="0"/>
          </a:p>
          <a:p>
            <a:r>
              <a:rPr lang="en-US" sz="2800" dirty="0" smtClean="0"/>
              <a:t>Implementation </a:t>
            </a:r>
            <a:r>
              <a:rPr lang="en-US" sz="2800" dirty="0"/>
              <a:t>is on schedule, and will be completed state-wide by July 2019. </a:t>
            </a:r>
            <a:endParaRPr lang="en-US" sz="2800" dirty="0" smtClean="0"/>
          </a:p>
          <a:p>
            <a:r>
              <a:rPr lang="en-US" sz="2800" dirty="0" smtClean="0"/>
              <a:t>Federal Certification Review (Level 1) began on January 14 with PACSS staff demonstrating how new system meets each of the 700+ federal certification requirements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1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Child </a:t>
            </a:r>
            <a:r>
              <a:rPr lang="en-US" sz="3600" dirty="0" smtClean="0"/>
              <a:t>Welfare – Conse</a:t>
            </a:r>
            <a:r>
              <a:rPr lang="en-US" sz="3600" dirty="0" smtClean="0"/>
              <a:t>nt Agreement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18100"/>
            <a:ext cx="8305800" cy="5257800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lvl="0">
              <a:lnSpc>
                <a:spcPct val="100000"/>
              </a:lnSpc>
            </a:pPr>
            <a:r>
              <a:rPr lang="en-US" sz="1800" dirty="0" smtClean="0"/>
              <a:t>Comprehensive </a:t>
            </a:r>
            <a:r>
              <a:rPr lang="en-US" sz="1800" dirty="0" smtClean="0"/>
              <a:t>Implementation </a:t>
            </a:r>
            <a:r>
              <a:rPr lang="en-US" sz="1800" dirty="0"/>
              <a:t>Plans for Compliance </a:t>
            </a:r>
            <a:r>
              <a:rPr lang="en-US" sz="1800" dirty="0" smtClean="0"/>
              <a:t>have </a:t>
            </a:r>
            <a:r>
              <a:rPr lang="en-US" sz="1800" dirty="0"/>
              <a:t>been developed to address each of the Michelle H. target </a:t>
            </a:r>
            <a:r>
              <a:rPr lang="en-US" sz="1800" dirty="0" smtClean="0"/>
              <a:t>categories with aid from consultants hired by the co-monitors and the agency. </a:t>
            </a:r>
          </a:p>
          <a:p>
            <a:pPr lvl="0">
              <a:lnSpc>
                <a:spcPct val="100000"/>
              </a:lnSpc>
            </a:pPr>
            <a:r>
              <a:rPr lang="en-US" sz="1800" dirty="0" smtClean="0"/>
              <a:t>Co-Monitors </a:t>
            </a:r>
            <a:r>
              <a:rPr lang="en-US" sz="1800" dirty="0"/>
              <a:t>have approved implementation plans for the areas of OHAN and </a:t>
            </a:r>
            <a:r>
              <a:rPr lang="en-US" sz="1800" dirty="0" smtClean="0"/>
              <a:t>Healthcare </a:t>
            </a:r>
            <a:r>
              <a:rPr lang="en-US" sz="1800" dirty="0"/>
              <a:t>and staff have begun implementing strategies</a:t>
            </a:r>
            <a:r>
              <a:rPr lang="en-US" sz="1800" dirty="0" smtClean="0"/>
              <a:t>. </a:t>
            </a:r>
          </a:p>
          <a:p>
            <a:pPr lvl="0">
              <a:lnSpc>
                <a:spcPct val="100000"/>
              </a:lnSpc>
            </a:pPr>
            <a:r>
              <a:rPr lang="en-US" sz="1800" dirty="0" smtClean="0"/>
              <a:t>Caseload and  Placement Needs Implementation Plans are still awaiting Monitor and Court approval. The agency has been ordered by the Court to have plans approved by the co-monitors by February 23, 2019.</a:t>
            </a:r>
          </a:p>
          <a:p>
            <a:pPr lvl="0">
              <a:lnSpc>
                <a:spcPct val="100000"/>
              </a:lnSpc>
            </a:pPr>
            <a:r>
              <a:rPr lang="en-US" sz="1800" dirty="0" smtClean="0"/>
              <a:t>The Visitation implementation plan is currently under review by the co-monitors.</a:t>
            </a:r>
            <a:endParaRPr lang="en-US" sz="1800" dirty="0" smtClean="0"/>
          </a:p>
          <a:p>
            <a:pPr lvl="0">
              <a:lnSpc>
                <a:spcPct val="100000"/>
              </a:lnSpc>
            </a:pPr>
            <a:r>
              <a:rPr lang="en-US" sz="1800" dirty="0" smtClean="0"/>
              <a:t> Monthly mediation and status conferences have been ordered by the court.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5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Child Welfare Recurring Budget Request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0682"/>
            <a:ext cx="8229600" cy="4933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Hiring and Retention			     $21,755,993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Funding for 121 Caseworkers and 25 Supervisors (No FTE’s Required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2400" dirty="0"/>
              <a:t>Child Welfare Information Systems	       $3,851,765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Funding for </a:t>
            </a:r>
            <a:r>
              <a:rPr lang="en-US" sz="1600" dirty="0" smtClean="0"/>
              <a:t>staff to complete CAPSS </a:t>
            </a:r>
            <a:r>
              <a:rPr lang="en-US" sz="1600" dirty="0"/>
              <a:t>enhancements to meet Michelle H. reporting requirements.  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Tablets </a:t>
            </a:r>
            <a:r>
              <a:rPr lang="en-US" sz="1600" dirty="0"/>
              <a:t>(2,400) will be leased for all caseworkers and supervisors.</a:t>
            </a:r>
          </a:p>
          <a:p>
            <a:pPr marL="0" indent="0">
              <a:buNone/>
            </a:pPr>
            <a:r>
              <a:rPr lang="en-US" sz="2400" dirty="0"/>
              <a:t>Rates	                     	 	     </a:t>
            </a:r>
            <a:r>
              <a:rPr lang="en-US" sz="2400" dirty="0" smtClean="0"/>
              <a:t>		     $</a:t>
            </a:r>
            <a:r>
              <a:rPr lang="en-US" sz="2400" dirty="0"/>
              <a:t>18,237,450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Community Based Array of Evidence-Based Services Expansion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Specialized Treatment Cost Shortfall – Emotionally Disturbed Children and Institutions for Mental Disease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TANF Shortfall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Group Home Transition</a:t>
            </a:r>
          </a:p>
          <a:p>
            <a:pPr lvl="1"/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16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Child Welfare Recurring Budget Request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072"/>
            <a:ext cx="8229600" cy="430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Health and Mental Health Services </a:t>
            </a:r>
            <a:r>
              <a:rPr lang="en-US" sz="2400" dirty="0" smtClean="0"/>
              <a:t>		$614,766</a:t>
            </a:r>
            <a:endParaRPr lang="en-US" sz="2400" dirty="0"/>
          </a:p>
          <a:p>
            <a:pPr lvl="1"/>
            <a:r>
              <a:rPr lang="en-US" sz="1800" dirty="0" smtClean="0"/>
              <a:t>5 </a:t>
            </a:r>
            <a:r>
              <a:rPr lang="en-US" sz="1800" dirty="0"/>
              <a:t>Program Coordinators required for implementing the Healthcare plan under the settlement agreement.</a:t>
            </a:r>
          </a:p>
          <a:p>
            <a:pPr lvl="1"/>
            <a:r>
              <a:rPr lang="en-US" sz="1800" dirty="0"/>
              <a:t>Implementation of a standardized tool for assessing a child’s level of care and entry into more intense care coordination. </a:t>
            </a:r>
            <a:endParaRPr lang="en-US" sz="1800" dirty="0" smtClean="0"/>
          </a:p>
          <a:p>
            <a:pPr marL="457200" lvl="1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2400" dirty="0" smtClean="0"/>
              <a:t>TOTAL CHILD WELFARE REQUEST</a:t>
            </a:r>
            <a:r>
              <a:rPr lang="en-US" sz="2400" dirty="0"/>
              <a:t>	</a:t>
            </a:r>
            <a:r>
              <a:rPr lang="en-US" sz="2400" dirty="0" smtClean="0"/>
              <a:t>        $44,459,974</a:t>
            </a: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6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Adult Protective </a:t>
            </a:r>
            <a:r>
              <a:rPr lang="en-US" sz="3200" dirty="0" smtClean="0"/>
              <a:t>Services Budget Request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072"/>
            <a:ext cx="8229600" cy="4665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Case Workers/Supervisors		       </a:t>
            </a:r>
            <a:r>
              <a:rPr lang="en-US" sz="2400" dirty="0" smtClean="0"/>
              <a:t>	        $</a:t>
            </a:r>
            <a:r>
              <a:rPr lang="en-US" sz="2400" dirty="0"/>
              <a:t>2,365,006</a:t>
            </a:r>
          </a:p>
          <a:p>
            <a:pPr lvl="1"/>
            <a:r>
              <a:rPr lang="en-US" sz="1600" dirty="0"/>
              <a:t>Funding for 30 caseworkers and 3 supervisors </a:t>
            </a:r>
            <a:endParaRPr lang="en-US" sz="1600" dirty="0" smtClean="0"/>
          </a:p>
          <a:p>
            <a:pPr lvl="1"/>
            <a:r>
              <a:rPr lang="en-US" sz="1600" dirty="0" smtClean="0"/>
              <a:t>Multi-year </a:t>
            </a:r>
            <a:r>
              <a:rPr lang="en-US" sz="1600" dirty="0"/>
              <a:t>request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Increase needed to meet the standard established for APS (1:20), anticipated growth in population, increased caseload from statewide rollout of hubs </a:t>
            </a:r>
          </a:p>
          <a:p>
            <a:pPr marL="0" indent="0">
              <a:buNone/>
            </a:pPr>
            <a:r>
              <a:rPr lang="en-US" sz="2400" dirty="0"/>
              <a:t>Emergency Placement Beds 	         </a:t>
            </a:r>
            <a:r>
              <a:rPr lang="en-US" sz="2400" dirty="0" smtClean="0"/>
              <a:t>		$</a:t>
            </a:r>
            <a:r>
              <a:rPr lang="en-US" sz="2400" dirty="0"/>
              <a:t>306,000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15 Nursing Home Beds @ $1,700 per </a:t>
            </a:r>
            <a:r>
              <a:rPr lang="en-US" sz="1600" dirty="0" smtClean="0"/>
              <a:t>month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TOTAL  APS REQUEST         </a:t>
            </a:r>
            <a:r>
              <a:rPr lang="en-US" sz="2400" dirty="0"/>
              <a:t>		 </a:t>
            </a:r>
            <a:r>
              <a:rPr lang="en-US" sz="2400" dirty="0" smtClean="0"/>
              <a:t>       $2,671,006</a:t>
            </a:r>
            <a:endParaRPr lang="en-US" sz="2400" dirty="0"/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25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Economic </a:t>
            </a:r>
            <a:r>
              <a:rPr lang="en-US" sz="3200" dirty="0" smtClean="0"/>
              <a:t>Services	Budget Request	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Benefits Integrity        			</a:t>
            </a:r>
            <a:r>
              <a:rPr lang="en-US" sz="2400" dirty="0" smtClean="0"/>
              <a:t>	$</a:t>
            </a:r>
            <a:r>
              <a:rPr lang="en-US" sz="2400" dirty="0"/>
              <a:t>699,277                    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Funding for 26 Benefit Integrity Caseworkers to implement new federal </a:t>
            </a:r>
            <a:r>
              <a:rPr lang="en-US" sz="1600" dirty="0" smtClean="0"/>
              <a:t>requirements</a:t>
            </a:r>
            <a:r>
              <a:rPr lang="en-US" sz="1600" dirty="0" smtClean="0"/>
              <a:t>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0" indent="0">
              <a:buNone/>
            </a:pPr>
            <a:r>
              <a:rPr lang="en-US" sz="2400" dirty="0" smtClean="0"/>
              <a:t>TOTAL ECONOMIC SERVICES REQUEST  </a:t>
            </a:r>
            <a:r>
              <a:rPr lang="en-US" sz="2400" dirty="0"/>
              <a:t>	$699,277                    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sz="2600" dirty="0"/>
          </a:p>
          <a:p>
            <a:pPr marL="457200" lvl="1" indent="0">
              <a:lnSpc>
                <a:spcPct val="120000"/>
              </a:lnSpc>
              <a:buNone/>
            </a:pPr>
            <a:endParaRPr lang="en-US" sz="2600" dirty="0"/>
          </a:p>
          <a:p>
            <a:pPr marL="457200" lvl="1" indent="0">
              <a:lnSpc>
                <a:spcPct val="120000"/>
              </a:lnSpc>
              <a:buNone/>
            </a:pP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9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PACSS Non-Recurring Budget Request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5558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/>
              <a:t>PACSS					    </a:t>
            </a:r>
            <a:r>
              <a:rPr lang="en-US" sz="9600" dirty="0" smtClean="0"/>
              <a:t>	     $</a:t>
            </a:r>
            <a:r>
              <a:rPr lang="en-US" sz="9600" dirty="0"/>
              <a:t>28.6M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400" dirty="0"/>
              <a:t>HP Settlement Funds have been exhausted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400" dirty="0"/>
              <a:t>Federally mandated to implement automated child support enforcement system and state disbursement unit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400" dirty="0"/>
              <a:t>First four counties went live on PACSS September 30, 2018, with all remaining counties </a:t>
            </a:r>
            <a:r>
              <a:rPr lang="en-US" sz="6400" dirty="0" smtClean="0"/>
              <a:t>going</a:t>
            </a:r>
            <a:r>
              <a:rPr lang="en-US" sz="6400" dirty="0" smtClean="0"/>
              <a:t> </a:t>
            </a:r>
            <a:r>
              <a:rPr lang="en-US" sz="6400" dirty="0"/>
              <a:t>live during the 2019 Federal Fiscal </a:t>
            </a:r>
            <a:r>
              <a:rPr lang="en-US" sz="6400" dirty="0" smtClean="0"/>
              <a:t>Year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400" dirty="0" smtClean="0"/>
              <a:t>Agency requesting that penalties be waived for fiscal year beginning                                                                     October 1, 2018</a:t>
            </a:r>
            <a:endParaRPr lang="en-US" sz="6400" dirty="0"/>
          </a:p>
          <a:p>
            <a:pPr marL="457200" lvl="1" indent="0">
              <a:buNone/>
            </a:pPr>
            <a:r>
              <a:rPr lang="en-US" sz="4000" dirty="0"/>
              <a:t>	</a:t>
            </a:r>
          </a:p>
          <a:p>
            <a:pPr marL="457200" lvl="1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	</a:t>
            </a:r>
            <a:r>
              <a:rPr lang="en-US" dirty="0"/>
              <a:t>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384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6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TOTAL REQUEST - </a:t>
            </a:r>
            <a:r>
              <a:rPr lang="en-US" dirty="0" smtClean="0"/>
              <a:t>  $76,430,257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Recurring Funds - 			  $47,830,257</a:t>
            </a:r>
          </a:p>
          <a:p>
            <a:pPr marL="0" indent="0">
              <a:buNone/>
            </a:pPr>
            <a:r>
              <a:rPr lang="en-US" sz="2800" dirty="0"/>
              <a:t>	Michelle H./CFSR - 		  $44,459,974</a:t>
            </a:r>
          </a:p>
          <a:p>
            <a:pPr marL="0" indent="0">
              <a:buNone/>
            </a:pPr>
            <a:r>
              <a:rPr lang="en-US" sz="2800" dirty="0"/>
              <a:t>	Adult Protective Services - 	    $2,671,006</a:t>
            </a:r>
          </a:p>
          <a:p>
            <a:pPr marL="0" indent="0">
              <a:buNone/>
            </a:pPr>
            <a:r>
              <a:rPr lang="en-US" sz="2800" dirty="0"/>
              <a:t>	Economic Services - 		       $699,277</a:t>
            </a:r>
          </a:p>
          <a:p>
            <a:pPr marL="0" indent="0">
              <a:buNone/>
            </a:pPr>
            <a:r>
              <a:rPr lang="en-US" sz="2800" dirty="0"/>
              <a:t>Non-Recurring Funds – PACCS -	  $28,600,000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7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B1042B9C69314DBAC74797AB82E5D7" ma:contentTypeVersion="0" ma:contentTypeDescription="Create a new document." ma:contentTypeScope="" ma:versionID="6387022b0b31c2e990945b7a6fbe72ca">
  <xsd:schema xmlns:xsd="http://www.w3.org/2001/XMLSchema" xmlns:xs="http://www.w3.org/2001/XMLSchema" xmlns:p="http://schemas.microsoft.com/office/2006/metadata/properties" xmlns:ns2="3a7f0c29-1775-4086-a98e-36a101c8691d" targetNamespace="http://schemas.microsoft.com/office/2006/metadata/properties" ma:root="true" ma:fieldsID="9e54baae6cb6e35f162b82fea9e92b15" ns2:_="">
    <xsd:import namespace="3a7f0c29-1775-4086-a98e-36a101c8691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f0c29-1775-4086-a98e-36a101c8691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a7f0c29-1775-4086-a98e-36a101c8691d">2HV5WHF22D6X-1169-183</_dlc_DocId>
    <_dlc_DocIdUrl xmlns="3a7f0c29-1775-4086-a98e-36a101c8691d">
      <Url>https://unite/PublicInformation/_layouts/15/DocIdRedir.aspx?ID=2HV5WHF22D6X-1169-183</Url>
      <Description>2HV5WHF22D6X-1169-183</Description>
    </_dlc_DocIdUrl>
  </documentManagement>
</p:properties>
</file>

<file path=customXml/itemProps1.xml><?xml version="1.0" encoding="utf-8"?>
<ds:datastoreItem xmlns:ds="http://schemas.openxmlformats.org/officeDocument/2006/customXml" ds:itemID="{92E1BAF1-410A-4B50-B07F-56807B1D639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58EC2A6-329A-4CAF-8AD5-6D8D8FE42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7f0c29-1775-4086-a98e-36a101c86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4C2BF7-DA9F-476B-838A-6CFA96785C2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A0A8346-EFED-404A-A1AB-DD24A726166E}">
  <ds:schemaRefs>
    <ds:schemaRef ds:uri="3a7f0c29-1775-4086-a98e-36a101c8691d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16648</TotalTime>
  <Words>301</Words>
  <Application>Microsoft Office PowerPoint</Application>
  <PresentationFormat>On-screen Show (4:3)</PresentationFormat>
  <Paragraphs>75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Office Theme</vt:lpstr>
      <vt:lpstr>PowerPoint Presentation</vt:lpstr>
      <vt:lpstr>Palmetto Automated Child Support System (PACSS) </vt:lpstr>
      <vt:lpstr>Child Welfare – Consent Agreement</vt:lpstr>
      <vt:lpstr>Child Welfare Recurring Budget Request</vt:lpstr>
      <vt:lpstr>Child Welfare Recurring Budget Request</vt:lpstr>
      <vt:lpstr>Adult Protective Services Budget Request</vt:lpstr>
      <vt:lpstr>Economic Services Budget Request  </vt:lpstr>
      <vt:lpstr>PACSS Non-Recurring Budget Request</vt:lpstr>
      <vt:lpstr>TOTAL REQUEST -   $76,430,257</vt:lpstr>
      <vt:lpstr>Form D - Proviso Revision Request</vt:lpstr>
    </vt:vector>
  </TitlesOfParts>
  <Company>SC Department of Social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Derrick, Barbara</cp:lastModifiedBy>
  <cp:revision>410</cp:revision>
  <cp:lastPrinted>2019-01-30T13:47:35Z</cp:lastPrinted>
  <dcterms:created xsi:type="dcterms:W3CDTF">2014-08-29T19:28:10Z</dcterms:created>
  <dcterms:modified xsi:type="dcterms:W3CDTF">2019-01-30T13:48:40Z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6A327773-60AF-4178-A159-40C3867157ED</vt:lpwstr>
  </property>
  <property fmtid="{D5CDD505-2E9C-101B-9397-08002B2CF9AE}" pid="3" name="ArticulatePath">
    <vt:lpwstr>Interview HSSII 11-2014_JW</vt:lpwstr>
  </property>
  <property fmtid="{D5CDD505-2E9C-101B-9397-08002B2CF9AE}" pid="4" name="ContentTypeId">
    <vt:lpwstr>0x010100C9B1042B9C69314DBAC74797AB82E5D7</vt:lpwstr>
  </property>
  <property fmtid="{D5CDD505-2E9C-101B-9397-08002B2CF9AE}" pid="5" name="_dlc_DocIdItemGuid">
    <vt:lpwstr>92c71daa-04c0-4932-948a-40cc79305740</vt:lpwstr>
  </property>
</Properties>
</file>