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22"/>
  </p:notesMasterIdLst>
  <p:handoutMasterIdLst>
    <p:handoutMasterId r:id="rId23"/>
  </p:handoutMasterIdLst>
  <p:sldIdLst>
    <p:sldId id="256" r:id="rId2"/>
    <p:sldId id="427" r:id="rId3"/>
    <p:sldId id="425" r:id="rId4"/>
    <p:sldId id="408" r:id="rId5"/>
    <p:sldId id="447" r:id="rId6"/>
    <p:sldId id="440" r:id="rId7"/>
    <p:sldId id="441" r:id="rId8"/>
    <p:sldId id="426" r:id="rId9"/>
    <p:sldId id="444" r:id="rId10"/>
    <p:sldId id="445" r:id="rId11"/>
    <p:sldId id="446" r:id="rId12"/>
    <p:sldId id="443" r:id="rId13"/>
    <p:sldId id="382" r:id="rId14"/>
    <p:sldId id="363" r:id="rId15"/>
    <p:sldId id="406" r:id="rId16"/>
    <p:sldId id="376" r:id="rId17"/>
    <p:sldId id="400" r:id="rId18"/>
    <p:sldId id="380" r:id="rId19"/>
    <p:sldId id="454" r:id="rId20"/>
    <p:sldId id="304" r:id="rId21"/>
  </p:sldIdLst>
  <p:sldSz cx="9144000" cy="6858000" type="screen4x3"/>
  <p:notesSz cx="7315200" cy="9601200"/>
  <p:defaultTextStyle>
    <a:defPPr>
      <a:defRPr lang="en-US"/>
    </a:defPPr>
    <a:lvl1pPr algn="l" rtl="0" fontAlgn="base">
      <a:spcBef>
        <a:spcPct val="20000"/>
      </a:spcBef>
      <a:spcAft>
        <a:spcPct val="0"/>
      </a:spcAft>
      <a:buClr>
        <a:srgbClr val="005490"/>
      </a:buClr>
      <a:buSzPct val="75000"/>
      <a:buFont typeface="Wingdings" pitchFamily="2" charset="2"/>
      <a:buChar char=""/>
      <a:defRPr sz="2800" kern="1200">
        <a:solidFill>
          <a:srgbClr val="000000"/>
        </a:solidFill>
        <a:latin typeface="Calibri" pitchFamily="34" charset="0"/>
        <a:ea typeface="+mn-ea"/>
        <a:cs typeface="+mn-cs"/>
      </a:defRPr>
    </a:lvl1pPr>
    <a:lvl2pPr marL="457200" algn="l" rtl="0" fontAlgn="base">
      <a:spcBef>
        <a:spcPct val="20000"/>
      </a:spcBef>
      <a:spcAft>
        <a:spcPct val="0"/>
      </a:spcAft>
      <a:buClr>
        <a:srgbClr val="005490"/>
      </a:buClr>
      <a:buSzPct val="75000"/>
      <a:buFont typeface="Wingdings" pitchFamily="2" charset="2"/>
      <a:buChar char=""/>
      <a:defRPr sz="2800" kern="1200">
        <a:solidFill>
          <a:srgbClr val="000000"/>
        </a:solidFill>
        <a:latin typeface="Calibri" pitchFamily="34" charset="0"/>
        <a:ea typeface="+mn-ea"/>
        <a:cs typeface="+mn-cs"/>
      </a:defRPr>
    </a:lvl2pPr>
    <a:lvl3pPr marL="914400" algn="l" rtl="0" fontAlgn="base">
      <a:spcBef>
        <a:spcPct val="20000"/>
      </a:spcBef>
      <a:spcAft>
        <a:spcPct val="0"/>
      </a:spcAft>
      <a:buClr>
        <a:srgbClr val="005490"/>
      </a:buClr>
      <a:buSzPct val="75000"/>
      <a:buFont typeface="Wingdings" pitchFamily="2" charset="2"/>
      <a:buChar char=""/>
      <a:defRPr sz="2800" kern="1200">
        <a:solidFill>
          <a:srgbClr val="000000"/>
        </a:solidFill>
        <a:latin typeface="Calibri" pitchFamily="34" charset="0"/>
        <a:ea typeface="+mn-ea"/>
        <a:cs typeface="+mn-cs"/>
      </a:defRPr>
    </a:lvl3pPr>
    <a:lvl4pPr marL="1371600" algn="l" rtl="0" fontAlgn="base">
      <a:spcBef>
        <a:spcPct val="20000"/>
      </a:spcBef>
      <a:spcAft>
        <a:spcPct val="0"/>
      </a:spcAft>
      <a:buClr>
        <a:srgbClr val="005490"/>
      </a:buClr>
      <a:buSzPct val="75000"/>
      <a:buFont typeface="Wingdings" pitchFamily="2" charset="2"/>
      <a:buChar char=""/>
      <a:defRPr sz="2800" kern="1200">
        <a:solidFill>
          <a:srgbClr val="000000"/>
        </a:solidFill>
        <a:latin typeface="Calibri" pitchFamily="34" charset="0"/>
        <a:ea typeface="+mn-ea"/>
        <a:cs typeface="+mn-cs"/>
      </a:defRPr>
    </a:lvl4pPr>
    <a:lvl5pPr marL="1828800" algn="l" rtl="0" fontAlgn="base">
      <a:spcBef>
        <a:spcPct val="20000"/>
      </a:spcBef>
      <a:spcAft>
        <a:spcPct val="0"/>
      </a:spcAft>
      <a:buClr>
        <a:srgbClr val="005490"/>
      </a:buClr>
      <a:buSzPct val="75000"/>
      <a:buFont typeface="Wingdings" pitchFamily="2" charset="2"/>
      <a:buChar char=""/>
      <a:defRPr sz="2800" kern="1200">
        <a:solidFill>
          <a:srgbClr val="000000"/>
        </a:solidFill>
        <a:latin typeface="Calibri" pitchFamily="34" charset="0"/>
        <a:ea typeface="+mn-ea"/>
        <a:cs typeface="+mn-cs"/>
      </a:defRPr>
    </a:lvl5pPr>
    <a:lvl6pPr marL="2286000" algn="l" defTabSz="914400" rtl="0" eaLnBrk="1" latinLnBrk="0" hangingPunct="1">
      <a:defRPr sz="2800" kern="1200">
        <a:solidFill>
          <a:srgbClr val="000000"/>
        </a:solidFill>
        <a:latin typeface="Calibri" pitchFamily="34" charset="0"/>
        <a:ea typeface="+mn-ea"/>
        <a:cs typeface="+mn-cs"/>
      </a:defRPr>
    </a:lvl6pPr>
    <a:lvl7pPr marL="2743200" algn="l" defTabSz="914400" rtl="0" eaLnBrk="1" latinLnBrk="0" hangingPunct="1">
      <a:defRPr sz="2800" kern="1200">
        <a:solidFill>
          <a:srgbClr val="000000"/>
        </a:solidFill>
        <a:latin typeface="Calibri" pitchFamily="34" charset="0"/>
        <a:ea typeface="+mn-ea"/>
        <a:cs typeface="+mn-cs"/>
      </a:defRPr>
    </a:lvl7pPr>
    <a:lvl8pPr marL="3200400" algn="l" defTabSz="914400" rtl="0" eaLnBrk="1" latinLnBrk="0" hangingPunct="1">
      <a:defRPr sz="2800" kern="1200">
        <a:solidFill>
          <a:srgbClr val="000000"/>
        </a:solidFill>
        <a:latin typeface="Calibri" pitchFamily="34" charset="0"/>
        <a:ea typeface="+mn-ea"/>
        <a:cs typeface="+mn-cs"/>
      </a:defRPr>
    </a:lvl8pPr>
    <a:lvl9pPr marL="3657600" algn="l" defTabSz="914400" rtl="0" eaLnBrk="1" latinLnBrk="0" hangingPunct="1">
      <a:defRPr sz="2800" kern="1200">
        <a:solidFill>
          <a:srgbClr val="000000"/>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49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36" autoAdjust="0"/>
    <p:restoredTop sz="88183" autoAdjust="0"/>
  </p:normalViewPr>
  <p:slideViewPr>
    <p:cSldViewPr>
      <p:cViewPr>
        <p:scale>
          <a:sx n="80" d="100"/>
          <a:sy n="80" d="100"/>
        </p:scale>
        <p:origin x="-576" y="-3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9" d="100"/>
        <a:sy n="89" d="100"/>
      </p:scale>
      <p:origin x="0" y="2244"/>
    </p:cViewPr>
  </p:sorterViewPr>
  <p:notesViewPr>
    <p:cSldViewPr>
      <p:cViewPr>
        <p:scale>
          <a:sx n="150" d="100"/>
          <a:sy n="150" d="100"/>
        </p:scale>
        <p:origin x="-72" y="2664"/>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file:///\\netapp\common\BB%20Projects\2010%20Trust%20Fund%20Additions%20Charts.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netapp3020\common\Head-admin\COMMUNICATIONS\Administration\Legislative%202010\PEW%20REPORT%20Trillion%20$%20Gap%202-18-10\Pew%20Pub%20Charts.xlsx"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title>
      <c:tx>
        <c:rich>
          <a:bodyPr/>
          <a:lstStyle/>
          <a:p>
            <a:pPr algn="ctr">
              <a:defRPr>
                <a:latin typeface="Myriad Pro" pitchFamily="34" charset="0"/>
              </a:defRPr>
            </a:pPr>
            <a:r>
              <a:rPr lang="en-US" sz="2400" b="1" i="0" baseline="0" dirty="0">
                <a:latin typeface="Myriad Pro" pitchFamily="34" charset="0"/>
              </a:rPr>
              <a:t>SCRS Additions to Pension Trust Funds 2010</a:t>
            </a:r>
          </a:p>
          <a:p>
            <a:pPr algn="ctr">
              <a:defRPr>
                <a:latin typeface="Myriad Pro" pitchFamily="34" charset="0"/>
              </a:defRPr>
            </a:pPr>
            <a:r>
              <a:rPr lang="en-US" sz="1600" b="1" i="1" baseline="0" dirty="0">
                <a:latin typeface="Myriad Pro" pitchFamily="34" charset="0"/>
              </a:rPr>
              <a:t>Dollar Amounts in Thousands</a:t>
            </a:r>
            <a:endParaRPr lang="en-US" sz="1600" i="1" dirty="0">
              <a:latin typeface="Myriad Pro" pitchFamily="34" charset="0"/>
            </a:endParaRPr>
          </a:p>
        </c:rich>
      </c:tx>
      <c:layout/>
    </c:title>
    <c:plotArea>
      <c:layout>
        <c:manualLayout>
          <c:layoutTarget val="inner"/>
          <c:xMode val="edge"/>
          <c:yMode val="edge"/>
          <c:x val="0.35393849108152081"/>
          <c:y val="0.29419271692834797"/>
          <c:w val="0.33133869738413346"/>
          <c:h val="0.60712370534521498"/>
        </c:manualLayout>
      </c:layout>
      <c:pieChart>
        <c:varyColors val="1"/>
        <c:ser>
          <c:idx val="0"/>
          <c:order val="0"/>
          <c:dLbls>
            <c:dLbl>
              <c:idx val="0"/>
              <c:layout>
                <c:manualLayout>
                  <c:x val="0.12373850655507412"/>
                  <c:y val="0.17036383925063259"/>
                </c:manualLayout>
              </c:layout>
              <c:tx>
                <c:rich>
                  <a:bodyPr/>
                  <a:lstStyle/>
                  <a:p>
                    <a:pPr>
                      <a:defRPr sz="1400" b="1">
                        <a:latin typeface="Myriad Pro" pitchFamily="34" charset="0"/>
                      </a:defRPr>
                    </a:pPr>
                    <a:r>
                      <a:rPr lang="en-US" sz="1400" b="1">
                        <a:latin typeface="Myriad Pro" pitchFamily="34" charset="0"/>
                      </a:rPr>
                      <a:t>Employee contributions</a:t>
                    </a:r>
                  </a:p>
                  <a:p>
                    <a:pPr>
                      <a:defRPr sz="1400" b="1">
                        <a:latin typeface="Myriad Pro" pitchFamily="34" charset="0"/>
                      </a:defRPr>
                    </a:pPr>
                    <a:r>
                      <a:rPr lang="en-US" sz="1400" b="1">
                        <a:latin typeface="Myriad Pro" pitchFamily="34" charset="0"/>
                      </a:rPr>
                      <a:t>$561,261</a:t>
                    </a:r>
                  </a:p>
                  <a:p>
                    <a:pPr>
                      <a:defRPr sz="1400" b="1">
                        <a:latin typeface="Myriad Pro" pitchFamily="34" charset="0"/>
                      </a:defRPr>
                    </a:pPr>
                    <a:r>
                      <a:rPr lang="en-US" sz="1400" b="1">
                        <a:latin typeface="Myriad Pro" pitchFamily="34" charset="0"/>
                      </a:rPr>
                      <a:t>14%</a:t>
                    </a:r>
                  </a:p>
                </c:rich>
              </c:tx>
              <c:spPr/>
              <c:showVal val="1"/>
              <c:showPercent val="1"/>
            </c:dLbl>
            <c:dLbl>
              <c:idx val="1"/>
              <c:layout>
                <c:manualLayout>
                  <c:x val="2.7562309786370857E-2"/>
                  <c:y val="0.14856743206500592"/>
                </c:manualLayout>
              </c:layout>
              <c:tx>
                <c:rich>
                  <a:bodyPr/>
                  <a:lstStyle/>
                  <a:p>
                    <a:pPr>
                      <a:defRPr sz="1400" b="1">
                        <a:latin typeface="Myriad Pro" pitchFamily="34" charset="0"/>
                      </a:defRPr>
                    </a:pPr>
                    <a:r>
                      <a:rPr lang="en-US" sz="1400" b="1">
                        <a:latin typeface="Myriad Pro" pitchFamily="34" charset="0"/>
                      </a:rPr>
                      <a:t>Employer</a:t>
                    </a:r>
                    <a:r>
                      <a:rPr lang="en-US" sz="1400" b="1" baseline="0">
                        <a:latin typeface="Myriad Pro" pitchFamily="34" charset="0"/>
                      </a:rPr>
                      <a:t> contributions</a:t>
                    </a:r>
                  </a:p>
                  <a:p>
                    <a:pPr>
                      <a:defRPr sz="1400" b="1">
                        <a:latin typeface="Myriad Pro" pitchFamily="34" charset="0"/>
                      </a:defRPr>
                    </a:pPr>
                    <a:r>
                      <a:rPr lang="en-US" sz="1400" b="1" baseline="0">
                        <a:latin typeface="Myriad Pro" pitchFamily="34" charset="0"/>
                      </a:rPr>
                      <a:t>$</a:t>
                    </a:r>
                    <a:r>
                      <a:rPr lang="en-US" sz="1400" b="1">
                        <a:latin typeface="Myriad Pro" pitchFamily="34" charset="0"/>
                      </a:rPr>
                      <a:t>818,523</a:t>
                    </a:r>
                  </a:p>
                  <a:p>
                    <a:pPr>
                      <a:defRPr sz="1400" b="1">
                        <a:latin typeface="Myriad Pro" pitchFamily="34" charset="0"/>
                      </a:defRPr>
                    </a:pPr>
                    <a:r>
                      <a:rPr lang="en-US" sz="1400" b="1">
                        <a:latin typeface="Myriad Pro" pitchFamily="34" charset="0"/>
                      </a:rPr>
                      <a:t>21%</a:t>
                    </a:r>
                  </a:p>
                </c:rich>
              </c:tx>
              <c:spPr/>
              <c:showVal val="1"/>
              <c:showPercent val="1"/>
            </c:dLbl>
            <c:dLbl>
              <c:idx val="2"/>
              <c:layout>
                <c:manualLayout>
                  <c:x val="-4.8111943438844562E-2"/>
                  <c:y val="-1.6764266742106387E-2"/>
                </c:manualLayout>
              </c:layout>
              <c:tx>
                <c:rich>
                  <a:bodyPr/>
                  <a:lstStyle/>
                  <a:p>
                    <a:pPr>
                      <a:defRPr sz="1400" b="1">
                        <a:latin typeface="Myriad Pro" pitchFamily="34" charset="0"/>
                      </a:defRPr>
                    </a:pPr>
                    <a:r>
                      <a:rPr lang="en-US" sz="1400" b="1">
                        <a:latin typeface="Myriad Pro" pitchFamily="34" charset="0"/>
                      </a:rPr>
                      <a:t>Investment Income</a:t>
                    </a:r>
                  </a:p>
                  <a:p>
                    <a:pPr>
                      <a:defRPr sz="1400" b="1">
                        <a:latin typeface="Myriad Pro" pitchFamily="34" charset="0"/>
                      </a:defRPr>
                    </a:pPr>
                    <a:r>
                      <a:rPr lang="en-US" sz="1400" b="1">
                        <a:latin typeface="Myriad Pro" pitchFamily="34" charset="0"/>
                      </a:rPr>
                      <a:t>$2,612,663</a:t>
                    </a:r>
                  </a:p>
                  <a:p>
                    <a:pPr>
                      <a:defRPr sz="1400" b="1">
                        <a:latin typeface="Myriad Pro" pitchFamily="34" charset="0"/>
                      </a:defRPr>
                    </a:pPr>
                    <a:r>
                      <a:rPr lang="en-US" sz="1400" b="1">
                        <a:latin typeface="Myriad Pro" pitchFamily="34" charset="0"/>
                      </a:rPr>
                      <a:t>65%</a:t>
                    </a:r>
                  </a:p>
                </c:rich>
              </c:tx>
              <c:spPr/>
              <c:showVal val="1"/>
              <c:showPercent val="1"/>
            </c:dLbl>
            <c:dLbl>
              <c:idx val="3"/>
              <c:layout>
                <c:manualLayout>
                  <c:x val="-0.17817573988596261"/>
                  <c:y val="0.19863845144356973"/>
                </c:manualLayout>
              </c:layout>
              <c:tx>
                <c:rich>
                  <a:bodyPr/>
                  <a:lstStyle/>
                  <a:p>
                    <a:pPr>
                      <a:defRPr sz="1400" b="1">
                        <a:latin typeface="Myriad Pro" pitchFamily="34" charset="0"/>
                      </a:defRPr>
                    </a:pPr>
                    <a:r>
                      <a:rPr lang="en-US" sz="1400" b="1" dirty="0" smtClean="0">
                        <a:latin typeface="Myriad Pro" pitchFamily="34" charset="0"/>
                      </a:rPr>
                      <a:t>State-appropriated </a:t>
                    </a:r>
                    <a:r>
                      <a:rPr lang="en-US" sz="1400" b="1" dirty="0">
                        <a:latin typeface="Myriad Pro" pitchFamily="34" charset="0"/>
                      </a:rPr>
                      <a:t>contributions &amp; other income</a:t>
                    </a:r>
                  </a:p>
                  <a:p>
                    <a:pPr>
                      <a:defRPr sz="1400" b="1">
                        <a:latin typeface="Myriad Pro" pitchFamily="34" charset="0"/>
                      </a:defRPr>
                    </a:pPr>
                    <a:r>
                      <a:rPr lang="en-US" sz="1400" b="1" dirty="0">
                        <a:latin typeface="Myriad Pro" pitchFamily="34" charset="0"/>
                      </a:rPr>
                      <a:t>$957</a:t>
                    </a:r>
                  </a:p>
                  <a:p>
                    <a:pPr>
                      <a:defRPr sz="1400" b="1">
                        <a:latin typeface="Myriad Pro" pitchFamily="34" charset="0"/>
                      </a:defRPr>
                    </a:pPr>
                    <a:r>
                      <a:rPr lang="en-US" sz="1400" b="1" dirty="0">
                        <a:latin typeface="Myriad Pro" pitchFamily="34" charset="0"/>
                      </a:rPr>
                      <a:t>0%</a:t>
                    </a:r>
                  </a:p>
                </c:rich>
              </c:tx>
              <c:spPr/>
              <c:showVal val="1"/>
              <c:showPercent val="1"/>
            </c:dLbl>
            <c:txPr>
              <a:bodyPr/>
              <a:lstStyle/>
              <a:p>
                <a:pPr>
                  <a:defRPr sz="1400"/>
                </a:pPr>
                <a:endParaRPr lang="en-US"/>
              </a:p>
            </c:txPr>
            <c:showVal val="1"/>
            <c:showPercent val="1"/>
            <c:showLeaderLines val="1"/>
          </c:dLbls>
          <c:cat>
            <c:strRef>
              <c:f>SCRS!$A$2:$A$5</c:f>
              <c:strCache>
                <c:ptCount val="4"/>
                <c:pt idx="0">
                  <c:v>Employee contributions</c:v>
                </c:pt>
                <c:pt idx="1">
                  <c:v>Employer contributions</c:v>
                </c:pt>
                <c:pt idx="2">
                  <c:v>Investment income</c:v>
                </c:pt>
                <c:pt idx="3">
                  <c:v>State-appropriated contributions &amp; Other Income</c:v>
                </c:pt>
              </c:strCache>
            </c:strRef>
          </c:cat>
          <c:val>
            <c:numRef>
              <c:f>SCRS!$B$2:$B$5</c:f>
              <c:numCache>
                <c:formatCode>#,##0</c:formatCode>
                <c:ptCount val="4"/>
                <c:pt idx="0">
                  <c:v>561261</c:v>
                </c:pt>
                <c:pt idx="1">
                  <c:v>818523</c:v>
                </c:pt>
                <c:pt idx="2">
                  <c:v>2612663</c:v>
                </c:pt>
                <c:pt idx="3">
                  <c:v>957</c:v>
                </c:pt>
              </c:numCache>
            </c:numRef>
          </c:val>
        </c:ser>
        <c:dLbls>
          <c:showPercent val="1"/>
        </c:dLbls>
        <c:firstSliceAng val="0"/>
      </c:pieChart>
    </c:plotArea>
    <c:plotVisOnly val="1"/>
  </c:chart>
  <c:spPr>
    <a:noFill/>
    <a:ln>
      <a:noFill/>
    </a:ln>
  </c:sp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title>
      <c:tx>
        <c:rich>
          <a:bodyPr/>
          <a:lstStyle/>
          <a:p>
            <a:pPr>
              <a:defRPr>
                <a:latin typeface="Myriad Pro" pitchFamily="34" charset="0"/>
              </a:defRPr>
            </a:pPr>
            <a:r>
              <a:rPr lang="en-US">
                <a:latin typeface="Myriad Pro" pitchFamily="34" charset="0"/>
              </a:rPr>
              <a:t>Types of Participating Employers as a Percentage of Payroll</a:t>
            </a:r>
          </a:p>
        </c:rich>
      </c:tx>
      <c:layout>
        <c:manualLayout>
          <c:xMode val="edge"/>
          <c:yMode val="edge"/>
          <c:x val="0.12032710280373832"/>
          <c:y val="3.3126293995859209E-2"/>
        </c:manualLayout>
      </c:layout>
    </c:title>
    <c:plotArea>
      <c:layout>
        <c:manualLayout>
          <c:layoutTarget val="inner"/>
          <c:xMode val="edge"/>
          <c:yMode val="edge"/>
          <c:x val="0.2893318124954008"/>
          <c:y val="0.21056194062698691"/>
          <c:w val="0.44137783010768761"/>
          <c:h val="0.78223482934198441"/>
        </c:manualLayout>
      </c:layout>
      <c:pieChart>
        <c:varyColors val="1"/>
        <c:ser>
          <c:idx val="0"/>
          <c:order val="0"/>
          <c:explosion val="25"/>
          <c:dPt>
            <c:idx val="0"/>
            <c:explosion val="0"/>
          </c:dPt>
          <c:dPt>
            <c:idx val="1"/>
            <c:explosion val="0"/>
          </c:dPt>
          <c:dPt>
            <c:idx val="2"/>
            <c:explosion val="0"/>
          </c:dPt>
          <c:dLbls>
            <c:dLbl>
              <c:idx val="0"/>
              <c:layout>
                <c:manualLayout>
                  <c:x val="0.11605367086123683"/>
                  <c:y val="0.3032342696293398"/>
                </c:manualLayout>
              </c:layout>
              <c:tx>
                <c:rich>
                  <a:bodyPr/>
                  <a:lstStyle/>
                  <a:p>
                    <a:r>
                      <a:rPr lang="en-US" sz="1600" b="1" dirty="0" smtClean="0">
                        <a:latin typeface="Myriad Pro" pitchFamily="34" charset="0"/>
                      </a:rPr>
                      <a:t>State Government and Higher Education Institution Employers</a:t>
                    </a:r>
                  </a:p>
                  <a:p>
                    <a:r>
                      <a:rPr lang="en-US" sz="1600" b="1" dirty="0" smtClean="0">
                        <a:latin typeface="Myriad Pro" pitchFamily="34" charset="0"/>
                      </a:rPr>
                      <a:t>31%</a:t>
                    </a:r>
                    <a:endParaRPr lang="en-US" sz="1600" b="1" dirty="0">
                      <a:latin typeface="Myriad Pro" pitchFamily="34" charset="0"/>
                    </a:endParaRPr>
                  </a:p>
                </c:rich>
              </c:tx>
              <c:showVal val="1"/>
              <c:showCatName val="1"/>
              <c:showPercent val="1"/>
              <c:separator> </c:separator>
            </c:dLbl>
            <c:dLbl>
              <c:idx val="1"/>
              <c:layout>
                <c:manualLayout>
                  <c:x val="-0.21032182893026222"/>
                  <c:y val="-7.9048814550355118E-2"/>
                </c:manualLayout>
              </c:layout>
              <c:tx>
                <c:rich>
                  <a:bodyPr/>
                  <a:lstStyle/>
                  <a:p>
                    <a:r>
                      <a:rPr lang="en-US" sz="1600" b="1" dirty="0">
                        <a:latin typeface="Myriad Pro" pitchFamily="34" charset="0"/>
                      </a:rPr>
                      <a:t>Public school districts</a:t>
                    </a:r>
                  </a:p>
                  <a:p>
                    <a:r>
                      <a:rPr lang="en-US" sz="1600" b="1" dirty="0">
                        <a:latin typeface="Myriad Pro" pitchFamily="34" charset="0"/>
                      </a:rPr>
                      <a:t>43%</a:t>
                    </a:r>
                  </a:p>
                </c:rich>
              </c:tx>
              <c:showVal val="1"/>
              <c:showCatName val="1"/>
              <c:showPercent val="1"/>
              <c:separator> </c:separator>
            </c:dLbl>
            <c:dLbl>
              <c:idx val="2"/>
              <c:layout>
                <c:manualLayout>
                  <c:x val="-0.1099828292491476"/>
                  <c:y val="0.23032577449557937"/>
                </c:manualLayout>
              </c:layout>
              <c:tx>
                <c:rich>
                  <a:bodyPr/>
                  <a:lstStyle/>
                  <a:p>
                    <a:r>
                      <a:rPr lang="en-US" sz="1600" b="1" dirty="0" smtClean="0">
                        <a:latin typeface="Myriad Pro" pitchFamily="34" charset="0"/>
                      </a:rPr>
                      <a:t>Local Subdivision and other Quasi-Governmental Employers</a:t>
                    </a:r>
                  </a:p>
                  <a:p>
                    <a:r>
                      <a:rPr lang="en-US" sz="1600" b="1" dirty="0" smtClean="0">
                        <a:latin typeface="Myriad Pro" pitchFamily="34" charset="0"/>
                      </a:rPr>
                      <a:t>26%</a:t>
                    </a:r>
                    <a:endParaRPr lang="en-US" sz="1600" b="1" dirty="0">
                      <a:latin typeface="Myriad Pro" pitchFamily="34" charset="0"/>
                    </a:endParaRPr>
                  </a:p>
                </c:rich>
              </c:tx>
              <c:showVal val="1"/>
              <c:showCatName val="1"/>
              <c:showPercent val="1"/>
              <c:separator> </c:separator>
            </c:dLbl>
            <c:dLbl>
              <c:idx val="3"/>
              <c:layout>
                <c:manualLayout>
                  <c:x val="-0.29426356080490434"/>
                  <c:y val="6.5972222222222474E-2"/>
                </c:manualLayout>
              </c:layout>
              <c:showVal val="1"/>
              <c:showCatName val="1"/>
              <c:showPercent val="1"/>
              <c:separator> </c:separator>
            </c:dLbl>
            <c:numFmt formatCode="0%" sourceLinked="0"/>
            <c:txPr>
              <a:bodyPr/>
              <a:lstStyle/>
              <a:p>
                <a:pPr>
                  <a:defRPr sz="1600">
                    <a:latin typeface="Myriad Pro" pitchFamily="34" charset="0"/>
                  </a:defRPr>
                </a:pPr>
                <a:endParaRPr lang="en-US"/>
              </a:p>
            </c:txPr>
            <c:showVal val="1"/>
            <c:showCatName val="1"/>
            <c:showPercent val="1"/>
            <c:separator> </c:separator>
            <c:showLeaderLines val="1"/>
          </c:dLbls>
          <c:cat>
            <c:strRef>
              <c:f>Sheet1!$A$2:$A$4</c:f>
              <c:strCache>
                <c:ptCount val="3"/>
                <c:pt idx="0">
                  <c:v>State government and higher education institution employers</c:v>
                </c:pt>
                <c:pt idx="1">
                  <c:v>Public school districts</c:v>
                </c:pt>
                <c:pt idx="2">
                  <c:v>Local sudivision and other quasi-governmental employers</c:v>
                </c:pt>
              </c:strCache>
            </c:strRef>
          </c:cat>
          <c:val>
            <c:numRef>
              <c:f>Sheet1!$B$2:$B$4</c:f>
              <c:numCache>
                <c:formatCode>"$"#,##0_);[Red]\("$"#,##0\)</c:formatCode>
                <c:ptCount val="3"/>
                <c:pt idx="0">
                  <c:v>2376315</c:v>
                </c:pt>
                <c:pt idx="1">
                  <c:v>3269682</c:v>
                </c:pt>
                <c:pt idx="2">
                  <c:v>1913175</c:v>
                </c:pt>
              </c:numCache>
            </c:numRef>
          </c:val>
        </c:ser>
        <c:firstSliceAng val="0"/>
      </c:pieChart>
    </c:plotArea>
    <c:plotVisOnly val="1"/>
  </c:chart>
  <c:txPr>
    <a:bodyPr/>
    <a:lstStyle/>
    <a:p>
      <a:pPr>
        <a:defRPr sz="1800"/>
      </a:pPr>
      <a:endParaRPr lang="en-US"/>
    </a:p>
  </c:txPr>
  <c:externalData r:id="rId2"/>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70238" cy="479425"/>
          </a:xfrm>
          <a:prstGeom prst="rect">
            <a:avLst/>
          </a:prstGeom>
        </p:spPr>
        <p:txBody>
          <a:bodyPr vert="horz" lIns="96641" tIns="48321" rIns="96641" bIns="48321" rtlCol="0"/>
          <a:lstStyle>
            <a:lvl1pPr algn="l" eaLnBrk="0" hangingPunct="0">
              <a:spcBef>
                <a:spcPct val="0"/>
              </a:spcBef>
              <a:buClrTx/>
              <a:buSzTx/>
              <a:buFontTx/>
              <a:buNone/>
              <a:defRPr sz="1300">
                <a:solidFill>
                  <a:schemeClr val="tx1"/>
                </a:solidFill>
                <a:latin typeface="Arial" charset="0"/>
              </a:defRPr>
            </a:lvl1pPr>
          </a:lstStyle>
          <a:p>
            <a:pPr>
              <a:defRPr/>
            </a:pPr>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6641" tIns="48321" rIns="96641" bIns="48321" rtlCol="0"/>
          <a:lstStyle>
            <a:lvl1pPr algn="r" eaLnBrk="0" hangingPunct="0">
              <a:spcBef>
                <a:spcPct val="0"/>
              </a:spcBef>
              <a:buClrTx/>
              <a:buSzTx/>
              <a:buFontTx/>
              <a:buNone/>
              <a:defRPr sz="1300">
                <a:solidFill>
                  <a:schemeClr val="tx1"/>
                </a:solidFill>
                <a:latin typeface="Arial" charset="0"/>
              </a:defRPr>
            </a:lvl1pPr>
          </a:lstStyle>
          <a:p>
            <a:pPr>
              <a:defRPr/>
            </a:pPr>
            <a:fld id="{98132CB4-5D2B-4CF0-BDCD-4A72611F6A5C}" type="datetimeFigureOut">
              <a:rPr lang="en-US"/>
              <a:pPr>
                <a:defRPr/>
              </a:pPr>
              <a:t>9/16/2011</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6641" tIns="48321" rIns="96641" bIns="48321" rtlCol="0" anchor="b"/>
          <a:lstStyle>
            <a:lvl1pPr algn="l" eaLnBrk="0" hangingPunct="0">
              <a:spcBef>
                <a:spcPct val="0"/>
              </a:spcBef>
              <a:buClrTx/>
              <a:buSzTx/>
              <a:buFontTx/>
              <a:buNone/>
              <a:defRPr sz="1300">
                <a:solidFill>
                  <a:schemeClr val="tx1"/>
                </a:solidFill>
                <a:latin typeface="Arial" charset="0"/>
              </a:defRPr>
            </a:lvl1pPr>
          </a:lstStyle>
          <a:p>
            <a:pPr>
              <a:defRPr/>
            </a:pPr>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6641" tIns="48321" rIns="96641" bIns="48321" rtlCol="0" anchor="b"/>
          <a:lstStyle>
            <a:lvl1pPr algn="r" eaLnBrk="0" hangingPunct="0">
              <a:spcBef>
                <a:spcPct val="0"/>
              </a:spcBef>
              <a:buClrTx/>
              <a:buSzTx/>
              <a:buFontTx/>
              <a:buNone/>
              <a:defRPr sz="1300">
                <a:solidFill>
                  <a:schemeClr val="tx1"/>
                </a:solidFill>
                <a:latin typeface="Arial" charset="0"/>
              </a:defRPr>
            </a:lvl1pPr>
          </a:lstStyle>
          <a:p>
            <a:pPr>
              <a:defRPr/>
            </a:pPr>
            <a:fld id="{BA1DFA71-B98B-47AC-82D1-25168B7E9BE0}"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1"/>
            <a:ext cx="3170238" cy="479425"/>
          </a:xfrm>
          <a:prstGeom prst="rect">
            <a:avLst/>
          </a:prstGeom>
          <a:noFill/>
          <a:ln w="9525">
            <a:noFill/>
            <a:miter lim="800000"/>
            <a:headEnd/>
            <a:tailEnd/>
          </a:ln>
          <a:effectLst/>
        </p:spPr>
        <p:txBody>
          <a:bodyPr vert="horz" wrap="square" lIns="98477" tIns="49239" rIns="98477" bIns="49239" numCol="1" anchor="t" anchorCtr="0" compatLnSpc="1">
            <a:prstTxWarp prst="textNoShape">
              <a:avLst/>
            </a:prstTxWarp>
          </a:bodyPr>
          <a:lstStyle>
            <a:lvl1pPr eaLnBrk="1" hangingPunct="1">
              <a:spcBef>
                <a:spcPct val="0"/>
              </a:spcBef>
              <a:buClrTx/>
              <a:buSzTx/>
              <a:buFontTx/>
              <a:buNone/>
              <a:defRPr sz="1300">
                <a:solidFill>
                  <a:schemeClr val="tx1"/>
                </a:solidFill>
                <a:latin typeface="Arial" charset="0"/>
              </a:defRPr>
            </a:lvl1pPr>
          </a:lstStyle>
          <a:p>
            <a:pPr>
              <a:defRPr/>
            </a:pPr>
            <a:endParaRPr lang="en-US"/>
          </a:p>
        </p:txBody>
      </p:sp>
      <p:sp>
        <p:nvSpPr>
          <p:cNvPr id="39939" name="Rectangle 3"/>
          <p:cNvSpPr>
            <a:spLocks noGrp="1" noChangeArrowheads="1"/>
          </p:cNvSpPr>
          <p:nvPr>
            <p:ph type="dt" idx="1"/>
          </p:nvPr>
        </p:nvSpPr>
        <p:spPr bwMode="auto">
          <a:xfrm>
            <a:off x="4143375" y="1"/>
            <a:ext cx="3170238" cy="479425"/>
          </a:xfrm>
          <a:prstGeom prst="rect">
            <a:avLst/>
          </a:prstGeom>
          <a:noFill/>
          <a:ln w="9525">
            <a:noFill/>
            <a:miter lim="800000"/>
            <a:headEnd/>
            <a:tailEnd/>
          </a:ln>
          <a:effectLst/>
        </p:spPr>
        <p:txBody>
          <a:bodyPr vert="horz" wrap="square" lIns="98477" tIns="49239" rIns="98477" bIns="49239" numCol="1" anchor="t" anchorCtr="0" compatLnSpc="1">
            <a:prstTxWarp prst="textNoShape">
              <a:avLst/>
            </a:prstTxWarp>
          </a:bodyPr>
          <a:lstStyle>
            <a:lvl1pPr algn="r" eaLnBrk="1" hangingPunct="1">
              <a:spcBef>
                <a:spcPct val="0"/>
              </a:spcBef>
              <a:buClrTx/>
              <a:buSzTx/>
              <a:buFontTx/>
              <a:buNone/>
              <a:defRPr sz="1300">
                <a:solidFill>
                  <a:schemeClr val="tx1"/>
                </a:solidFill>
                <a:latin typeface="Arial" charset="0"/>
              </a:defRPr>
            </a:lvl1pPr>
          </a:lstStyle>
          <a:p>
            <a:pPr>
              <a:defRPr/>
            </a:pPr>
            <a:endParaRPr lang="en-US"/>
          </a:p>
        </p:txBody>
      </p:sp>
      <p:sp>
        <p:nvSpPr>
          <p:cNvPr id="37892"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731839" y="4560889"/>
            <a:ext cx="5851525" cy="4319587"/>
          </a:xfrm>
          <a:prstGeom prst="rect">
            <a:avLst/>
          </a:prstGeom>
          <a:noFill/>
          <a:ln w="9525">
            <a:noFill/>
            <a:miter lim="800000"/>
            <a:headEnd/>
            <a:tailEnd/>
          </a:ln>
          <a:effectLst/>
        </p:spPr>
        <p:txBody>
          <a:bodyPr vert="horz" wrap="square" lIns="98477" tIns="49239" rIns="98477" bIns="4923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42"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8477" tIns="49239" rIns="98477" bIns="49239" numCol="1" anchor="b" anchorCtr="0" compatLnSpc="1">
            <a:prstTxWarp prst="textNoShape">
              <a:avLst/>
            </a:prstTxWarp>
          </a:bodyPr>
          <a:lstStyle>
            <a:lvl1pPr eaLnBrk="1" hangingPunct="1">
              <a:spcBef>
                <a:spcPct val="0"/>
              </a:spcBef>
              <a:buClrTx/>
              <a:buSzTx/>
              <a:buFontTx/>
              <a:buNone/>
              <a:defRPr sz="1300">
                <a:solidFill>
                  <a:schemeClr val="tx1"/>
                </a:solidFill>
                <a:latin typeface="Arial" charset="0"/>
              </a:defRPr>
            </a:lvl1pPr>
          </a:lstStyle>
          <a:p>
            <a:pPr>
              <a:defRPr/>
            </a:pPr>
            <a:endParaRPr lang="en-US"/>
          </a:p>
        </p:txBody>
      </p:sp>
      <p:sp>
        <p:nvSpPr>
          <p:cNvPr id="39943"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8477" tIns="49239" rIns="98477" bIns="49239" numCol="1" anchor="b" anchorCtr="0" compatLnSpc="1">
            <a:prstTxWarp prst="textNoShape">
              <a:avLst/>
            </a:prstTxWarp>
          </a:bodyPr>
          <a:lstStyle>
            <a:lvl1pPr algn="r" eaLnBrk="1" hangingPunct="1">
              <a:spcBef>
                <a:spcPct val="0"/>
              </a:spcBef>
              <a:buClrTx/>
              <a:buSzTx/>
              <a:buFontTx/>
              <a:buNone/>
              <a:defRPr sz="1300">
                <a:solidFill>
                  <a:schemeClr val="tx1"/>
                </a:solidFill>
                <a:latin typeface="Arial" charset="0"/>
              </a:defRPr>
            </a:lvl1pPr>
          </a:lstStyle>
          <a:p>
            <a:pPr>
              <a:defRPr/>
            </a:pPr>
            <a:fld id="{00C81DFD-8B8E-48D1-BD8B-42F69910F45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p:spPr>
        <p:txBody>
          <a:bodyPr/>
          <a:lstStyle/>
          <a:p>
            <a:endParaRPr lang="en-US" smtClean="0"/>
          </a:p>
        </p:txBody>
      </p:sp>
      <p:sp>
        <p:nvSpPr>
          <p:cNvPr id="38916" name="Slide Number Placeholder 3"/>
          <p:cNvSpPr>
            <a:spLocks noGrp="1"/>
          </p:cNvSpPr>
          <p:nvPr>
            <p:ph type="sldNum" sz="quarter" idx="5"/>
          </p:nvPr>
        </p:nvSpPr>
        <p:spPr>
          <a:noFill/>
        </p:spPr>
        <p:txBody>
          <a:bodyPr/>
          <a:lstStyle/>
          <a:p>
            <a:fld id="{B394F410-7B23-47E9-84C8-37F1F80C3610}"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endParaRPr lang="en-US" smtClean="0"/>
          </a:p>
        </p:txBody>
      </p:sp>
      <p:sp>
        <p:nvSpPr>
          <p:cNvPr id="43012" name="Slide Number Placeholder 3"/>
          <p:cNvSpPr>
            <a:spLocks noGrp="1"/>
          </p:cNvSpPr>
          <p:nvPr>
            <p:ph type="sldNum" sz="quarter" idx="5"/>
          </p:nvPr>
        </p:nvSpPr>
        <p:spPr>
          <a:noFill/>
        </p:spPr>
        <p:txBody>
          <a:bodyPr/>
          <a:lstStyle/>
          <a:p>
            <a:fld id="{84E7BCD2-82D4-46B6-81F8-0DA9159829D3}"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endParaRPr lang="en-US" smtClean="0"/>
          </a:p>
        </p:txBody>
      </p:sp>
      <p:sp>
        <p:nvSpPr>
          <p:cNvPr id="43012" name="Slide Number Placeholder 3"/>
          <p:cNvSpPr>
            <a:spLocks noGrp="1"/>
          </p:cNvSpPr>
          <p:nvPr>
            <p:ph type="sldNum" sz="quarter" idx="5"/>
          </p:nvPr>
        </p:nvSpPr>
        <p:spPr>
          <a:noFill/>
        </p:spPr>
        <p:txBody>
          <a:bodyPr/>
          <a:lstStyle/>
          <a:p>
            <a:fld id="{84E7BCD2-82D4-46B6-81F8-0DA9159829D3}"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endParaRPr lang="en-US" smtClean="0"/>
          </a:p>
        </p:txBody>
      </p:sp>
      <p:sp>
        <p:nvSpPr>
          <p:cNvPr id="43012" name="Slide Number Placeholder 3"/>
          <p:cNvSpPr>
            <a:spLocks noGrp="1"/>
          </p:cNvSpPr>
          <p:nvPr>
            <p:ph type="sldNum" sz="quarter" idx="5"/>
          </p:nvPr>
        </p:nvSpPr>
        <p:spPr>
          <a:noFill/>
        </p:spPr>
        <p:txBody>
          <a:bodyPr/>
          <a:lstStyle/>
          <a:p>
            <a:fld id="{84E7BCD2-82D4-46B6-81F8-0DA9159829D3}"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endParaRPr lang="en-US" smtClean="0"/>
          </a:p>
        </p:txBody>
      </p:sp>
      <p:sp>
        <p:nvSpPr>
          <p:cNvPr id="46084" name="Slide Number Placeholder 3"/>
          <p:cNvSpPr>
            <a:spLocks noGrp="1"/>
          </p:cNvSpPr>
          <p:nvPr>
            <p:ph type="sldNum" sz="quarter" idx="5"/>
          </p:nvPr>
        </p:nvSpPr>
        <p:spPr>
          <a:noFill/>
        </p:spPr>
        <p:txBody>
          <a:bodyPr/>
          <a:lstStyle/>
          <a:p>
            <a:fld id="{C6765494-7F59-41C9-A36B-23E50F36F40E}" type="slidenum">
              <a:rPr lang="en-US" smtClean="0"/>
              <a:pPr/>
              <a:t>16</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n-US" smtClean="0"/>
          </a:p>
        </p:txBody>
      </p:sp>
      <p:sp>
        <p:nvSpPr>
          <p:cNvPr id="49156" name="Slide Number Placeholder 3"/>
          <p:cNvSpPr>
            <a:spLocks noGrp="1"/>
          </p:cNvSpPr>
          <p:nvPr>
            <p:ph type="sldNum" sz="quarter" idx="5"/>
          </p:nvPr>
        </p:nvSpPr>
        <p:spPr>
          <a:noFill/>
        </p:spPr>
        <p:txBody>
          <a:bodyPr/>
          <a:lstStyle/>
          <a:p>
            <a:fld id="{C2EEB4BF-7264-4771-9CD0-EB0A2B62D3A3}" type="slidenum">
              <a:rPr lang="en-US" smtClean="0"/>
              <a:pPr/>
              <a:t>17</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endParaRPr lang="en-US" smtClean="0"/>
          </a:p>
        </p:txBody>
      </p:sp>
      <p:sp>
        <p:nvSpPr>
          <p:cNvPr id="50180" name="Slide Number Placeholder 3"/>
          <p:cNvSpPr>
            <a:spLocks noGrp="1"/>
          </p:cNvSpPr>
          <p:nvPr>
            <p:ph type="sldNum" sz="quarter" idx="5"/>
          </p:nvPr>
        </p:nvSpPr>
        <p:spPr>
          <a:noFill/>
        </p:spPr>
        <p:txBody>
          <a:bodyPr/>
          <a:lstStyle/>
          <a:p>
            <a:fld id="{3AFF518B-5C58-474F-BA9A-988E08C43A68}" type="slidenum">
              <a:rPr lang="en-US" smtClean="0"/>
              <a:pPr/>
              <a:t>18</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endParaRPr lang="en-US" smtClean="0"/>
          </a:p>
        </p:txBody>
      </p:sp>
      <p:sp>
        <p:nvSpPr>
          <p:cNvPr id="50180" name="Slide Number Placeholder 3"/>
          <p:cNvSpPr>
            <a:spLocks noGrp="1"/>
          </p:cNvSpPr>
          <p:nvPr>
            <p:ph type="sldNum" sz="quarter" idx="5"/>
          </p:nvPr>
        </p:nvSpPr>
        <p:spPr>
          <a:noFill/>
        </p:spPr>
        <p:txBody>
          <a:bodyPr/>
          <a:lstStyle/>
          <a:p>
            <a:fld id="{3AFF518B-5C58-474F-BA9A-988E08C43A68}" type="slidenum">
              <a:rPr lang="en-US" smtClean="0"/>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p:spPr>
        <p:txBody>
          <a:bodyPr/>
          <a:lstStyle/>
          <a:p>
            <a:endParaRPr lang="en-US" smtClean="0"/>
          </a:p>
        </p:txBody>
      </p:sp>
      <p:sp>
        <p:nvSpPr>
          <p:cNvPr id="39940" name="Slide Number Placeholder 3"/>
          <p:cNvSpPr>
            <a:spLocks noGrp="1"/>
          </p:cNvSpPr>
          <p:nvPr>
            <p:ph type="sldNum" sz="quarter" idx="5"/>
          </p:nvPr>
        </p:nvSpPr>
        <p:spPr>
          <a:noFill/>
        </p:spPr>
        <p:txBody>
          <a:bodyPr/>
          <a:lstStyle/>
          <a:p>
            <a:fld id="{293847EC-EB67-46DA-B8FB-286C7F51C7E9}" type="slidenum">
              <a:rPr lang="en-US" smtClean="0"/>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p:spPr>
        <p:txBody>
          <a:bodyPr/>
          <a:lstStyle/>
          <a:p>
            <a:endParaRPr lang="en-US" smtClean="0"/>
          </a:p>
        </p:txBody>
      </p:sp>
      <p:sp>
        <p:nvSpPr>
          <p:cNvPr id="40964" name="Slide Number Placeholder 3"/>
          <p:cNvSpPr>
            <a:spLocks noGrp="1"/>
          </p:cNvSpPr>
          <p:nvPr>
            <p:ph type="sldNum" sz="quarter" idx="5"/>
          </p:nvPr>
        </p:nvSpPr>
        <p:spPr>
          <a:noFill/>
        </p:spPr>
        <p:txBody>
          <a:bodyPr/>
          <a:lstStyle/>
          <a:p>
            <a:fld id="{1C88FB61-910A-4EBB-8119-C066F8FAEB7F}"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p:spPr>
        <p:txBody>
          <a:bodyPr/>
          <a:lstStyle/>
          <a:p>
            <a:endParaRPr lang="en-US" smtClean="0"/>
          </a:p>
        </p:txBody>
      </p:sp>
      <p:sp>
        <p:nvSpPr>
          <p:cNvPr id="41988" name="Slide Number Placeholder 3"/>
          <p:cNvSpPr>
            <a:spLocks noGrp="1"/>
          </p:cNvSpPr>
          <p:nvPr>
            <p:ph type="sldNum" sz="quarter" idx="5"/>
          </p:nvPr>
        </p:nvSpPr>
        <p:spPr>
          <a:noFill/>
        </p:spPr>
        <p:txBody>
          <a:bodyPr/>
          <a:lstStyle/>
          <a:p>
            <a:fld id="{2C164986-3B57-47A1-9C6D-FE4E7126DC18}"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p:spPr>
        <p:txBody>
          <a:bodyPr/>
          <a:lstStyle/>
          <a:p>
            <a:endParaRPr lang="en-US" smtClean="0"/>
          </a:p>
        </p:txBody>
      </p:sp>
      <p:sp>
        <p:nvSpPr>
          <p:cNvPr id="41988" name="Slide Number Placeholder 3"/>
          <p:cNvSpPr>
            <a:spLocks noGrp="1"/>
          </p:cNvSpPr>
          <p:nvPr>
            <p:ph type="sldNum" sz="quarter" idx="5"/>
          </p:nvPr>
        </p:nvSpPr>
        <p:spPr>
          <a:noFill/>
        </p:spPr>
        <p:txBody>
          <a:bodyPr/>
          <a:lstStyle/>
          <a:p>
            <a:fld id="{2C164986-3B57-47A1-9C6D-FE4E7126DC18}"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endParaRPr lang="en-US" smtClean="0"/>
          </a:p>
        </p:txBody>
      </p:sp>
      <p:sp>
        <p:nvSpPr>
          <p:cNvPr id="43012" name="Slide Number Placeholder 3"/>
          <p:cNvSpPr>
            <a:spLocks noGrp="1"/>
          </p:cNvSpPr>
          <p:nvPr>
            <p:ph type="sldNum" sz="quarter" idx="5"/>
          </p:nvPr>
        </p:nvSpPr>
        <p:spPr>
          <a:noFill/>
        </p:spPr>
        <p:txBody>
          <a:bodyPr/>
          <a:lstStyle/>
          <a:p>
            <a:fld id="{84E7BCD2-82D4-46B6-81F8-0DA9159829D3}"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endParaRPr lang="en-US" smtClean="0"/>
          </a:p>
        </p:txBody>
      </p:sp>
      <p:sp>
        <p:nvSpPr>
          <p:cNvPr id="43012" name="Slide Number Placeholder 3"/>
          <p:cNvSpPr>
            <a:spLocks noGrp="1"/>
          </p:cNvSpPr>
          <p:nvPr>
            <p:ph type="sldNum" sz="quarter" idx="5"/>
          </p:nvPr>
        </p:nvSpPr>
        <p:spPr>
          <a:noFill/>
        </p:spPr>
        <p:txBody>
          <a:bodyPr/>
          <a:lstStyle/>
          <a:p>
            <a:fld id="{84E7BCD2-82D4-46B6-81F8-0DA9159829D3}"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endParaRPr lang="en-US" smtClean="0"/>
          </a:p>
        </p:txBody>
      </p:sp>
      <p:sp>
        <p:nvSpPr>
          <p:cNvPr id="43012" name="Slide Number Placeholder 3"/>
          <p:cNvSpPr>
            <a:spLocks noGrp="1"/>
          </p:cNvSpPr>
          <p:nvPr>
            <p:ph type="sldNum" sz="quarter" idx="5"/>
          </p:nvPr>
        </p:nvSpPr>
        <p:spPr>
          <a:noFill/>
        </p:spPr>
        <p:txBody>
          <a:bodyPr/>
          <a:lstStyle/>
          <a:p>
            <a:fld id="{84E7BCD2-82D4-46B6-81F8-0DA9159829D3}"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endParaRPr lang="en-US" smtClean="0"/>
          </a:p>
        </p:txBody>
      </p:sp>
      <p:sp>
        <p:nvSpPr>
          <p:cNvPr id="43012" name="Slide Number Placeholder 3"/>
          <p:cNvSpPr>
            <a:spLocks noGrp="1"/>
          </p:cNvSpPr>
          <p:nvPr>
            <p:ph type="sldNum" sz="quarter" idx="5"/>
          </p:nvPr>
        </p:nvSpPr>
        <p:spPr>
          <a:noFill/>
        </p:spPr>
        <p:txBody>
          <a:bodyPr/>
          <a:lstStyle/>
          <a:p>
            <a:fld id="{84E7BCD2-82D4-46B6-81F8-0DA9159829D3}"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descr="retsyspowerpointbackgroundtitleslide copy.jpg"/>
          <p:cNvPicPr>
            <a:picLocks noChangeAspect="1"/>
          </p:cNvPicPr>
          <p:nvPr userDrawn="1"/>
        </p:nvPicPr>
        <p:blipFill>
          <a:blip r:embed="rId2" cstate="print"/>
          <a:srcRect/>
          <a:stretch>
            <a:fillRect/>
          </a:stretch>
        </p:blipFill>
        <p:spPr bwMode="auto">
          <a:xfrm>
            <a:off x="0" y="0"/>
            <a:ext cx="9144000" cy="7065963"/>
          </a:xfrm>
          <a:prstGeom prst="rect">
            <a:avLst/>
          </a:prstGeom>
          <a:noFill/>
          <a:ln w="9525">
            <a:noFill/>
            <a:miter lim="800000"/>
            <a:headEnd/>
            <a:tailEnd/>
          </a:ln>
        </p:spPr>
      </p:pic>
      <p:sp>
        <p:nvSpPr>
          <p:cNvPr id="2" name="Title 1"/>
          <p:cNvSpPr>
            <a:spLocks noGrp="1"/>
          </p:cNvSpPr>
          <p:nvPr>
            <p:ph type="ctrTitle"/>
          </p:nvPr>
        </p:nvSpPr>
        <p:spPr>
          <a:xfrm>
            <a:off x="685800" y="2130425"/>
            <a:ext cx="7772400" cy="1470025"/>
          </a:xfrm>
        </p:spPr>
        <p:txBody>
          <a:bodyPr/>
          <a:lstStyle>
            <a:lvl1pPr algn="ctr">
              <a:defRPr b="1"/>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b="1">
                <a:solidFill>
                  <a:srgbClr val="00549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Date Placeholder 3"/>
          <p:cNvSpPr>
            <a:spLocks noGrp="1"/>
          </p:cNvSpPr>
          <p:nvPr>
            <p:ph type="dt" sz="half" idx="10"/>
          </p:nvPr>
        </p:nvSpPr>
        <p:spPr/>
        <p:txBody>
          <a:bodyPr/>
          <a:lstStyle>
            <a:lvl1pPr>
              <a:defRPr sz="3200" b="1">
                <a:solidFill>
                  <a:schemeClr val="tx1"/>
                </a:solidFill>
                <a:latin typeface="+mn-lt"/>
              </a:defRPr>
            </a:lvl1pPr>
          </a:lstStyle>
          <a:p>
            <a:pPr>
              <a:defRPr/>
            </a:pPr>
            <a:r>
              <a:rPr lang="en-US"/>
              <a:t>2009</a:t>
            </a: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1BC76E3-3AA3-470A-8825-324F51B38E2B}"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4" name="Picture 6" descr="retsyspowerpointbackgroundtemplate2 copy.jpg"/>
          <p:cNvPicPr>
            <a:picLocks noChangeAspect="1"/>
          </p:cNvPicPr>
          <p:nvPr userDrawn="1"/>
        </p:nvPicPr>
        <p:blipFill>
          <a:blip r:embed="rId2" cstate="print"/>
          <a:srcRect/>
          <a:stretch>
            <a:fillRect/>
          </a:stretch>
        </p:blipFill>
        <p:spPr bwMode="auto">
          <a:xfrm>
            <a:off x="-76200" y="-266700"/>
            <a:ext cx="9220200" cy="712470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sz="2000" b="1">
                <a:solidFill>
                  <a:schemeClr val="tx1"/>
                </a:solidFill>
                <a:latin typeface="+mn-lt"/>
              </a:defRPr>
            </a:lvl1pPr>
          </a:lstStyle>
          <a:p>
            <a:pPr>
              <a:defRPr/>
            </a:pPr>
            <a:r>
              <a:rPr lang="en-US"/>
              <a:t>2009</a:t>
            </a: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843A71B-8B16-4D68-BBC9-93C42BCDDFE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4" name="Picture 6" descr="retsyspowerpointbackgroundtemplate2 copy.jpg"/>
          <p:cNvPicPr>
            <a:picLocks noChangeAspect="1"/>
          </p:cNvPicPr>
          <p:nvPr userDrawn="1"/>
        </p:nvPicPr>
        <p:blipFill>
          <a:blip r:embed="rId2" cstate="print"/>
          <a:srcRect/>
          <a:stretch>
            <a:fillRect/>
          </a:stretch>
        </p:blipFill>
        <p:spPr bwMode="auto">
          <a:xfrm>
            <a:off x="-76200" y="-266700"/>
            <a:ext cx="9220200" cy="7124700"/>
          </a:xfrm>
          <a:prstGeom prst="rect">
            <a:avLst/>
          </a:prstGeom>
          <a:noFill/>
          <a:ln w="9525">
            <a:noFill/>
            <a:miter lim="800000"/>
            <a:headEnd/>
            <a:tailEnd/>
          </a:ln>
        </p:spPr>
      </p:pic>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sz="2000" b="1">
                <a:solidFill>
                  <a:schemeClr val="tx1"/>
                </a:solidFill>
                <a:latin typeface="+mn-lt"/>
              </a:defRPr>
            </a:lvl1pPr>
          </a:lstStyle>
          <a:p>
            <a:pPr>
              <a:defRPr/>
            </a:pPr>
            <a:r>
              <a:rPr lang="en-US"/>
              <a:t>2009</a:t>
            </a: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8087B63-6655-4D36-9FD8-D8002A65634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descr="retsyspowerpointbackgroundtemplate2 copy.jpg"/>
          <p:cNvPicPr>
            <a:picLocks noChangeAspect="1"/>
          </p:cNvPicPr>
          <p:nvPr userDrawn="1"/>
        </p:nvPicPr>
        <p:blipFill>
          <a:blip r:embed="rId2" cstate="print"/>
          <a:srcRect/>
          <a:stretch>
            <a:fillRect/>
          </a:stretch>
        </p:blipFill>
        <p:spPr bwMode="auto">
          <a:xfrm>
            <a:off x="-76200" y="-266700"/>
            <a:ext cx="9220200" cy="7124700"/>
          </a:xfrm>
          <a:prstGeom prst="rect">
            <a:avLst/>
          </a:prstGeom>
          <a:noFill/>
          <a:ln w="9525">
            <a:noFill/>
            <a:miter lim="800000"/>
            <a:headEnd/>
            <a:tailEnd/>
          </a:ln>
        </p:spPr>
      </p:pic>
      <p:sp>
        <p:nvSpPr>
          <p:cNvPr id="2" name="Title 1"/>
          <p:cNvSpPr>
            <a:spLocks noGrp="1"/>
          </p:cNvSpPr>
          <p:nvPr>
            <p:ph type="title"/>
          </p:nvPr>
        </p:nvSpPr>
        <p:spPr/>
        <p:txBody>
          <a:bodyPr/>
          <a:lstStyle>
            <a:lvl1pPr algn="l">
              <a:defRPr sz="4000" b="1"/>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rgbClr val="005490"/>
              </a:buClr>
              <a:buSzPct val="75000"/>
              <a:buFont typeface="Wingdings" pitchFamily="2" charset="2"/>
              <a:buChar char=""/>
              <a:defRPr b="1"/>
            </a:lvl1pPr>
            <a:lvl2pPr>
              <a:buClr>
                <a:schemeClr val="bg2">
                  <a:lumMod val="75000"/>
                </a:schemeClr>
              </a:buClr>
              <a:buSzPct val="60000"/>
              <a:buFont typeface="Wingdings" pitchFamily="2" charset="2"/>
              <a:buChar char=""/>
              <a:defRPr/>
            </a:lvl2pPr>
            <a:lvl3pPr>
              <a:buClr>
                <a:schemeClr val="bg1">
                  <a:lumMod val="85000"/>
                </a:schemeClr>
              </a:buClr>
              <a:buFont typeface="Wingdings" pitchFamily="2" charset="2"/>
              <a:buChar char="§"/>
              <a:defRPr/>
            </a:lvl3pPr>
            <a:lvl4pPr>
              <a:buClr>
                <a:srgbClr val="005490"/>
              </a:buClr>
              <a:buFont typeface="Arial" pitchFamily="34" charset="0"/>
              <a:buChar char="•"/>
              <a:defRPr/>
            </a:lvl4pPr>
            <a:lvl5pPr>
              <a:buClr>
                <a:schemeClr val="bg2">
                  <a:lumMod val="75000"/>
                </a:schemeClr>
              </a:buClr>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3"/>
          <p:cNvSpPr>
            <a:spLocks noGrp="1"/>
          </p:cNvSpPr>
          <p:nvPr>
            <p:ph type="dt" sz="half" idx="10"/>
          </p:nvPr>
        </p:nvSpPr>
        <p:spPr/>
        <p:txBody>
          <a:bodyPr/>
          <a:lstStyle>
            <a:lvl1pPr>
              <a:defRPr sz="2000" b="1">
                <a:solidFill>
                  <a:schemeClr val="tx1"/>
                </a:solidFill>
                <a:latin typeface="+mn-lt"/>
              </a:defRPr>
            </a:lvl1pPr>
          </a:lstStyle>
          <a:p>
            <a:pPr>
              <a:defRPr/>
            </a:pPr>
            <a:r>
              <a:rPr lang="en-US"/>
              <a:t>2009</a:t>
            </a: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224744B-A578-4188-9146-044C91936B3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6" descr="retsyspowerpointbackgroundtemplate2 copy.jpg"/>
          <p:cNvPicPr>
            <a:picLocks noChangeAspect="1"/>
          </p:cNvPicPr>
          <p:nvPr userDrawn="1"/>
        </p:nvPicPr>
        <p:blipFill>
          <a:blip r:embed="rId2" cstate="print"/>
          <a:srcRect/>
          <a:stretch>
            <a:fillRect/>
          </a:stretch>
        </p:blipFill>
        <p:spPr bwMode="auto">
          <a:xfrm>
            <a:off x="-76200" y="-266700"/>
            <a:ext cx="9220200" cy="7124700"/>
          </a:xfrm>
          <a:prstGeom prst="rect">
            <a:avLst/>
          </a:prstGeom>
          <a:noFill/>
          <a:ln w="9525">
            <a:noFill/>
            <a:miter lim="800000"/>
            <a:headEnd/>
            <a:tailEnd/>
          </a:ln>
        </p:spPr>
      </p:pic>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sz="2000" b="1">
                <a:solidFill>
                  <a:schemeClr val="tx1"/>
                </a:solidFill>
                <a:latin typeface="+mn-lt"/>
              </a:defRPr>
            </a:lvl1pPr>
          </a:lstStyle>
          <a:p>
            <a:pPr>
              <a:defRPr/>
            </a:pPr>
            <a:r>
              <a:rPr lang="en-US"/>
              <a:t>2009</a:t>
            </a: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B1846A4-101C-45EB-85DF-4CC2905E322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6" descr="retsyspowerpointbackgroundtemplate2 copy.jpg"/>
          <p:cNvPicPr>
            <a:picLocks noChangeAspect="1"/>
          </p:cNvPicPr>
          <p:nvPr userDrawn="1"/>
        </p:nvPicPr>
        <p:blipFill>
          <a:blip r:embed="rId2" cstate="print"/>
          <a:srcRect/>
          <a:stretch>
            <a:fillRect/>
          </a:stretch>
        </p:blipFill>
        <p:spPr bwMode="auto">
          <a:xfrm>
            <a:off x="-76200" y="-266700"/>
            <a:ext cx="9220200" cy="7124700"/>
          </a:xfrm>
          <a:prstGeom prst="rect">
            <a:avLst/>
          </a:prstGeom>
          <a:noFill/>
          <a:ln w="9525">
            <a:noFill/>
            <a:miter lim="800000"/>
            <a:headEnd/>
            <a:tailEnd/>
          </a:ln>
        </p:spPr>
      </p:pic>
      <p:sp>
        <p:nvSpPr>
          <p:cNvPr id="2" name="Title 1"/>
          <p:cNvSpPr>
            <a:spLocks noGrp="1"/>
          </p:cNvSpPr>
          <p:nvPr>
            <p:ph type="title"/>
          </p:nvPr>
        </p:nvSpPr>
        <p:spPr/>
        <p:txBody>
          <a:bodyPr/>
          <a:lstStyle>
            <a:lvl1pPr algn="l">
              <a:defRPr sz="4000" b="1"/>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b="1"/>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b="1"/>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Date Placeholder 3"/>
          <p:cNvSpPr>
            <a:spLocks noGrp="1"/>
          </p:cNvSpPr>
          <p:nvPr>
            <p:ph type="dt" sz="half" idx="10"/>
          </p:nvPr>
        </p:nvSpPr>
        <p:spPr/>
        <p:txBody>
          <a:bodyPr/>
          <a:lstStyle>
            <a:lvl1pPr>
              <a:defRPr sz="2000" b="1">
                <a:solidFill>
                  <a:schemeClr val="tx1"/>
                </a:solidFill>
                <a:latin typeface="+mn-lt"/>
              </a:defRPr>
            </a:lvl1pPr>
          </a:lstStyle>
          <a:p>
            <a:pPr>
              <a:defRPr/>
            </a:pPr>
            <a:r>
              <a:rPr lang="en-US"/>
              <a:t>2009</a:t>
            </a:r>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2393B809-BA94-41BA-A1C0-4EDD69095C5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6" descr="retsyspowerpointbackgroundtemplate2 copy.jpg"/>
          <p:cNvPicPr>
            <a:picLocks noChangeAspect="1"/>
          </p:cNvPicPr>
          <p:nvPr userDrawn="1"/>
        </p:nvPicPr>
        <p:blipFill>
          <a:blip r:embed="rId2" cstate="print"/>
          <a:srcRect/>
          <a:stretch>
            <a:fillRect/>
          </a:stretch>
        </p:blipFill>
        <p:spPr bwMode="auto">
          <a:xfrm>
            <a:off x="-76200" y="-266700"/>
            <a:ext cx="9220200" cy="7124700"/>
          </a:xfrm>
          <a:prstGeom prst="rect">
            <a:avLst/>
          </a:prstGeom>
          <a:noFill/>
          <a:ln w="9525">
            <a:noFill/>
            <a:miter lim="800000"/>
            <a:headEnd/>
            <a:tailEnd/>
          </a:ln>
        </p:spPr>
      </p:pic>
      <p:sp>
        <p:nvSpPr>
          <p:cNvPr id="2" name="Title 1"/>
          <p:cNvSpPr>
            <a:spLocks noGrp="1"/>
          </p:cNvSpPr>
          <p:nvPr>
            <p:ph type="title"/>
          </p:nvPr>
        </p:nvSpPr>
        <p:spPr/>
        <p:txBody>
          <a:bodyPr/>
          <a:lstStyle>
            <a:lvl1pPr algn="l">
              <a:defRPr sz="4000" b="1"/>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3"/>
          <p:cNvSpPr>
            <a:spLocks noGrp="1"/>
          </p:cNvSpPr>
          <p:nvPr>
            <p:ph type="dt" sz="half" idx="10"/>
          </p:nvPr>
        </p:nvSpPr>
        <p:spPr/>
        <p:txBody>
          <a:bodyPr/>
          <a:lstStyle>
            <a:lvl1pPr>
              <a:defRPr sz="2000" b="1">
                <a:solidFill>
                  <a:schemeClr val="tx1"/>
                </a:solidFill>
                <a:latin typeface="+mn-lt"/>
              </a:defRPr>
            </a:lvl1pPr>
          </a:lstStyle>
          <a:p>
            <a:pPr>
              <a:defRPr/>
            </a:pPr>
            <a:r>
              <a:rPr lang="en-US"/>
              <a:t>2009</a:t>
            </a:r>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7A3305F6-78C3-4CEB-BAF5-8127130CD6F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6" descr="retsyspowerpointbackgroundtemplate2 copy.jpg"/>
          <p:cNvPicPr>
            <a:picLocks noChangeAspect="1"/>
          </p:cNvPicPr>
          <p:nvPr userDrawn="1"/>
        </p:nvPicPr>
        <p:blipFill>
          <a:blip r:embed="rId2" cstate="print"/>
          <a:srcRect/>
          <a:stretch>
            <a:fillRect/>
          </a:stretch>
        </p:blipFill>
        <p:spPr bwMode="auto">
          <a:xfrm>
            <a:off x="-76200" y="-266700"/>
            <a:ext cx="9220200" cy="7124700"/>
          </a:xfrm>
          <a:prstGeom prst="rect">
            <a:avLst/>
          </a:prstGeom>
          <a:noFill/>
          <a:ln w="9525">
            <a:noFill/>
            <a:miter lim="800000"/>
            <a:headEnd/>
            <a:tailEnd/>
          </a:ln>
        </p:spPr>
      </p:pic>
      <p:sp>
        <p:nvSpPr>
          <p:cNvPr id="2" name="Title 1"/>
          <p:cNvSpPr>
            <a:spLocks noGrp="1"/>
          </p:cNvSpPr>
          <p:nvPr>
            <p:ph type="title"/>
          </p:nvPr>
        </p:nvSpPr>
        <p:spPr/>
        <p:txBody>
          <a:bodyPr/>
          <a:lstStyle>
            <a:lvl1pPr algn="l">
              <a:defRPr sz="4000" b="1"/>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lvl1pPr>
              <a:defRPr sz="2000" b="1">
                <a:solidFill>
                  <a:schemeClr val="tx1"/>
                </a:solidFill>
                <a:latin typeface="+mn-lt"/>
              </a:defRPr>
            </a:lvl1pPr>
          </a:lstStyle>
          <a:p>
            <a:pPr>
              <a:defRPr/>
            </a:pPr>
            <a:r>
              <a:rPr lang="en-US"/>
              <a:t>2009</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90AD08A-09E7-4C6A-9178-DF96AA480A9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descr="retsyspowerpointbackgroundtemplate2 copy.jpg"/>
          <p:cNvPicPr>
            <a:picLocks noChangeAspect="1"/>
          </p:cNvPicPr>
          <p:nvPr userDrawn="1"/>
        </p:nvPicPr>
        <p:blipFill>
          <a:blip r:embed="rId2" cstate="print"/>
          <a:srcRect/>
          <a:stretch>
            <a:fillRect/>
          </a:stretch>
        </p:blipFill>
        <p:spPr bwMode="auto">
          <a:xfrm>
            <a:off x="-76200" y="-266700"/>
            <a:ext cx="9220200" cy="7124700"/>
          </a:xfrm>
          <a:prstGeom prst="rect">
            <a:avLst/>
          </a:prstGeom>
          <a:noFill/>
          <a:ln w="9525">
            <a:noFill/>
            <a:miter lim="800000"/>
            <a:headEnd/>
            <a:tailEnd/>
          </a:ln>
        </p:spPr>
      </p:pic>
      <p:sp>
        <p:nvSpPr>
          <p:cNvPr id="3" name="Date Placeholder 3"/>
          <p:cNvSpPr>
            <a:spLocks noGrp="1"/>
          </p:cNvSpPr>
          <p:nvPr>
            <p:ph type="dt" sz="half" idx="10"/>
          </p:nvPr>
        </p:nvSpPr>
        <p:spPr/>
        <p:txBody>
          <a:bodyPr/>
          <a:lstStyle>
            <a:lvl1pPr>
              <a:defRPr sz="2000" b="1">
                <a:solidFill>
                  <a:schemeClr val="tx1"/>
                </a:solidFill>
                <a:latin typeface="+mn-lt"/>
              </a:defRPr>
            </a:lvl1pPr>
          </a:lstStyle>
          <a:p>
            <a:pPr>
              <a:defRPr/>
            </a:pPr>
            <a:r>
              <a:rPr lang="en-US"/>
              <a:t>2009</a:t>
            </a:r>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947B7776-174C-4637-B1A3-868BC7325AB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6" descr="retsyspowerpointbackgroundtemplate2 copy.jpg"/>
          <p:cNvPicPr>
            <a:picLocks noChangeAspect="1"/>
          </p:cNvPicPr>
          <p:nvPr userDrawn="1"/>
        </p:nvPicPr>
        <p:blipFill>
          <a:blip r:embed="rId2" cstate="print"/>
          <a:srcRect/>
          <a:stretch>
            <a:fillRect/>
          </a:stretch>
        </p:blipFill>
        <p:spPr bwMode="auto">
          <a:xfrm>
            <a:off x="-76200" y="-266700"/>
            <a:ext cx="9220200" cy="7124700"/>
          </a:xfrm>
          <a:prstGeom prst="rect">
            <a:avLst/>
          </a:prstGeom>
          <a:noFill/>
          <a:ln w="9525">
            <a:noFill/>
            <a:miter lim="800000"/>
            <a:headEnd/>
            <a:tailEnd/>
          </a:ln>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b="1"/>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3"/>
          <p:cNvSpPr>
            <a:spLocks noGrp="1"/>
          </p:cNvSpPr>
          <p:nvPr>
            <p:ph type="dt" sz="half" idx="10"/>
          </p:nvPr>
        </p:nvSpPr>
        <p:spPr/>
        <p:txBody>
          <a:bodyPr/>
          <a:lstStyle>
            <a:lvl1pPr>
              <a:defRPr sz="2000" b="1">
                <a:solidFill>
                  <a:schemeClr val="tx1"/>
                </a:solidFill>
                <a:latin typeface="+mn-lt"/>
              </a:defRPr>
            </a:lvl1pPr>
          </a:lstStyle>
          <a:p>
            <a:pPr>
              <a:defRPr/>
            </a:pPr>
            <a:r>
              <a:rPr lang="en-US"/>
              <a:t>2009</a:t>
            </a:r>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051B0D22-F5E8-4107-BB2A-58EB058DD41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6" descr="retsyspowerpointbackgroundtemplate2 copy.jpg"/>
          <p:cNvPicPr>
            <a:picLocks noChangeAspect="1"/>
          </p:cNvPicPr>
          <p:nvPr userDrawn="1"/>
        </p:nvPicPr>
        <p:blipFill>
          <a:blip r:embed="rId2" cstate="print"/>
          <a:srcRect/>
          <a:stretch>
            <a:fillRect/>
          </a:stretch>
        </p:blipFill>
        <p:spPr bwMode="auto">
          <a:xfrm>
            <a:off x="-76200" y="-266700"/>
            <a:ext cx="9220200" cy="7124700"/>
          </a:xfrm>
          <a:prstGeom prst="rect">
            <a:avLst/>
          </a:prstGeom>
          <a:noFill/>
          <a:ln w="9525">
            <a:noFill/>
            <a:miter lim="800000"/>
            <a:headEnd/>
            <a:tailEnd/>
          </a:ln>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3"/>
          <p:cNvSpPr>
            <a:spLocks noGrp="1"/>
          </p:cNvSpPr>
          <p:nvPr>
            <p:ph type="dt" sz="half" idx="10"/>
          </p:nvPr>
        </p:nvSpPr>
        <p:spPr/>
        <p:txBody>
          <a:bodyPr/>
          <a:lstStyle>
            <a:lvl1pPr>
              <a:defRPr sz="2000" b="1">
                <a:solidFill>
                  <a:schemeClr val="tx1"/>
                </a:solidFill>
                <a:latin typeface="+mn-lt"/>
              </a:defRPr>
            </a:lvl1pPr>
          </a:lstStyle>
          <a:p>
            <a:pPr>
              <a:defRPr/>
            </a:pPr>
            <a:r>
              <a:rPr lang="en-US"/>
              <a:t>2009</a:t>
            </a:r>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57B53F94-3A94-4EEF-B257-DF61FE8A887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0" hangingPunct="0">
              <a:spcBef>
                <a:spcPct val="0"/>
              </a:spcBef>
              <a:buClrTx/>
              <a:buSzTx/>
              <a:buFontTx/>
              <a:buNone/>
              <a:defRPr sz="1200">
                <a:solidFill>
                  <a:schemeClr val="tx1">
                    <a:tint val="75000"/>
                  </a:schemeClr>
                </a:solidFill>
                <a:latin typeface="Arial" charset="0"/>
              </a:defRPr>
            </a:lvl1pPr>
          </a:lstStyle>
          <a:p>
            <a:pPr>
              <a:defRPr/>
            </a:pPr>
            <a:r>
              <a:rPr lang="en-US"/>
              <a:t>2009</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0" hangingPunct="0">
              <a:spcBef>
                <a:spcPct val="0"/>
              </a:spcBef>
              <a:buClrTx/>
              <a:buSzTx/>
              <a:buFontTx/>
              <a:buNone/>
              <a:defRPr sz="1200">
                <a:solidFill>
                  <a:schemeClr val="tx1">
                    <a:tint val="75000"/>
                  </a:schemeClr>
                </a:solidFill>
                <a:latin typeface="Arial"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0" hangingPunct="0">
              <a:spcBef>
                <a:spcPct val="0"/>
              </a:spcBef>
              <a:buClrTx/>
              <a:buSzTx/>
              <a:buFontTx/>
              <a:buNone/>
              <a:defRPr sz="1200">
                <a:solidFill>
                  <a:schemeClr val="tx1">
                    <a:tint val="75000"/>
                  </a:schemeClr>
                </a:solidFill>
                <a:latin typeface="Arial" charset="0"/>
              </a:defRPr>
            </a:lvl1pPr>
          </a:lstStyle>
          <a:p>
            <a:pPr>
              <a:defRPr/>
            </a:pPr>
            <a:fld id="{E739E5DC-7B02-429A-A24A-001E897B509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394" r:id="rId1"/>
    <p:sldLayoutId id="2147484395" r:id="rId2"/>
    <p:sldLayoutId id="2147484396" r:id="rId3"/>
    <p:sldLayoutId id="2147484397" r:id="rId4"/>
    <p:sldLayoutId id="2147484398" r:id="rId5"/>
    <p:sldLayoutId id="2147484399" r:id="rId6"/>
    <p:sldLayoutId id="2147484400" r:id="rId7"/>
    <p:sldLayoutId id="2147484401" r:id="rId8"/>
    <p:sldLayoutId id="2147484402" r:id="rId9"/>
    <p:sldLayoutId id="2147484403" r:id="rId10"/>
    <p:sldLayoutId id="2147484404" r:id="rId11"/>
  </p:sldLayoutIdLst>
  <p:hf hdr="0" ftr="0" dt="0"/>
  <p:txStyles>
    <p:titleStyle>
      <a:lvl1pPr algn="l" rtl="0" eaLnBrk="0" fontAlgn="base" hangingPunct="0">
        <a:spcBef>
          <a:spcPct val="0"/>
        </a:spcBef>
        <a:spcAft>
          <a:spcPct val="0"/>
        </a:spcAft>
        <a:defRPr sz="4000" b="1" kern="1200">
          <a:solidFill>
            <a:schemeClr val="tx1"/>
          </a:solidFill>
          <a:latin typeface="+mj-lt"/>
          <a:ea typeface="+mj-ea"/>
          <a:cs typeface="+mj-cs"/>
        </a:defRPr>
      </a:lvl1pPr>
      <a:lvl2pPr algn="l" rtl="0" eaLnBrk="0" fontAlgn="base" hangingPunct="0">
        <a:spcBef>
          <a:spcPct val="0"/>
        </a:spcBef>
        <a:spcAft>
          <a:spcPct val="0"/>
        </a:spcAft>
        <a:defRPr sz="4000" b="1">
          <a:solidFill>
            <a:schemeClr val="tx1"/>
          </a:solidFill>
          <a:latin typeface="Calibri" pitchFamily="34" charset="0"/>
        </a:defRPr>
      </a:lvl2pPr>
      <a:lvl3pPr algn="l" rtl="0" eaLnBrk="0" fontAlgn="base" hangingPunct="0">
        <a:spcBef>
          <a:spcPct val="0"/>
        </a:spcBef>
        <a:spcAft>
          <a:spcPct val="0"/>
        </a:spcAft>
        <a:defRPr sz="4000" b="1">
          <a:solidFill>
            <a:schemeClr val="tx1"/>
          </a:solidFill>
          <a:latin typeface="Calibri" pitchFamily="34" charset="0"/>
        </a:defRPr>
      </a:lvl3pPr>
      <a:lvl4pPr algn="l" rtl="0" eaLnBrk="0" fontAlgn="base" hangingPunct="0">
        <a:spcBef>
          <a:spcPct val="0"/>
        </a:spcBef>
        <a:spcAft>
          <a:spcPct val="0"/>
        </a:spcAft>
        <a:defRPr sz="4000" b="1">
          <a:solidFill>
            <a:schemeClr val="tx1"/>
          </a:solidFill>
          <a:latin typeface="Calibri" pitchFamily="34" charset="0"/>
        </a:defRPr>
      </a:lvl4pPr>
      <a:lvl5pPr algn="l" rtl="0" eaLnBrk="0" fontAlgn="base" hangingPunct="0">
        <a:spcBef>
          <a:spcPct val="0"/>
        </a:spcBef>
        <a:spcAft>
          <a:spcPct val="0"/>
        </a:spcAft>
        <a:defRPr sz="4000" b="1">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b="1"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609600" y="2133600"/>
            <a:ext cx="7772400" cy="2667000"/>
          </a:xfrm>
        </p:spPr>
        <p:txBody>
          <a:bodyPr/>
          <a:lstStyle/>
          <a:p>
            <a:pPr eaLnBrk="1" hangingPunct="1"/>
            <a:r>
              <a:rPr lang="en-US" sz="4800" dirty="0" smtClean="0">
                <a:latin typeface="Myriad Pro" pitchFamily="34" charset="0"/>
                <a:ea typeface="Adobe Fan Heiti Std B" pitchFamily="34" charset="-128"/>
                <a:cs typeface="Tahoma" pitchFamily="34" charset="0"/>
              </a:rPr>
              <a:t>South Carolina</a:t>
            </a:r>
            <a:br>
              <a:rPr lang="en-US" sz="4800" dirty="0" smtClean="0">
                <a:latin typeface="Myriad Pro" pitchFamily="34" charset="0"/>
                <a:ea typeface="Adobe Fan Heiti Std B" pitchFamily="34" charset="-128"/>
                <a:cs typeface="Tahoma" pitchFamily="34" charset="0"/>
              </a:rPr>
            </a:br>
            <a:r>
              <a:rPr lang="en-US" sz="4800" dirty="0" smtClean="0">
                <a:latin typeface="Myriad Pro" pitchFamily="34" charset="0"/>
                <a:ea typeface="Adobe Fan Heiti Std B" pitchFamily="34" charset="-128"/>
                <a:cs typeface="Tahoma" pitchFamily="34" charset="0"/>
              </a:rPr>
              <a:t>Retirement Systems</a:t>
            </a:r>
            <a:br>
              <a:rPr lang="en-US" sz="4800" dirty="0" smtClean="0">
                <a:latin typeface="Myriad Pro" pitchFamily="34" charset="0"/>
                <a:ea typeface="Adobe Fan Heiti Std B" pitchFamily="34" charset="-128"/>
                <a:cs typeface="Tahoma" pitchFamily="34" charset="0"/>
              </a:rPr>
            </a:br>
            <a:r>
              <a:rPr lang="en-US" sz="4800" dirty="0" smtClean="0">
                <a:latin typeface="Myriad Pro" pitchFamily="34" charset="0"/>
                <a:ea typeface="Adobe Fan Heiti Std B" pitchFamily="34" charset="-128"/>
                <a:cs typeface="Tahoma" pitchFamily="34" charset="0"/>
              </a:rPr>
              <a:t>Overview</a:t>
            </a:r>
            <a:br>
              <a:rPr lang="en-US" sz="4800" dirty="0" smtClean="0">
                <a:latin typeface="Myriad Pro" pitchFamily="34" charset="0"/>
                <a:ea typeface="Adobe Fan Heiti Std B" pitchFamily="34" charset="-128"/>
                <a:cs typeface="Tahoma" pitchFamily="34" charset="0"/>
              </a:rPr>
            </a:br>
            <a:r>
              <a:rPr lang="en-US" sz="3200" dirty="0" smtClean="0">
                <a:latin typeface="Myriad Pro" pitchFamily="34" charset="0"/>
                <a:ea typeface="Adobe Fan Heiti Std B" pitchFamily="34" charset="-128"/>
                <a:cs typeface="Tahoma" pitchFamily="34" charset="0"/>
              </a:rPr>
              <a:t>September 2011</a:t>
            </a:r>
          </a:p>
        </p:txBody>
      </p:sp>
      <p:sp>
        <p:nvSpPr>
          <p:cNvPr id="4" name="Subtitle 2"/>
          <p:cNvSpPr txBox="1">
            <a:spLocks/>
          </p:cNvSpPr>
          <p:nvPr/>
        </p:nvSpPr>
        <p:spPr bwMode="auto">
          <a:xfrm>
            <a:off x="304800" y="5410200"/>
            <a:ext cx="8458200" cy="990600"/>
          </a:xfrm>
          <a:prstGeom prst="rect">
            <a:avLst/>
          </a:prstGeom>
          <a:noFill/>
          <a:ln w="9525">
            <a:noFill/>
            <a:miter lim="800000"/>
            <a:headEnd/>
            <a:tailEnd/>
          </a:ln>
        </p:spPr>
        <p:txBody>
          <a:bodyPr/>
          <a:lstStyle/>
          <a:p>
            <a:pPr algn="ctr" eaLnBrk="0" hangingPunct="0">
              <a:spcBef>
                <a:spcPts val="0"/>
              </a:spcBef>
              <a:buClrTx/>
              <a:buSzTx/>
              <a:buFont typeface="Arial" charset="0"/>
              <a:buNone/>
              <a:defRPr/>
            </a:pPr>
            <a:r>
              <a:rPr lang="en-US" sz="2400" b="1" dirty="0">
                <a:solidFill>
                  <a:schemeClr val="tx1"/>
                </a:solidFill>
                <a:latin typeface="Myriad Pro" pitchFamily="34" charset="0"/>
                <a:ea typeface="Adobe Fan Heiti Std B" pitchFamily="34" charset="-128"/>
                <a:cs typeface="Tahoma" pitchFamily="34" charset="0"/>
              </a:rPr>
              <a:t>SC Budget and Control Board</a:t>
            </a:r>
          </a:p>
          <a:p>
            <a:pPr algn="ctr" eaLnBrk="0" hangingPunct="0">
              <a:spcBef>
                <a:spcPts val="0"/>
              </a:spcBef>
              <a:buClrTx/>
              <a:buSzTx/>
              <a:buFont typeface="Arial" charset="0"/>
              <a:buNone/>
              <a:defRPr/>
            </a:pPr>
            <a:r>
              <a:rPr lang="en-US" sz="2400" b="1" dirty="0">
                <a:solidFill>
                  <a:schemeClr val="tx1"/>
                </a:solidFill>
                <a:latin typeface="Myriad Pro" pitchFamily="34" charset="0"/>
                <a:ea typeface="Adobe Fan Heiti Std B" pitchFamily="34" charset="-128"/>
                <a:cs typeface="Tahoma" pitchFamily="34" charset="0"/>
              </a:rPr>
              <a:t>South Carolina Retirement </a:t>
            </a:r>
            <a:r>
              <a:rPr lang="en-US" sz="2400" b="1" dirty="0" smtClean="0">
                <a:solidFill>
                  <a:schemeClr val="tx1"/>
                </a:solidFill>
                <a:latin typeface="Myriad Pro" pitchFamily="34" charset="0"/>
                <a:ea typeface="Adobe Fan Heiti Std B" pitchFamily="34" charset="-128"/>
                <a:cs typeface="Tahoma" pitchFamily="34" charset="0"/>
              </a:rPr>
              <a:t>Systems</a:t>
            </a:r>
            <a:endParaRPr lang="en-US" sz="2000" b="1" dirty="0">
              <a:solidFill>
                <a:schemeClr val="tx1"/>
              </a:solidFill>
              <a:effectLst>
                <a:outerShdw blurRad="38100" dist="38100" dir="2700000" algn="tl">
                  <a:srgbClr val="C0C0C0"/>
                </a:outerShdw>
              </a:effectLst>
              <a:latin typeface="Myriad Pro" pitchFamily="34" charset="0"/>
              <a:ea typeface="Adobe Fan Heiti Std B" pitchFamily="34" charset="-128"/>
              <a:cs typeface="Tahoma" pitchFamily="34" charset="0"/>
            </a:endParaRPr>
          </a:p>
        </p:txBody>
      </p:sp>
      <p:sp>
        <p:nvSpPr>
          <p:cNvPr id="5" name="Slide Number Placeholder 4"/>
          <p:cNvSpPr>
            <a:spLocks noGrp="1"/>
          </p:cNvSpPr>
          <p:nvPr>
            <p:ph type="sldNum" sz="quarter" idx="12"/>
          </p:nvPr>
        </p:nvSpPr>
        <p:spPr/>
        <p:txBody>
          <a:bodyPr/>
          <a:lstStyle/>
          <a:p>
            <a:pPr>
              <a:defRPr/>
            </a:pPr>
            <a:fld id="{7F3C9B06-76E8-4014-ABEA-AD9C50BF55DB}" type="slidenum">
              <a:rPr lang="en-US" smtClean="0"/>
              <a:pPr>
                <a:defRPr/>
              </a:pPr>
              <a:t>1</a:t>
            </a:fld>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17716" y="274638"/>
            <a:ext cx="8369084" cy="1143000"/>
          </a:xfrm>
        </p:spPr>
        <p:txBody>
          <a:bodyPr/>
          <a:lstStyle/>
          <a:p>
            <a:pPr eaLnBrk="1" hangingPunct="1"/>
            <a:r>
              <a:rPr lang="en-US" dirty="0" smtClean="0">
                <a:latin typeface="Myriad Pro" pitchFamily="34" charset="0"/>
                <a:cs typeface="Tahoma" pitchFamily="34" charset="0"/>
              </a:rPr>
              <a:t>Retirement Systems Overview</a:t>
            </a:r>
            <a:endParaRPr lang="en-US" sz="3200" i="1" dirty="0" smtClean="0">
              <a:latin typeface="Myriad Pro" pitchFamily="34" charset="0"/>
              <a:cs typeface="Tahoma" pitchFamily="34" charset="0"/>
            </a:endParaRPr>
          </a:p>
        </p:txBody>
      </p:sp>
      <p:sp>
        <p:nvSpPr>
          <p:cNvPr id="5" name="Text Placeholder 4"/>
          <p:cNvSpPr>
            <a:spLocks noGrp="1"/>
          </p:cNvSpPr>
          <p:nvPr>
            <p:ph type="body" idx="1"/>
          </p:nvPr>
        </p:nvSpPr>
        <p:spPr>
          <a:xfrm>
            <a:off x="304800" y="1535113"/>
            <a:ext cx="4572000" cy="639762"/>
          </a:xfrm>
        </p:spPr>
        <p:txBody>
          <a:bodyPr/>
          <a:lstStyle/>
          <a:p>
            <a:r>
              <a:rPr lang="en-US" dirty="0" smtClean="0">
                <a:latin typeface="Myriad Pro" pitchFamily="34" charset="0"/>
                <a:cs typeface="Tahoma" pitchFamily="34" charset="0"/>
              </a:rPr>
              <a:t>Plans’ Disability Protection</a:t>
            </a:r>
            <a:endParaRPr lang="en-US" dirty="0">
              <a:latin typeface="Myriad Pro" pitchFamily="34" charset="0"/>
              <a:cs typeface="Tahoma" pitchFamily="34" charset="0"/>
            </a:endParaRPr>
          </a:p>
        </p:txBody>
      </p:sp>
      <p:sp>
        <p:nvSpPr>
          <p:cNvPr id="6" name="Content Placeholder 5"/>
          <p:cNvSpPr>
            <a:spLocks noGrp="1"/>
          </p:cNvSpPr>
          <p:nvPr>
            <p:ph sz="half" idx="2"/>
          </p:nvPr>
        </p:nvSpPr>
        <p:spPr>
          <a:xfrm>
            <a:off x="388722" y="2174875"/>
            <a:ext cx="4108665" cy="3951288"/>
          </a:xfrm>
        </p:spPr>
        <p:txBody>
          <a:bodyPr/>
          <a:lstStyle/>
          <a:p>
            <a:r>
              <a:rPr lang="en-US" b="0" dirty="0" smtClean="0">
                <a:latin typeface="Myriad Pro" pitchFamily="34" charset="0"/>
                <a:cs typeface="Tahoma" pitchFamily="34" charset="0"/>
              </a:rPr>
              <a:t>Occupational disability</a:t>
            </a:r>
          </a:p>
          <a:p>
            <a:pPr lvl="1"/>
            <a:r>
              <a:rPr lang="en-US" b="0" dirty="0" smtClean="0">
                <a:latin typeface="Myriad Pro" pitchFamily="34" charset="0"/>
                <a:cs typeface="Tahoma" pitchFamily="34" charset="0"/>
              </a:rPr>
              <a:t>Member may apply for disability retirement if he becomes physically or mentally incapable of performing the regular duties of his job and the disability is likely to be permanent (occupational disability).</a:t>
            </a:r>
          </a:p>
          <a:p>
            <a:r>
              <a:rPr lang="en-US" b="0" dirty="0" smtClean="0">
                <a:latin typeface="Myriad Pro" pitchFamily="34" charset="0"/>
                <a:cs typeface="Tahoma" pitchFamily="34" charset="0"/>
              </a:rPr>
              <a:t>Must have at least five years of earned service</a:t>
            </a:r>
          </a:p>
          <a:p>
            <a:endParaRPr lang="en-US" b="0" dirty="0">
              <a:latin typeface="Myriad Pro" pitchFamily="34" charset="0"/>
              <a:cs typeface="Tahoma" pitchFamily="34" charset="0"/>
            </a:endParaRPr>
          </a:p>
        </p:txBody>
      </p:sp>
      <p:sp>
        <p:nvSpPr>
          <p:cNvPr id="7" name="Text Placeholder 6"/>
          <p:cNvSpPr>
            <a:spLocks noGrp="1"/>
          </p:cNvSpPr>
          <p:nvPr>
            <p:ph type="body" sz="quarter" idx="3"/>
          </p:nvPr>
        </p:nvSpPr>
        <p:spPr>
          <a:xfrm>
            <a:off x="4576521" y="1535113"/>
            <a:ext cx="4110280" cy="639762"/>
          </a:xfrm>
        </p:spPr>
        <p:txBody>
          <a:bodyPr/>
          <a:lstStyle/>
          <a:p>
            <a:r>
              <a:rPr lang="en-US" dirty="0" smtClean="0">
                <a:latin typeface="Myriad Pro" pitchFamily="34" charset="0"/>
                <a:cs typeface="Tahoma" pitchFamily="34" charset="0"/>
              </a:rPr>
              <a:t>Social Security Disability</a:t>
            </a:r>
            <a:endParaRPr lang="en-US" dirty="0">
              <a:latin typeface="Myriad Pro" pitchFamily="34" charset="0"/>
              <a:cs typeface="Tahoma" pitchFamily="34" charset="0"/>
            </a:endParaRPr>
          </a:p>
        </p:txBody>
      </p:sp>
      <p:sp>
        <p:nvSpPr>
          <p:cNvPr id="8" name="Content Placeholder 7"/>
          <p:cNvSpPr>
            <a:spLocks noGrp="1"/>
          </p:cNvSpPr>
          <p:nvPr>
            <p:ph sz="quarter" idx="4"/>
          </p:nvPr>
        </p:nvSpPr>
        <p:spPr>
          <a:xfrm>
            <a:off x="4576521" y="2174875"/>
            <a:ext cx="4110280" cy="3951288"/>
          </a:xfrm>
        </p:spPr>
        <p:txBody>
          <a:bodyPr/>
          <a:lstStyle/>
          <a:p>
            <a:r>
              <a:rPr lang="en-US" b="0" dirty="0" smtClean="0">
                <a:latin typeface="Myriad Pro" pitchFamily="34" charset="0"/>
                <a:cs typeface="Tahoma" pitchFamily="34" charset="0"/>
              </a:rPr>
              <a:t>Total and permanent disability</a:t>
            </a:r>
          </a:p>
          <a:p>
            <a:pPr lvl="1"/>
            <a:r>
              <a:rPr lang="en-US" dirty="0" smtClean="0">
                <a:latin typeface="Myriad Pro" pitchFamily="34" charset="0"/>
                <a:cs typeface="Tahoma" pitchFamily="34" charset="0"/>
              </a:rPr>
              <a:t>Person must prove that disability has lasted at least 12 months and prevents them from performing any substantial gainful activity</a:t>
            </a:r>
          </a:p>
          <a:p>
            <a:r>
              <a:rPr lang="en-US" b="0" dirty="0" smtClean="0">
                <a:latin typeface="Myriad Pro" pitchFamily="34" charset="0"/>
                <a:cs typeface="Tahoma" pitchFamily="34" charset="0"/>
              </a:rPr>
              <a:t>Must also have enough work credits to qualify for payments</a:t>
            </a:r>
            <a:endParaRPr lang="en-US" b="0" dirty="0">
              <a:latin typeface="Myriad Pro" pitchFamily="34" charset="0"/>
              <a:cs typeface="Tahoma" pitchFamily="34" charset="0"/>
            </a:endParaRPr>
          </a:p>
        </p:txBody>
      </p:sp>
      <p:sp>
        <p:nvSpPr>
          <p:cNvPr id="4" name="Slide Number Placeholder 3"/>
          <p:cNvSpPr>
            <a:spLocks noGrp="1"/>
          </p:cNvSpPr>
          <p:nvPr>
            <p:ph type="sldNum" sz="quarter" idx="12"/>
          </p:nvPr>
        </p:nvSpPr>
        <p:spPr/>
        <p:txBody>
          <a:bodyPr/>
          <a:lstStyle/>
          <a:p>
            <a:pPr>
              <a:defRPr/>
            </a:pPr>
            <a:fld id="{37EFD0FF-844D-4AA9-9484-216388FB4636}" type="slidenum">
              <a:rPr lang="en-US" smtClean="0"/>
              <a:pPr>
                <a:defRPr/>
              </a:pPr>
              <a:t>10</a:t>
            </a:fld>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dirty="0" smtClean="0">
                <a:latin typeface="Myriad Pro" pitchFamily="34" charset="0"/>
                <a:cs typeface="Tahoma" pitchFamily="34" charset="0"/>
              </a:rPr>
              <a:t>Retirement Systems Overview</a:t>
            </a:r>
            <a:endParaRPr lang="en-US" sz="3200" i="1" dirty="0" smtClean="0">
              <a:latin typeface="Myriad Pro" pitchFamily="34" charset="0"/>
              <a:cs typeface="Tahoma" pitchFamily="34" charset="0"/>
            </a:endParaRPr>
          </a:p>
        </p:txBody>
      </p:sp>
      <p:sp>
        <p:nvSpPr>
          <p:cNvPr id="17411" name="Rectangle 3"/>
          <p:cNvSpPr>
            <a:spLocks noGrp="1" noChangeArrowheads="1"/>
          </p:cNvSpPr>
          <p:nvPr>
            <p:ph idx="1"/>
          </p:nvPr>
        </p:nvSpPr>
        <p:spPr>
          <a:xfrm>
            <a:off x="533400" y="1600200"/>
            <a:ext cx="8001000" cy="4495800"/>
          </a:xfrm>
        </p:spPr>
        <p:txBody>
          <a:bodyPr/>
          <a:lstStyle/>
          <a:p>
            <a:pPr eaLnBrk="1" hangingPunct="1"/>
            <a:r>
              <a:rPr lang="en-US" sz="2800" b="0" dirty="0" smtClean="0">
                <a:latin typeface="Myriad Pro" pitchFamily="34" charset="0"/>
                <a:cs typeface="Tahoma" pitchFamily="34" charset="0"/>
              </a:rPr>
              <a:t>Under current statute, the plans award cost-of-living adjustments (COLAs) based on Consumer Price Index for Wage Earners and Clerical Workers (CPI-W) but limited to up to 2 percent with ad-hoc potential.</a:t>
            </a:r>
          </a:p>
          <a:p>
            <a:pPr eaLnBrk="1" hangingPunct="1"/>
            <a:r>
              <a:rPr lang="en-US" sz="2800" b="0" dirty="0" smtClean="0">
                <a:latin typeface="Myriad Pro" pitchFamily="34" charset="0"/>
                <a:cs typeface="Tahoma" pitchFamily="34" charset="0"/>
              </a:rPr>
              <a:t>No COLA awarded if CPI-W is negative</a:t>
            </a:r>
          </a:p>
        </p:txBody>
      </p:sp>
      <p:sp>
        <p:nvSpPr>
          <p:cNvPr id="4" name="Slide Number Placeholder 3"/>
          <p:cNvSpPr>
            <a:spLocks noGrp="1"/>
          </p:cNvSpPr>
          <p:nvPr>
            <p:ph type="sldNum" sz="quarter" idx="12"/>
          </p:nvPr>
        </p:nvSpPr>
        <p:spPr/>
        <p:txBody>
          <a:bodyPr/>
          <a:lstStyle/>
          <a:p>
            <a:pPr>
              <a:defRPr/>
            </a:pPr>
            <a:fld id="{37EFD0FF-844D-4AA9-9484-216388FB4636}" type="slidenum">
              <a:rPr lang="en-US" smtClean="0"/>
              <a:pPr>
                <a:defRPr/>
              </a:pPr>
              <a:t>11</a:t>
            </a:fld>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dirty="0" smtClean="0">
                <a:latin typeface="Myriad Pro" pitchFamily="34" charset="0"/>
                <a:cs typeface="Tahoma" pitchFamily="34" charset="0"/>
              </a:rPr>
              <a:t>Retirement Systems Overview</a:t>
            </a:r>
            <a:endParaRPr lang="en-US" sz="3200" i="1" dirty="0" smtClean="0">
              <a:latin typeface="Myriad Pro" pitchFamily="34" charset="0"/>
              <a:cs typeface="Tahoma" pitchFamily="34" charset="0"/>
            </a:endParaRPr>
          </a:p>
        </p:txBody>
      </p:sp>
      <p:sp>
        <p:nvSpPr>
          <p:cNvPr id="17411" name="Rectangle 3"/>
          <p:cNvSpPr>
            <a:spLocks noGrp="1" noChangeArrowheads="1"/>
          </p:cNvSpPr>
          <p:nvPr>
            <p:ph idx="1"/>
          </p:nvPr>
        </p:nvSpPr>
        <p:spPr>
          <a:xfrm>
            <a:off x="533400" y="1600200"/>
            <a:ext cx="8001000" cy="4495800"/>
          </a:xfrm>
        </p:spPr>
        <p:txBody>
          <a:bodyPr/>
          <a:lstStyle/>
          <a:p>
            <a:pPr eaLnBrk="1" hangingPunct="1">
              <a:buNone/>
            </a:pPr>
            <a:r>
              <a:rPr lang="en-US" sz="2400" dirty="0" smtClean="0">
                <a:latin typeface="Myriad Pro" pitchFamily="34" charset="0"/>
                <a:cs typeface="Tahoma" pitchFamily="34" charset="0"/>
              </a:rPr>
              <a:t>Plans’ Trust Fund</a:t>
            </a:r>
          </a:p>
          <a:p>
            <a:pPr eaLnBrk="1" hangingPunct="1"/>
            <a:r>
              <a:rPr lang="en-US" sz="1900" b="0" dirty="0" smtClean="0">
                <a:latin typeface="Myriad Pro" pitchFamily="34" charset="0"/>
                <a:cs typeface="Tahoma" pitchFamily="34" charset="0"/>
              </a:rPr>
              <a:t>SC Budget and Control Board functions as fiduciaries/trustees of the plan</a:t>
            </a:r>
          </a:p>
          <a:p>
            <a:pPr eaLnBrk="1" hangingPunct="1"/>
            <a:r>
              <a:rPr lang="en-US" sz="1900" b="0" dirty="0" smtClean="0">
                <a:latin typeface="Myriad Pro" pitchFamily="34" charset="0"/>
                <a:cs typeface="Tahoma" pitchFamily="34" charset="0"/>
              </a:rPr>
              <a:t>Assets are managed by the SC Retirement System Investment Commission, which was established in 2005 and immediately began fund diversification to allow for higher investment returns</a:t>
            </a:r>
          </a:p>
          <a:p>
            <a:pPr eaLnBrk="1" hangingPunct="1"/>
            <a:r>
              <a:rPr lang="en-US" sz="1900" b="0" dirty="0" smtClean="0">
                <a:latin typeface="Myriad Pro" pitchFamily="34" charset="0"/>
                <a:cs typeface="Tahoma" pitchFamily="34" charset="0"/>
              </a:rPr>
              <a:t>Trust fund pays all expenses of maintaining the plan</a:t>
            </a:r>
          </a:p>
          <a:p>
            <a:pPr eaLnBrk="1" hangingPunct="1"/>
            <a:r>
              <a:rPr lang="en-US" sz="1900" b="0" dirty="0" smtClean="0">
                <a:latin typeface="Myriad Pro" pitchFamily="34" charset="0"/>
                <a:cs typeface="Tahoma" pitchFamily="34" charset="0"/>
              </a:rPr>
              <a:t>Effective </a:t>
            </a:r>
            <a:r>
              <a:rPr lang="en-US" sz="1900" b="0" dirty="0" smtClean="0">
                <a:latin typeface="Myriad Pro" pitchFamily="34" charset="0"/>
                <a:cs typeface="Tahoma" pitchFamily="34" charset="0"/>
              </a:rPr>
              <a:t>July 1, 2012, employers are scheduled to pay 9.68 percent (SCRS) or 11.995 percent (PORS) of their payroll to the trust fund (rate includes incidental death benefit)</a:t>
            </a:r>
          </a:p>
          <a:p>
            <a:pPr eaLnBrk="1" hangingPunct="1"/>
            <a:r>
              <a:rPr lang="en-US" sz="1900" b="0" dirty="0" smtClean="0">
                <a:latin typeface="Myriad Pro" pitchFamily="34" charset="0"/>
                <a:cs typeface="Tahoma" pitchFamily="34" charset="0"/>
              </a:rPr>
              <a:t>Once in the plan, there is no provision which allows employers to terminate this arrangement</a:t>
            </a:r>
          </a:p>
          <a:p>
            <a:pPr eaLnBrk="1" hangingPunct="1"/>
            <a:r>
              <a:rPr lang="en-US" sz="1900" b="0" dirty="0" smtClean="0">
                <a:latin typeface="Myriad Pro" pitchFamily="34" charset="0"/>
                <a:cs typeface="Tahoma" pitchFamily="34" charset="0"/>
              </a:rPr>
              <a:t>Trust fund assets cannot be diverted for any purpose other than the payment of Retirement Systems’ obligations</a:t>
            </a:r>
          </a:p>
        </p:txBody>
      </p:sp>
      <p:sp>
        <p:nvSpPr>
          <p:cNvPr id="4" name="Slide Number Placeholder 3"/>
          <p:cNvSpPr>
            <a:spLocks noGrp="1"/>
          </p:cNvSpPr>
          <p:nvPr>
            <p:ph type="sldNum" sz="quarter" idx="12"/>
          </p:nvPr>
        </p:nvSpPr>
        <p:spPr/>
        <p:txBody>
          <a:bodyPr/>
          <a:lstStyle/>
          <a:p>
            <a:pPr>
              <a:defRPr/>
            </a:pPr>
            <a:fld id="{37EFD0FF-844D-4AA9-9484-216388FB4636}" type="slidenum">
              <a:rPr lang="en-US" smtClean="0"/>
              <a:pPr>
                <a:defRPr/>
              </a:pPr>
              <a:t>12</a:t>
            </a:fld>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dirty="0" smtClean="0">
                <a:latin typeface="Myriad Pro" pitchFamily="34" charset="0"/>
                <a:cs typeface="Tahoma" pitchFamily="34" charset="0"/>
              </a:rPr>
              <a:t>Retirement Systems Overview</a:t>
            </a:r>
          </a:p>
        </p:txBody>
      </p:sp>
      <p:sp>
        <p:nvSpPr>
          <p:cNvPr id="18435" name="Rectangle 3"/>
          <p:cNvSpPr>
            <a:spLocks noGrp="1" noChangeArrowheads="1"/>
          </p:cNvSpPr>
          <p:nvPr>
            <p:ph idx="1"/>
          </p:nvPr>
        </p:nvSpPr>
        <p:spPr>
          <a:xfrm>
            <a:off x="457200" y="1600200"/>
            <a:ext cx="8077200" cy="4525963"/>
          </a:xfrm>
        </p:spPr>
        <p:txBody>
          <a:bodyPr/>
          <a:lstStyle/>
          <a:p>
            <a:pPr eaLnBrk="1" hangingPunct="1">
              <a:buNone/>
            </a:pPr>
            <a:r>
              <a:rPr lang="en-US" dirty="0" smtClean="0">
                <a:solidFill>
                  <a:srgbClr val="000000"/>
                </a:solidFill>
                <a:latin typeface="Myriad Pro" pitchFamily="34" charset="0"/>
                <a:cs typeface="Tahoma" pitchFamily="34" charset="0"/>
              </a:rPr>
              <a:t>How the Plans Are Funded</a:t>
            </a:r>
          </a:p>
          <a:p>
            <a:pPr eaLnBrk="1" hangingPunct="1"/>
            <a:r>
              <a:rPr lang="en-US" sz="2800" b="0" dirty="0" smtClean="0">
                <a:solidFill>
                  <a:srgbClr val="000000"/>
                </a:solidFill>
                <a:latin typeface="Myriad Pro" pitchFamily="34" charset="0"/>
                <a:cs typeface="Tahoma" pitchFamily="34" charset="0"/>
              </a:rPr>
              <a:t>Employee and employer contributions are significant sources of income to the state’s retirement plans.</a:t>
            </a:r>
          </a:p>
          <a:p>
            <a:pPr eaLnBrk="1" hangingPunct="1"/>
            <a:r>
              <a:rPr lang="en-US" sz="2800" b="0" dirty="0" smtClean="0">
                <a:solidFill>
                  <a:srgbClr val="000000"/>
                </a:solidFill>
                <a:latin typeface="Myriad Pro" pitchFamily="34" charset="0"/>
                <a:cs typeface="Tahoma" pitchFamily="34" charset="0"/>
              </a:rPr>
              <a:t>Investment income, however, is the largest component of our plans’ funding over time.</a:t>
            </a:r>
          </a:p>
        </p:txBody>
      </p:sp>
      <p:sp>
        <p:nvSpPr>
          <p:cNvPr id="4" name="Slide Number Placeholder 3"/>
          <p:cNvSpPr>
            <a:spLocks noGrp="1"/>
          </p:cNvSpPr>
          <p:nvPr>
            <p:ph type="sldNum" sz="quarter" idx="12"/>
          </p:nvPr>
        </p:nvSpPr>
        <p:spPr/>
        <p:txBody>
          <a:bodyPr/>
          <a:lstStyle/>
          <a:p>
            <a:pPr>
              <a:defRPr/>
            </a:pPr>
            <a:fld id="{0A750920-74A3-49FF-96D9-325B47CBC36C}" type="slidenum">
              <a:rPr lang="en-US" smtClean="0"/>
              <a:pPr>
                <a:defRPr/>
              </a:pPr>
              <a:t>13</a:t>
            </a:fld>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381000" y="304800"/>
            <a:ext cx="8229600" cy="1143000"/>
          </a:xfrm>
          <a:prstGeom prst="rect">
            <a:avLst/>
          </a:prstGeom>
          <a:noFill/>
          <a:ln w="9525">
            <a:noFill/>
            <a:miter lim="800000"/>
            <a:headEnd/>
            <a:tailEnd/>
          </a:ln>
        </p:spPr>
        <p:txBody>
          <a:bodyPr anchor="ctr"/>
          <a:lstStyle/>
          <a:p>
            <a:pPr>
              <a:spcBef>
                <a:spcPct val="0"/>
              </a:spcBef>
              <a:buClrTx/>
              <a:buSzTx/>
              <a:buFontTx/>
              <a:buNone/>
              <a:defRPr/>
            </a:pPr>
            <a:r>
              <a:rPr lang="en-US" sz="4000" b="1" dirty="0" smtClean="0">
                <a:solidFill>
                  <a:schemeClr val="tx1"/>
                </a:solidFill>
                <a:latin typeface="Myriad Pro" pitchFamily="34" charset="0"/>
                <a:ea typeface="+mj-ea"/>
                <a:cs typeface="Calibri" pitchFamily="34" charset="0"/>
              </a:rPr>
              <a:t>Retirement Systems Overview</a:t>
            </a:r>
            <a:endParaRPr lang="en-US" sz="4000" b="1" dirty="0">
              <a:solidFill>
                <a:schemeClr val="tx1"/>
              </a:solidFill>
              <a:latin typeface="Myriad Pro" pitchFamily="34" charset="0"/>
              <a:ea typeface="+mj-ea"/>
              <a:cs typeface="Calibri" pitchFamily="34" charset="0"/>
            </a:endParaRPr>
          </a:p>
        </p:txBody>
      </p:sp>
      <p:sp>
        <p:nvSpPr>
          <p:cNvPr id="6" name="Slide Number Placeholder 5"/>
          <p:cNvSpPr>
            <a:spLocks noGrp="1"/>
          </p:cNvSpPr>
          <p:nvPr>
            <p:ph type="sldNum" sz="quarter" idx="12"/>
          </p:nvPr>
        </p:nvSpPr>
        <p:spPr/>
        <p:txBody>
          <a:bodyPr/>
          <a:lstStyle/>
          <a:p>
            <a:pPr>
              <a:defRPr/>
            </a:pPr>
            <a:fld id="{ACBBDEB2-5A86-46DD-9131-768A49194530}" type="slidenum">
              <a:rPr lang="en-US" smtClean="0"/>
              <a:pPr>
                <a:defRPr/>
              </a:pPr>
              <a:t>14</a:t>
            </a:fld>
            <a:endParaRPr lang="en-US"/>
          </a:p>
        </p:txBody>
      </p:sp>
      <p:graphicFrame>
        <p:nvGraphicFramePr>
          <p:cNvPr id="7" name="Chart 6"/>
          <p:cNvGraphicFramePr/>
          <p:nvPr/>
        </p:nvGraphicFramePr>
        <p:xfrm>
          <a:off x="0" y="2057400"/>
          <a:ext cx="8839200" cy="42672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457200" y="1524000"/>
            <a:ext cx="4361900" cy="523220"/>
          </a:xfrm>
          <a:prstGeom prst="rect">
            <a:avLst/>
          </a:prstGeom>
          <a:noFill/>
        </p:spPr>
        <p:txBody>
          <a:bodyPr wrap="none" rtlCol="0">
            <a:spAutoFit/>
          </a:bodyPr>
          <a:lstStyle/>
          <a:p>
            <a:pPr>
              <a:buNone/>
            </a:pPr>
            <a:r>
              <a:rPr lang="en-US" b="1" dirty="0" smtClean="0">
                <a:latin typeface="Myriad Pro" pitchFamily="34" charset="0"/>
                <a:cs typeface="Calibri" pitchFamily="34" charset="0"/>
              </a:rPr>
              <a:t>How the Plans Are Funded</a:t>
            </a:r>
            <a:endParaRPr lang="en-US" b="1" dirty="0">
              <a:latin typeface="Myriad Pro" pitchFamily="34" charset="0"/>
              <a:cs typeface="Calibri"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381000" y="304800"/>
            <a:ext cx="8229600" cy="1143000"/>
          </a:xfrm>
          <a:prstGeom prst="rect">
            <a:avLst/>
          </a:prstGeom>
          <a:noFill/>
          <a:ln w="9525">
            <a:noFill/>
            <a:miter lim="800000"/>
            <a:headEnd/>
            <a:tailEnd/>
          </a:ln>
        </p:spPr>
        <p:txBody>
          <a:bodyPr anchor="ctr"/>
          <a:lstStyle/>
          <a:p>
            <a:pPr>
              <a:spcBef>
                <a:spcPct val="0"/>
              </a:spcBef>
              <a:buClrTx/>
              <a:buSzTx/>
              <a:buFontTx/>
              <a:buNone/>
              <a:defRPr/>
            </a:pPr>
            <a:r>
              <a:rPr lang="en-US" sz="4000" b="1" dirty="0" smtClean="0">
                <a:solidFill>
                  <a:schemeClr val="tx1"/>
                </a:solidFill>
                <a:latin typeface="Myriad Pro" pitchFamily="34" charset="0"/>
                <a:ea typeface="+mj-ea"/>
                <a:cs typeface="Calibri" pitchFamily="34" charset="0"/>
              </a:rPr>
              <a:t>Retirement Systems Overview</a:t>
            </a:r>
            <a:endParaRPr lang="en-US" sz="4000" b="1" dirty="0">
              <a:solidFill>
                <a:schemeClr val="tx1"/>
              </a:solidFill>
              <a:latin typeface="Myriad Pro" pitchFamily="34" charset="0"/>
              <a:ea typeface="+mj-ea"/>
              <a:cs typeface="Calibri" pitchFamily="34" charset="0"/>
            </a:endParaRPr>
          </a:p>
        </p:txBody>
      </p:sp>
      <p:graphicFrame>
        <p:nvGraphicFramePr>
          <p:cNvPr id="5" name="Chart 4"/>
          <p:cNvGraphicFramePr/>
          <p:nvPr/>
        </p:nvGraphicFramePr>
        <p:xfrm>
          <a:off x="-152400" y="2133600"/>
          <a:ext cx="9144000" cy="4267200"/>
        </p:xfrm>
        <a:graphic>
          <a:graphicData uri="http://schemas.openxmlformats.org/drawingml/2006/chart">
            <c:chart xmlns:c="http://schemas.openxmlformats.org/drawingml/2006/chart" xmlns:r="http://schemas.openxmlformats.org/officeDocument/2006/relationships" r:id="rId2"/>
          </a:graphicData>
        </a:graphic>
      </p:graphicFrame>
      <p:sp>
        <p:nvSpPr>
          <p:cNvPr id="6" name="Slide Number Placeholder 5"/>
          <p:cNvSpPr>
            <a:spLocks noGrp="1"/>
          </p:cNvSpPr>
          <p:nvPr>
            <p:ph type="sldNum" sz="quarter" idx="12"/>
          </p:nvPr>
        </p:nvSpPr>
        <p:spPr/>
        <p:txBody>
          <a:bodyPr/>
          <a:lstStyle/>
          <a:p>
            <a:pPr>
              <a:defRPr/>
            </a:pPr>
            <a:fld id="{13A55B4D-8E82-4361-8A5D-AFBC01A7C564}" type="slidenum">
              <a:rPr lang="en-US" smtClean="0"/>
              <a:pPr>
                <a:defRPr/>
              </a:pPr>
              <a:t>15</a:t>
            </a:fld>
            <a:endParaRPr lang="en-US"/>
          </a:p>
        </p:txBody>
      </p:sp>
      <p:cxnSp>
        <p:nvCxnSpPr>
          <p:cNvPr id="8" name="Straight Connector 7"/>
          <p:cNvCxnSpPr/>
          <p:nvPr/>
        </p:nvCxnSpPr>
        <p:spPr>
          <a:xfrm flipV="1">
            <a:off x="2667000" y="5181600"/>
            <a:ext cx="53340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457200" y="1524000"/>
            <a:ext cx="5162504" cy="523220"/>
          </a:xfrm>
          <a:prstGeom prst="rect">
            <a:avLst/>
          </a:prstGeom>
          <a:noFill/>
        </p:spPr>
        <p:txBody>
          <a:bodyPr wrap="none" rtlCol="0">
            <a:spAutoFit/>
          </a:bodyPr>
          <a:lstStyle/>
          <a:p>
            <a:pPr>
              <a:buNone/>
            </a:pPr>
            <a:r>
              <a:rPr lang="en-US" b="1" dirty="0" smtClean="0">
                <a:latin typeface="Myriad Pro" pitchFamily="34" charset="0"/>
                <a:cs typeface="Calibri" pitchFamily="34" charset="0"/>
              </a:rPr>
              <a:t>Employer Contribution Sources</a:t>
            </a:r>
            <a:endParaRPr lang="en-US" b="1" dirty="0">
              <a:latin typeface="Myriad Pro" pitchFamily="34" charset="0"/>
              <a:cs typeface="Calibri"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dirty="0" smtClean="0">
                <a:latin typeface="Myriad Pro" pitchFamily="34" charset="0"/>
                <a:cs typeface="Calibri" pitchFamily="34" charset="0"/>
              </a:rPr>
              <a:t>Retirement Systems Overview</a:t>
            </a:r>
            <a:endParaRPr lang="en-US" sz="3200" i="1" dirty="0" smtClean="0">
              <a:latin typeface="Myriad Pro" pitchFamily="34" charset="0"/>
              <a:cs typeface="Calibri" pitchFamily="34" charset="0"/>
            </a:endParaRPr>
          </a:p>
        </p:txBody>
      </p:sp>
      <p:sp>
        <p:nvSpPr>
          <p:cNvPr id="22531" name="Rectangle 3"/>
          <p:cNvSpPr>
            <a:spLocks noGrp="1" noChangeArrowheads="1"/>
          </p:cNvSpPr>
          <p:nvPr>
            <p:ph idx="1"/>
          </p:nvPr>
        </p:nvSpPr>
        <p:spPr>
          <a:xfrm>
            <a:off x="533400" y="1600200"/>
            <a:ext cx="8001000" cy="4495800"/>
          </a:xfrm>
        </p:spPr>
        <p:txBody>
          <a:bodyPr/>
          <a:lstStyle/>
          <a:p>
            <a:pPr eaLnBrk="1" hangingPunct="1">
              <a:buNone/>
            </a:pPr>
            <a:r>
              <a:rPr lang="en-US" dirty="0" smtClean="0">
                <a:latin typeface="Myriad Pro" pitchFamily="34" charset="0"/>
                <a:cs typeface="Calibri" pitchFamily="34" charset="0"/>
              </a:rPr>
              <a:t>Retirement Funding Legislation</a:t>
            </a:r>
          </a:p>
          <a:p>
            <a:pPr eaLnBrk="1" hangingPunct="1"/>
            <a:r>
              <a:rPr lang="en-US" sz="2800" b="0" dirty="0" smtClean="0">
                <a:latin typeface="Myriad Pro" pitchFamily="34" charset="0"/>
                <a:cs typeface="Calibri" pitchFamily="34" charset="0"/>
              </a:rPr>
              <a:t>General Assembly enacted Act 153 in 2005 and Act 311 in 2008:</a:t>
            </a:r>
            <a:endParaRPr lang="en-US" sz="2800" b="0" dirty="0" smtClean="0">
              <a:solidFill>
                <a:srgbClr val="FF0000"/>
              </a:solidFill>
              <a:latin typeface="Myriad Pro" pitchFamily="34" charset="0"/>
              <a:cs typeface="Calibri" pitchFamily="34" charset="0"/>
            </a:endParaRPr>
          </a:p>
          <a:p>
            <a:pPr lvl="1" eaLnBrk="1" hangingPunct="1"/>
            <a:r>
              <a:rPr lang="en-US" sz="2200" b="0" dirty="0" smtClean="0">
                <a:latin typeface="Myriad Pro" pitchFamily="34" charset="0"/>
                <a:cs typeface="Calibri" pitchFamily="34" charset="0"/>
              </a:rPr>
              <a:t>Created S.C. Retirement System Investment Commission (2005)</a:t>
            </a:r>
          </a:p>
          <a:p>
            <a:pPr lvl="1" eaLnBrk="1" hangingPunct="1"/>
            <a:r>
              <a:rPr lang="en-US" sz="2200" b="0" dirty="0" smtClean="0">
                <a:latin typeface="Myriad Pro" pitchFamily="34" charset="0"/>
                <a:cs typeface="Calibri" pitchFamily="34" charset="0"/>
              </a:rPr>
              <a:t>Increased employee contribution rate </a:t>
            </a:r>
          </a:p>
          <a:p>
            <a:pPr lvl="1" eaLnBrk="1" hangingPunct="1"/>
            <a:r>
              <a:rPr lang="en-US" sz="2200" b="0" dirty="0" smtClean="0">
                <a:latin typeface="Myriad Pro" pitchFamily="34" charset="0"/>
                <a:cs typeface="Calibri" pitchFamily="34" charset="0"/>
              </a:rPr>
              <a:t>Increased employer contribution rate July 1, 2006, and July 1, 2007</a:t>
            </a:r>
          </a:p>
          <a:p>
            <a:pPr lvl="1" eaLnBrk="1" hangingPunct="1"/>
            <a:r>
              <a:rPr lang="en-US" sz="2200" b="0" dirty="0" smtClean="0">
                <a:latin typeface="Myriad Pro" pitchFamily="34" charset="0"/>
                <a:cs typeface="Calibri" pitchFamily="34" charset="0"/>
              </a:rPr>
              <a:t>Required retired members who return to covered employment to make same employee contribution as an active member (2005)</a:t>
            </a:r>
          </a:p>
        </p:txBody>
      </p:sp>
      <p:sp>
        <p:nvSpPr>
          <p:cNvPr id="4" name="Slide Number Placeholder 3"/>
          <p:cNvSpPr>
            <a:spLocks noGrp="1"/>
          </p:cNvSpPr>
          <p:nvPr>
            <p:ph type="sldNum" sz="quarter" idx="12"/>
          </p:nvPr>
        </p:nvSpPr>
        <p:spPr/>
        <p:txBody>
          <a:bodyPr/>
          <a:lstStyle/>
          <a:p>
            <a:pPr>
              <a:defRPr/>
            </a:pPr>
            <a:fld id="{0DE0B21B-3971-49B8-AEBA-DA50F5B3C1B8}" type="slidenum">
              <a:rPr lang="en-US" smtClean="0"/>
              <a:pPr>
                <a:defRPr/>
              </a:pPr>
              <a:t>16</a:t>
            </a:fld>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dirty="0" smtClean="0">
                <a:latin typeface="Myriad Pro" pitchFamily="34" charset="0"/>
                <a:cs typeface="Calibri" pitchFamily="34" charset="0"/>
              </a:rPr>
              <a:t>Retirement Systems Overview</a:t>
            </a:r>
            <a:endParaRPr lang="en-US" sz="3200" i="1" dirty="0" smtClean="0">
              <a:latin typeface="Myriad Pro" pitchFamily="34" charset="0"/>
              <a:cs typeface="Calibri" pitchFamily="34" charset="0"/>
            </a:endParaRPr>
          </a:p>
        </p:txBody>
      </p:sp>
      <p:sp>
        <p:nvSpPr>
          <p:cNvPr id="34819" name="Rectangle 3"/>
          <p:cNvSpPr>
            <a:spLocks noGrp="1" noChangeArrowheads="1"/>
          </p:cNvSpPr>
          <p:nvPr>
            <p:ph idx="1"/>
          </p:nvPr>
        </p:nvSpPr>
        <p:spPr>
          <a:xfrm>
            <a:off x="533400" y="1600200"/>
            <a:ext cx="8001000" cy="4495800"/>
          </a:xfrm>
        </p:spPr>
        <p:txBody>
          <a:bodyPr/>
          <a:lstStyle/>
          <a:p>
            <a:pPr eaLnBrk="1" hangingPunct="1">
              <a:buNone/>
              <a:defRPr/>
            </a:pPr>
            <a:r>
              <a:rPr lang="en-US" sz="2800" dirty="0" smtClean="0">
                <a:latin typeface="Myriad Pro" pitchFamily="34" charset="0"/>
                <a:cs typeface="Calibri" pitchFamily="34" charset="0"/>
              </a:rPr>
              <a:t>Retirement Funding Legislation</a:t>
            </a:r>
          </a:p>
          <a:p>
            <a:pPr eaLnBrk="1" hangingPunct="1">
              <a:defRPr/>
            </a:pPr>
            <a:r>
              <a:rPr lang="en-US" sz="2400" b="0" dirty="0" smtClean="0">
                <a:latin typeface="Myriad Pro" pitchFamily="34" charset="0"/>
                <a:cs typeface="Calibri" pitchFamily="34" charset="0"/>
              </a:rPr>
              <a:t>Act 311 of 2008 also addressed the recommendations of the State Treasurer’s COLA Task Force. Recommendations included:</a:t>
            </a:r>
          </a:p>
          <a:p>
            <a:pPr lvl="1" eaLnBrk="1" hangingPunct="1">
              <a:defRPr/>
            </a:pPr>
            <a:r>
              <a:rPr lang="en-US" sz="2000" dirty="0" smtClean="0">
                <a:latin typeface="Myriad Pro" pitchFamily="34" charset="0"/>
                <a:cs typeface="Calibri" pitchFamily="34" charset="0"/>
              </a:rPr>
              <a:t>Increase the assumed rate of investment return to 8 percent from 7.25 percent.</a:t>
            </a:r>
          </a:p>
          <a:p>
            <a:pPr lvl="1" eaLnBrk="1" hangingPunct="1">
              <a:defRPr/>
            </a:pPr>
            <a:r>
              <a:rPr lang="en-US" sz="2000" dirty="0" smtClean="0">
                <a:latin typeface="Myriad Pro" pitchFamily="34" charset="0"/>
                <a:cs typeface="Calibri" pitchFamily="34" charset="0"/>
              </a:rPr>
              <a:t>Increase the annual automatic COLA from 1 percent to the increase in the Consumer Price Index for Wage Earners and Clerical Workers (CPI-W) up to 2 percent for SCRS retirees and provide 2 percent automatic COLA for PORS retirees.</a:t>
            </a:r>
          </a:p>
          <a:p>
            <a:pPr lvl="1" eaLnBrk="1" hangingPunct="1">
              <a:defRPr/>
            </a:pPr>
            <a:r>
              <a:rPr lang="en-US" sz="2000" dirty="0" smtClean="0">
                <a:latin typeface="Myriad Pro" pitchFamily="34" charset="0"/>
                <a:cs typeface="Calibri" pitchFamily="34" charset="0"/>
              </a:rPr>
              <a:t>Restrict ad hoc COLAs beyond the 2 percent based upon all of the conditions listed on the next slide being met.</a:t>
            </a:r>
          </a:p>
          <a:p>
            <a:pPr eaLnBrk="1" hangingPunct="1">
              <a:defRPr/>
            </a:pPr>
            <a:endParaRPr lang="en-US" sz="1400" b="0" dirty="0" smtClean="0">
              <a:latin typeface="Myriad Pro" pitchFamily="34" charset="0"/>
              <a:cs typeface="Calibri" pitchFamily="34" charset="0"/>
            </a:endParaRPr>
          </a:p>
        </p:txBody>
      </p:sp>
      <p:sp>
        <p:nvSpPr>
          <p:cNvPr id="4" name="Slide Number Placeholder 3"/>
          <p:cNvSpPr>
            <a:spLocks noGrp="1"/>
          </p:cNvSpPr>
          <p:nvPr>
            <p:ph type="sldNum" sz="quarter" idx="12"/>
          </p:nvPr>
        </p:nvSpPr>
        <p:spPr/>
        <p:txBody>
          <a:bodyPr/>
          <a:lstStyle/>
          <a:p>
            <a:pPr>
              <a:defRPr/>
            </a:pPr>
            <a:fld id="{1CF3B681-3167-4B65-BD98-15B7463B8D5D}" type="slidenum">
              <a:rPr lang="en-US" smtClean="0"/>
              <a:pPr>
                <a:defRPr/>
              </a:pPr>
              <a:t>17</a:t>
            </a:fld>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dirty="0" smtClean="0">
                <a:latin typeface="Myriad Pro" pitchFamily="34" charset="0"/>
                <a:cs typeface="Calibri" pitchFamily="34" charset="0"/>
              </a:rPr>
              <a:t>Retirement Systems Overview</a:t>
            </a:r>
            <a:endParaRPr lang="en-US" sz="3200" i="1" dirty="0" smtClean="0">
              <a:latin typeface="Myriad Pro" pitchFamily="34" charset="0"/>
              <a:cs typeface="Calibri" pitchFamily="34" charset="0"/>
            </a:endParaRPr>
          </a:p>
        </p:txBody>
      </p:sp>
      <p:sp>
        <p:nvSpPr>
          <p:cNvPr id="26627" name="Rectangle 3"/>
          <p:cNvSpPr>
            <a:spLocks noGrp="1" noChangeArrowheads="1"/>
          </p:cNvSpPr>
          <p:nvPr>
            <p:ph idx="1"/>
          </p:nvPr>
        </p:nvSpPr>
        <p:spPr>
          <a:xfrm>
            <a:off x="533400" y="1600200"/>
            <a:ext cx="8001000" cy="4495800"/>
          </a:xfrm>
        </p:spPr>
        <p:txBody>
          <a:bodyPr/>
          <a:lstStyle/>
          <a:p>
            <a:pPr eaLnBrk="1" hangingPunct="1">
              <a:buNone/>
            </a:pPr>
            <a:r>
              <a:rPr lang="en-US" sz="2800" dirty="0" smtClean="0">
                <a:latin typeface="Myriad Pro" pitchFamily="34" charset="0"/>
                <a:cs typeface="Calibri" pitchFamily="34" charset="0"/>
              </a:rPr>
              <a:t>Current Requirements for Ad Hoc COLAs</a:t>
            </a:r>
          </a:p>
          <a:p>
            <a:pPr eaLnBrk="1" hangingPunct="1"/>
            <a:r>
              <a:rPr lang="en-US" sz="2300" b="0" dirty="0" smtClean="0">
                <a:latin typeface="Myriad Pro" pitchFamily="34" charset="0"/>
                <a:cs typeface="Calibri" pitchFamily="34" charset="0"/>
              </a:rPr>
              <a:t>The amortization period for the prior year unfunded liability is at 25 years or below; and</a:t>
            </a:r>
          </a:p>
          <a:p>
            <a:pPr eaLnBrk="1" hangingPunct="1"/>
            <a:r>
              <a:rPr lang="en-US" sz="2300" b="0" dirty="0" smtClean="0">
                <a:latin typeface="Myriad Pro" pitchFamily="34" charset="0"/>
                <a:cs typeface="Calibri" pitchFamily="34" charset="0"/>
              </a:rPr>
              <a:t>The estimated funded ratio in the current year, after the granting of an additional ad hoc COLA does not decrease; and</a:t>
            </a:r>
          </a:p>
          <a:p>
            <a:pPr eaLnBrk="1" hangingPunct="1"/>
            <a:r>
              <a:rPr lang="en-US" sz="2300" b="0" dirty="0" smtClean="0">
                <a:latin typeface="Myriad Pro" pitchFamily="34" charset="0"/>
                <a:cs typeface="Calibri" pitchFamily="34" charset="0"/>
              </a:rPr>
              <a:t>The estimated amortization period in the current year, after granting the additional ad hoc COLA, is still reduced by at least one year; and</a:t>
            </a:r>
          </a:p>
          <a:p>
            <a:pPr eaLnBrk="1" hangingPunct="1"/>
            <a:r>
              <a:rPr lang="en-US" sz="2300" b="0" dirty="0" smtClean="0">
                <a:latin typeface="Myriad Pro" pitchFamily="34" charset="0"/>
                <a:cs typeface="Calibri" pitchFamily="34" charset="0"/>
              </a:rPr>
              <a:t>No increase in employer contribution is required to support the granting of the additional ad hoc COLA.</a:t>
            </a:r>
          </a:p>
        </p:txBody>
      </p:sp>
      <p:sp>
        <p:nvSpPr>
          <p:cNvPr id="4" name="Slide Number Placeholder 3"/>
          <p:cNvSpPr>
            <a:spLocks noGrp="1"/>
          </p:cNvSpPr>
          <p:nvPr>
            <p:ph type="sldNum" sz="quarter" idx="12"/>
          </p:nvPr>
        </p:nvSpPr>
        <p:spPr/>
        <p:txBody>
          <a:bodyPr/>
          <a:lstStyle/>
          <a:p>
            <a:pPr>
              <a:defRPr/>
            </a:pPr>
            <a:fld id="{249E2209-F7BD-45DA-97FD-A4B9D45B49B1}" type="slidenum">
              <a:rPr lang="en-US" smtClean="0"/>
              <a:pPr>
                <a:defRPr/>
              </a:pPr>
              <a:t>18</a:t>
            </a:fld>
            <a:endParaRPr 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274638"/>
            <a:ext cx="8458200" cy="1143000"/>
          </a:xfrm>
        </p:spPr>
        <p:txBody>
          <a:bodyPr/>
          <a:lstStyle/>
          <a:p>
            <a:pPr eaLnBrk="1" hangingPunct="1"/>
            <a:r>
              <a:rPr lang="en-US" dirty="0" smtClean="0">
                <a:latin typeface="Myriad Pro" pitchFamily="34" charset="0"/>
                <a:cs typeface="Calibri" pitchFamily="34" charset="0"/>
              </a:rPr>
              <a:t>Retirement Systems Overview</a:t>
            </a:r>
            <a:endParaRPr lang="en-US" sz="3200" i="1" dirty="0" smtClean="0">
              <a:latin typeface="Myriad Pro" pitchFamily="34" charset="0"/>
              <a:cs typeface="Calibri" pitchFamily="34" charset="0"/>
            </a:endParaRPr>
          </a:p>
        </p:txBody>
      </p:sp>
      <p:sp>
        <p:nvSpPr>
          <p:cNvPr id="26627" name="Rectangle 3"/>
          <p:cNvSpPr>
            <a:spLocks noGrp="1" noChangeArrowheads="1"/>
          </p:cNvSpPr>
          <p:nvPr>
            <p:ph idx="1"/>
          </p:nvPr>
        </p:nvSpPr>
        <p:spPr>
          <a:xfrm>
            <a:off x="533400" y="1600200"/>
            <a:ext cx="8001000" cy="4495800"/>
          </a:xfrm>
        </p:spPr>
        <p:txBody>
          <a:bodyPr/>
          <a:lstStyle/>
          <a:p>
            <a:pPr>
              <a:buNone/>
            </a:pPr>
            <a:r>
              <a:rPr lang="en-US" sz="2000" dirty="0" smtClean="0">
                <a:latin typeface="Myriad Pro" pitchFamily="34" charset="0"/>
                <a:cs typeface="Calibri" pitchFamily="34" charset="0"/>
              </a:rPr>
              <a:t>Reversion to Former Statute Regarding COLAs</a:t>
            </a:r>
          </a:p>
          <a:p>
            <a:r>
              <a:rPr lang="en-US" sz="1800" b="0" dirty="0" smtClean="0">
                <a:latin typeface="Myriad Pro" pitchFamily="34" charset="0"/>
                <a:cs typeface="Calibri" pitchFamily="34" charset="0"/>
              </a:rPr>
              <a:t>Should the Budget and Control Board accept the actuary’s recommendations and reduce the assumed rate of return below 8 percent, the current laws providing for 2 percent automatic COLAs in PORS and SCRS would be automatically repealed and result in the reversion of the COLA laws to the statute in effect immediately prior to the passage of Act 311 of 2008. The respective COLA provisions for SCRS and PORS upon reversion will be as follows:</a:t>
            </a:r>
          </a:p>
          <a:p>
            <a:endParaRPr lang="en-US" sz="1600" b="0" dirty="0" smtClean="0">
              <a:latin typeface="Myriad Pro" pitchFamily="34" charset="0"/>
              <a:cs typeface="Calibri" pitchFamily="34" charset="0"/>
            </a:endParaRPr>
          </a:p>
          <a:p>
            <a:pPr lvl="1">
              <a:spcAft>
                <a:spcPts val="600"/>
              </a:spcAft>
            </a:pPr>
            <a:r>
              <a:rPr lang="en-US" sz="1600" b="0" dirty="0" smtClean="0">
                <a:latin typeface="Myriad Pro" pitchFamily="34" charset="0"/>
                <a:cs typeface="Calibri" pitchFamily="34" charset="0"/>
              </a:rPr>
              <a:t>1) Section 9-1-1810 (SCRS) will provide for a 1 percent </a:t>
            </a:r>
            <a:r>
              <a:rPr lang="en-US" sz="1600" dirty="0" smtClean="0">
                <a:latin typeface="Myriad Pro" pitchFamily="34" charset="0"/>
                <a:cs typeface="Calibri" pitchFamily="34" charset="0"/>
              </a:rPr>
              <a:t>automatic</a:t>
            </a:r>
            <a:r>
              <a:rPr lang="en-US" sz="1600" b="0" dirty="0" smtClean="0">
                <a:latin typeface="Myriad Pro" pitchFamily="34" charset="0"/>
                <a:cs typeface="Calibri" pitchFamily="34" charset="0"/>
              </a:rPr>
              <a:t> COLA with the possibility of an ad hoc COLA up to the CPI (4 percent cap) if the increase would not result in extending the amortization period beyond 30 years, and;</a:t>
            </a:r>
          </a:p>
          <a:p>
            <a:pPr lvl="1"/>
            <a:r>
              <a:rPr lang="en-US" sz="1600" b="0" dirty="0" smtClean="0">
                <a:latin typeface="Myriad Pro" pitchFamily="34" charset="0"/>
                <a:cs typeface="Calibri" pitchFamily="34" charset="0"/>
              </a:rPr>
              <a:t>2) Section 9-11-310 (PORS) will not provide for a automatic COLA, but for an ad hoc COLA of up to the increase in the CPI (4 percent cap) as long as the increase did not require an increase in the employer contribution rate.</a:t>
            </a:r>
          </a:p>
        </p:txBody>
      </p:sp>
      <p:sp>
        <p:nvSpPr>
          <p:cNvPr id="4" name="Slide Number Placeholder 3"/>
          <p:cNvSpPr>
            <a:spLocks noGrp="1"/>
          </p:cNvSpPr>
          <p:nvPr>
            <p:ph type="sldNum" sz="quarter" idx="12"/>
          </p:nvPr>
        </p:nvSpPr>
        <p:spPr/>
        <p:txBody>
          <a:bodyPr/>
          <a:lstStyle/>
          <a:p>
            <a:pPr>
              <a:defRPr/>
            </a:pPr>
            <a:fld id="{249E2209-F7BD-45DA-97FD-A4B9D45B49B1}" type="slidenum">
              <a:rPr lang="en-US" smtClean="0"/>
              <a:pPr>
                <a:defRPr/>
              </a:pPr>
              <a:t>19</a:t>
            </a:fld>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dirty="0" smtClean="0">
                <a:latin typeface="Myriad Pro" pitchFamily="34" charset="0"/>
                <a:cs typeface="Tahoma" pitchFamily="34" charset="0"/>
              </a:rPr>
              <a:t>Retirement Systems Overview</a:t>
            </a:r>
            <a:endParaRPr lang="en-US" sz="3200" i="1" dirty="0" smtClean="0">
              <a:latin typeface="Myriad Pro" pitchFamily="34" charset="0"/>
              <a:cs typeface="Tahoma" pitchFamily="34" charset="0"/>
            </a:endParaRPr>
          </a:p>
        </p:txBody>
      </p:sp>
      <p:sp>
        <p:nvSpPr>
          <p:cNvPr id="14339" name="Rectangle 3"/>
          <p:cNvSpPr>
            <a:spLocks noGrp="1" noChangeArrowheads="1"/>
          </p:cNvSpPr>
          <p:nvPr>
            <p:ph idx="1"/>
          </p:nvPr>
        </p:nvSpPr>
        <p:spPr>
          <a:xfrm>
            <a:off x="533400" y="1600200"/>
            <a:ext cx="8001000" cy="4495800"/>
          </a:xfrm>
        </p:spPr>
        <p:txBody>
          <a:bodyPr/>
          <a:lstStyle/>
          <a:p>
            <a:pPr eaLnBrk="1" hangingPunct="1"/>
            <a:r>
              <a:rPr lang="en-US" sz="2800" b="0" dirty="0" smtClean="0">
                <a:latin typeface="Myriad Pro" pitchFamily="34" charset="0"/>
                <a:cs typeface="Tahoma" pitchFamily="34" charset="0"/>
              </a:rPr>
              <a:t>Five defined benefit retirement plans</a:t>
            </a:r>
          </a:p>
          <a:p>
            <a:pPr lvl="1" eaLnBrk="1" hangingPunct="1"/>
            <a:r>
              <a:rPr lang="en-US" sz="2400" dirty="0" smtClean="0">
                <a:latin typeface="Myriad Pro" pitchFamily="34" charset="0"/>
                <a:cs typeface="Tahoma" pitchFamily="34" charset="0"/>
              </a:rPr>
              <a:t>South Carolina Retirement System (SCRS)</a:t>
            </a:r>
          </a:p>
          <a:p>
            <a:pPr lvl="1" eaLnBrk="1" hangingPunct="1"/>
            <a:r>
              <a:rPr lang="en-US" sz="2400" b="0" dirty="0" smtClean="0">
                <a:latin typeface="Myriad Pro" pitchFamily="34" charset="0"/>
                <a:cs typeface="Tahoma" pitchFamily="34" charset="0"/>
              </a:rPr>
              <a:t>Police Officers Retirement System (PORS)</a:t>
            </a:r>
          </a:p>
          <a:p>
            <a:pPr lvl="1" eaLnBrk="1" hangingPunct="1"/>
            <a:r>
              <a:rPr lang="en-US" sz="2400" dirty="0" smtClean="0">
                <a:latin typeface="Myriad Pro" pitchFamily="34" charset="0"/>
                <a:cs typeface="Tahoma" pitchFamily="34" charset="0"/>
              </a:rPr>
              <a:t>General Assembly Retirement System (GARS)</a:t>
            </a:r>
          </a:p>
          <a:p>
            <a:pPr lvl="1" eaLnBrk="1" hangingPunct="1"/>
            <a:r>
              <a:rPr lang="en-US" sz="2400" b="0" dirty="0" smtClean="0">
                <a:latin typeface="Myriad Pro" pitchFamily="34" charset="0"/>
                <a:cs typeface="Tahoma" pitchFamily="34" charset="0"/>
              </a:rPr>
              <a:t>Judges and Solicitors Retirement System (JSRS)</a:t>
            </a:r>
          </a:p>
          <a:p>
            <a:pPr lvl="1" eaLnBrk="1" hangingPunct="1"/>
            <a:r>
              <a:rPr lang="en-US" sz="2400" dirty="0" smtClean="0">
                <a:latin typeface="Myriad Pro" pitchFamily="34" charset="0"/>
                <a:cs typeface="Tahoma" pitchFamily="34" charset="0"/>
              </a:rPr>
              <a:t>National Guard Retirement System (NGRS)</a:t>
            </a:r>
            <a:endParaRPr lang="en-US" sz="2400" b="0" dirty="0" smtClean="0">
              <a:latin typeface="Myriad Pro" pitchFamily="34" charset="0"/>
              <a:cs typeface="Tahoma" pitchFamily="34" charset="0"/>
            </a:endParaRPr>
          </a:p>
          <a:p>
            <a:pPr eaLnBrk="1" hangingPunct="1"/>
            <a:r>
              <a:rPr lang="en-US" sz="2800" b="0" dirty="0" smtClean="0">
                <a:latin typeface="Myriad Pro" pitchFamily="34" charset="0"/>
                <a:cs typeface="Tahoma" pitchFamily="34" charset="0"/>
              </a:rPr>
              <a:t>One defined contribution retirement plan</a:t>
            </a:r>
          </a:p>
          <a:p>
            <a:pPr eaLnBrk="1" hangingPunct="1"/>
            <a:r>
              <a:rPr lang="en-US" sz="2800" b="0" dirty="0" smtClean="0">
                <a:latin typeface="Myriad Pro" pitchFamily="34" charset="0"/>
                <a:cs typeface="Tahoma" pitchFamily="34" charset="0"/>
              </a:rPr>
              <a:t>More than 458,000 members</a:t>
            </a:r>
          </a:p>
          <a:p>
            <a:pPr eaLnBrk="1" hangingPunct="1"/>
            <a:r>
              <a:rPr lang="en-US" sz="2800" b="0" dirty="0" smtClean="0">
                <a:latin typeface="Myriad Pro" pitchFamily="34" charset="0"/>
                <a:cs typeface="Tahoma" pitchFamily="34" charset="0"/>
              </a:rPr>
              <a:t>Approximately 850 participating employers</a:t>
            </a:r>
          </a:p>
        </p:txBody>
      </p:sp>
      <p:sp>
        <p:nvSpPr>
          <p:cNvPr id="4" name="Slide Number Placeholder 3"/>
          <p:cNvSpPr>
            <a:spLocks noGrp="1"/>
          </p:cNvSpPr>
          <p:nvPr>
            <p:ph type="sldNum" sz="quarter" idx="12"/>
          </p:nvPr>
        </p:nvSpPr>
        <p:spPr/>
        <p:txBody>
          <a:bodyPr/>
          <a:lstStyle/>
          <a:p>
            <a:pPr>
              <a:defRPr/>
            </a:pPr>
            <a:fld id="{CBEC2D64-192C-4860-9D96-376C08B8D292}" type="slidenum">
              <a:rPr lang="en-US" smtClean="0"/>
              <a:pPr>
                <a:defRPr/>
              </a:pPr>
              <a:t>2</a:t>
            </a:fld>
            <a:endParaRPr lang="en-US"/>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Text Box 12"/>
          <p:cNvSpPr txBox="1">
            <a:spLocks noChangeArrowheads="1"/>
          </p:cNvSpPr>
          <p:nvPr/>
        </p:nvSpPr>
        <p:spPr bwMode="auto">
          <a:xfrm>
            <a:off x="533400" y="1676400"/>
            <a:ext cx="8001000" cy="3970338"/>
          </a:xfrm>
          <a:prstGeom prst="rect">
            <a:avLst/>
          </a:prstGeom>
          <a:noFill/>
          <a:ln w="9525">
            <a:noFill/>
            <a:miter lim="800000"/>
            <a:headEnd/>
            <a:tailEnd/>
          </a:ln>
        </p:spPr>
        <p:txBody>
          <a:bodyPr>
            <a:spAutoFit/>
          </a:bodyPr>
          <a:lstStyle/>
          <a:p>
            <a:pPr>
              <a:spcBef>
                <a:spcPct val="0"/>
              </a:spcBef>
              <a:buClrTx/>
              <a:buSzTx/>
              <a:buFontTx/>
              <a:buNone/>
              <a:defRPr/>
            </a:pPr>
            <a:r>
              <a:rPr lang="en-US" sz="1800" b="1" u="sng" dirty="0">
                <a:latin typeface="Myriad Pro" pitchFamily="34" charset="0"/>
                <a:cs typeface="Calibri" pitchFamily="34" charset="0"/>
              </a:rPr>
              <a:t>THE LANGUAGE USED IN THIS PRESENTATION DOES NOT CREATE ANY CONTRACTUAL RIGHTS OR ENTITLEMENTS AND DOES NOT CREATE A CONTRACT BETWEEN THE MEMBER AND THE SOUTH CAROLINA RETIREMENT SYSTEMS. THE SOUTH CAROLINA RETIREMENT SYSTEMS RESERVES THE RIGHT TO REVISE THE CONTENT OF THIS PRESENTATION.</a:t>
            </a:r>
          </a:p>
          <a:p>
            <a:pPr>
              <a:spcBef>
                <a:spcPct val="0"/>
              </a:spcBef>
              <a:buClrTx/>
              <a:buSzTx/>
              <a:buFontTx/>
              <a:buNone/>
              <a:defRPr/>
            </a:pPr>
            <a:endParaRPr lang="en-US" sz="1800" b="1" dirty="0">
              <a:latin typeface="Myriad Pro" pitchFamily="34" charset="0"/>
              <a:cs typeface="Calibri" pitchFamily="34" charset="0"/>
            </a:endParaRPr>
          </a:p>
          <a:p>
            <a:pPr>
              <a:spcBef>
                <a:spcPct val="0"/>
              </a:spcBef>
              <a:buClrTx/>
              <a:buSzTx/>
              <a:buFontTx/>
              <a:buNone/>
              <a:defRPr/>
            </a:pPr>
            <a:r>
              <a:rPr lang="en-US" sz="1800" i="1" dirty="0">
                <a:latin typeface="Myriad Pro" pitchFamily="34" charset="0"/>
                <a:cs typeface="Calibri" pitchFamily="34" charset="0"/>
              </a:rPr>
              <a:t>This presentation is meant to serve as a guide but does not constitute a binding representation of the South Carolina Retirement Systems. The statutes governing the South Carolina Retirement Systems are found in Title 9 of the South Carolina Code of Laws, and should there be any conflict between this presentation and the statutes or Retirement Systems’ policies, the statutes and policies will prevail.</a:t>
            </a:r>
          </a:p>
          <a:p>
            <a:pPr>
              <a:spcBef>
                <a:spcPct val="0"/>
              </a:spcBef>
              <a:buClrTx/>
              <a:buSzTx/>
              <a:buFontTx/>
              <a:buNone/>
              <a:defRPr/>
            </a:pPr>
            <a:endParaRPr lang="en-US" sz="1800" b="1" i="1" dirty="0">
              <a:latin typeface="Myriad Pro" pitchFamily="34" charset="0"/>
              <a:cs typeface="Calibri" pitchFamily="34" charset="0"/>
            </a:endParaRPr>
          </a:p>
          <a:p>
            <a:pPr>
              <a:spcBef>
                <a:spcPct val="0"/>
              </a:spcBef>
              <a:buClrTx/>
              <a:buSzTx/>
              <a:buFontTx/>
              <a:buNone/>
              <a:defRPr/>
            </a:pPr>
            <a:r>
              <a:rPr lang="en-US" sz="1800" b="1" dirty="0">
                <a:latin typeface="Myriad Pro" pitchFamily="34" charset="0"/>
                <a:cs typeface="Calibri" pitchFamily="34" charset="0"/>
              </a:rPr>
              <a:t>Employers covered by the South Carolina Retirement Systems are not agents of the Retirement Systems.</a:t>
            </a:r>
          </a:p>
        </p:txBody>
      </p:sp>
      <p:sp>
        <p:nvSpPr>
          <p:cNvPr id="36867" name="Title 3"/>
          <p:cNvSpPr>
            <a:spLocks noGrp="1"/>
          </p:cNvSpPr>
          <p:nvPr>
            <p:ph type="title"/>
          </p:nvPr>
        </p:nvSpPr>
        <p:spPr/>
        <p:txBody>
          <a:bodyPr/>
          <a:lstStyle/>
          <a:p>
            <a:r>
              <a:rPr lang="en-US" dirty="0" smtClean="0">
                <a:latin typeface="Myriad Pro" pitchFamily="34" charset="0"/>
                <a:cs typeface="Calibri" pitchFamily="34" charset="0"/>
              </a:rPr>
              <a:t>Disclaimer</a:t>
            </a:r>
          </a:p>
        </p:txBody>
      </p:sp>
      <p:sp>
        <p:nvSpPr>
          <p:cNvPr id="4" name="Slide Number Placeholder 3"/>
          <p:cNvSpPr>
            <a:spLocks noGrp="1"/>
          </p:cNvSpPr>
          <p:nvPr>
            <p:ph type="sldNum" sz="quarter" idx="12"/>
          </p:nvPr>
        </p:nvSpPr>
        <p:spPr/>
        <p:txBody>
          <a:bodyPr/>
          <a:lstStyle/>
          <a:p>
            <a:pPr>
              <a:defRPr/>
            </a:pPr>
            <a:fld id="{A77D523A-A593-4B0B-AB55-F11A58C41F93}" type="slidenum">
              <a:rPr lang="en-US" smtClean="0"/>
              <a:pPr>
                <a:defRPr/>
              </a:pPr>
              <a:t>20</a:t>
            </a:fld>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dirty="0" smtClean="0">
                <a:latin typeface="Myriad Pro" pitchFamily="34" charset="0"/>
                <a:cs typeface="Tahoma" pitchFamily="34" charset="0"/>
              </a:rPr>
              <a:t>Retirement Systems Overview</a:t>
            </a:r>
            <a:endParaRPr lang="en-US" sz="3200" i="1" dirty="0" smtClean="0">
              <a:latin typeface="Myriad Pro" pitchFamily="34" charset="0"/>
              <a:cs typeface="Tahoma" pitchFamily="34" charset="0"/>
            </a:endParaRPr>
          </a:p>
        </p:txBody>
      </p:sp>
      <p:sp>
        <p:nvSpPr>
          <p:cNvPr id="15363" name="Rectangle 3"/>
          <p:cNvSpPr>
            <a:spLocks noGrp="1" noChangeArrowheads="1"/>
          </p:cNvSpPr>
          <p:nvPr>
            <p:ph idx="1"/>
          </p:nvPr>
        </p:nvSpPr>
        <p:spPr>
          <a:xfrm>
            <a:off x="533400" y="1600200"/>
            <a:ext cx="8001000" cy="4495800"/>
          </a:xfrm>
        </p:spPr>
        <p:txBody>
          <a:bodyPr/>
          <a:lstStyle/>
          <a:p>
            <a:pPr eaLnBrk="1" hangingPunct="1">
              <a:buNone/>
            </a:pPr>
            <a:r>
              <a:rPr lang="en-US" dirty="0" smtClean="0">
                <a:latin typeface="Myriad Pro" pitchFamily="34" charset="0"/>
                <a:cs typeface="Tahoma" pitchFamily="34" charset="0"/>
              </a:rPr>
              <a:t>Who Participates in the Plans</a:t>
            </a:r>
          </a:p>
          <a:p>
            <a:pPr eaLnBrk="1" hangingPunct="1"/>
            <a:r>
              <a:rPr lang="en-US" sz="2800" b="0" dirty="0" smtClean="0">
                <a:latin typeface="Myriad Pro" pitchFamily="34" charset="0"/>
                <a:cs typeface="Tahoma" pitchFamily="34" charset="0"/>
              </a:rPr>
              <a:t>SCRS is largest plan with more than 190,000 active members, 111,000 annuitants, and 157,000 inactive members.</a:t>
            </a:r>
          </a:p>
          <a:p>
            <a:pPr eaLnBrk="1" hangingPunct="1"/>
            <a:r>
              <a:rPr lang="en-US" sz="2800" b="0" dirty="0" smtClean="0">
                <a:latin typeface="Myriad Pro" pitchFamily="34" charset="0"/>
                <a:cs typeface="Tahoma" pitchFamily="34" charset="0"/>
              </a:rPr>
              <a:t>PORS is second largest plan with more than 26,000 active members, 12,000 annuitants, and 12,000 inactive members.</a:t>
            </a:r>
          </a:p>
          <a:p>
            <a:pPr eaLnBrk="1" hangingPunct="1"/>
            <a:endParaRPr lang="en-US" b="0" dirty="0" smtClean="0">
              <a:latin typeface="Myriad Pro" pitchFamily="34" charset="0"/>
              <a:cs typeface="Tahoma" pitchFamily="34" charset="0"/>
            </a:endParaRPr>
          </a:p>
          <a:p>
            <a:pPr eaLnBrk="1" hangingPunct="1">
              <a:buNone/>
            </a:pPr>
            <a:r>
              <a:rPr lang="en-US" sz="1800" b="0" i="1" dirty="0" smtClean="0">
                <a:latin typeface="Myriad Pro" pitchFamily="34" charset="0"/>
                <a:cs typeface="Tahoma" pitchFamily="34" charset="0"/>
              </a:rPr>
              <a:t>Member data as of June 30, 2010, actuarial valuation.</a:t>
            </a:r>
          </a:p>
        </p:txBody>
      </p:sp>
      <p:sp>
        <p:nvSpPr>
          <p:cNvPr id="4" name="Slide Number Placeholder 3"/>
          <p:cNvSpPr>
            <a:spLocks noGrp="1"/>
          </p:cNvSpPr>
          <p:nvPr>
            <p:ph type="sldNum" sz="quarter" idx="12"/>
          </p:nvPr>
        </p:nvSpPr>
        <p:spPr/>
        <p:txBody>
          <a:bodyPr/>
          <a:lstStyle/>
          <a:p>
            <a:pPr>
              <a:defRPr/>
            </a:pPr>
            <a:fld id="{CF933F19-14D1-4575-87CE-A2D4CD7ECB05}" type="slidenum">
              <a:rPr lang="en-US" smtClean="0"/>
              <a:pPr>
                <a:defRPr/>
              </a:pPr>
              <a:t>3</a:t>
            </a:fld>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dirty="0" smtClean="0">
                <a:latin typeface="Myriad Pro" pitchFamily="34" charset="0"/>
                <a:cs typeface="Tahoma" pitchFamily="34" charset="0"/>
              </a:rPr>
              <a:t>Retirement Systems Overview</a:t>
            </a:r>
            <a:endParaRPr lang="en-US" sz="3200" i="1" dirty="0" smtClean="0">
              <a:latin typeface="Myriad Pro" pitchFamily="34" charset="0"/>
              <a:cs typeface="Tahoma" pitchFamily="34" charset="0"/>
            </a:endParaRPr>
          </a:p>
        </p:txBody>
      </p:sp>
      <p:sp>
        <p:nvSpPr>
          <p:cNvPr id="16387" name="Rectangle 3"/>
          <p:cNvSpPr>
            <a:spLocks noGrp="1" noChangeArrowheads="1"/>
          </p:cNvSpPr>
          <p:nvPr>
            <p:ph idx="1"/>
          </p:nvPr>
        </p:nvSpPr>
        <p:spPr>
          <a:xfrm>
            <a:off x="533400" y="1600200"/>
            <a:ext cx="8001000" cy="4495800"/>
          </a:xfrm>
        </p:spPr>
        <p:txBody>
          <a:bodyPr/>
          <a:lstStyle/>
          <a:p>
            <a:pPr eaLnBrk="1" hangingPunct="1">
              <a:buNone/>
              <a:defRPr/>
            </a:pPr>
            <a:r>
              <a:rPr lang="en-US" dirty="0" smtClean="0">
                <a:latin typeface="Myriad Pro" pitchFamily="34" charset="0"/>
                <a:cs typeface="Tahoma" pitchFamily="34" charset="0"/>
              </a:rPr>
              <a:t>Participating employers include:</a:t>
            </a:r>
          </a:p>
          <a:p>
            <a:pPr eaLnBrk="1" hangingPunct="1">
              <a:defRPr/>
            </a:pPr>
            <a:r>
              <a:rPr lang="en-US" sz="2800" b="0" dirty="0" smtClean="0">
                <a:latin typeface="Myriad Pro" pitchFamily="34" charset="0"/>
                <a:cs typeface="Tahoma" pitchFamily="34" charset="0"/>
              </a:rPr>
              <a:t>State government</a:t>
            </a:r>
          </a:p>
          <a:p>
            <a:pPr eaLnBrk="1" hangingPunct="1">
              <a:defRPr/>
            </a:pPr>
            <a:r>
              <a:rPr lang="en-US" sz="2800" b="0" dirty="0" smtClean="0">
                <a:latin typeface="Myriad Pro" pitchFamily="34" charset="0"/>
                <a:cs typeface="Tahoma" pitchFamily="34" charset="0"/>
              </a:rPr>
              <a:t>Public school districts</a:t>
            </a:r>
          </a:p>
          <a:p>
            <a:pPr eaLnBrk="1" hangingPunct="1">
              <a:defRPr/>
            </a:pPr>
            <a:r>
              <a:rPr lang="en-US" sz="2800" b="0" dirty="0" smtClean="0">
                <a:latin typeface="Myriad Pro" pitchFamily="34" charset="0"/>
                <a:cs typeface="Tahoma" pitchFamily="34" charset="0"/>
              </a:rPr>
              <a:t>Higher education institutions</a:t>
            </a:r>
          </a:p>
          <a:p>
            <a:pPr eaLnBrk="1" hangingPunct="1">
              <a:defRPr/>
            </a:pPr>
            <a:r>
              <a:rPr lang="en-US" sz="2800" b="0" dirty="0" smtClean="0">
                <a:latin typeface="Myriad Pro" pitchFamily="34" charset="0"/>
                <a:cs typeface="Tahoma" pitchFamily="34" charset="0"/>
              </a:rPr>
              <a:t>Local/political subdivisions of government</a:t>
            </a:r>
          </a:p>
          <a:p>
            <a:pPr eaLnBrk="1" hangingPunct="1">
              <a:defRPr/>
            </a:pPr>
            <a:r>
              <a:rPr lang="en-US" sz="2800" b="0" dirty="0" smtClean="0">
                <a:latin typeface="Myriad Pro" pitchFamily="34" charset="0"/>
                <a:cs typeface="Tahoma" pitchFamily="34" charset="0"/>
              </a:rPr>
              <a:t>Quasi-governmental organizations (i.e., Santee Cooper)</a:t>
            </a:r>
          </a:p>
        </p:txBody>
      </p:sp>
      <p:sp>
        <p:nvSpPr>
          <p:cNvPr id="4" name="Slide Number Placeholder 3"/>
          <p:cNvSpPr>
            <a:spLocks noGrp="1"/>
          </p:cNvSpPr>
          <p:nvPr>
            <p:ph type="sldNum" sz="quarter" idx="12"/>
          </p:nvPr>
        </p:nvSpPr>
        <p:spPr/>
        <p:txBody>
          <a:bodyPr/>
          <a:lstStyle/>
          <a:p>
            <a:pPr>
              <a:defRPr/>
            </a:pPr>
            <a:fld id="{10641E87-F083-406F-A06A-0018AD2FFFF8}" type="slidenum">
              <a:rPr lang="en-US" smtClean="0"/>
              <a:pPr>
                <a:defRPr/>
              </a:pPr>
              <a:t>4</a:t>
            </a:fld>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dirty="0" smtClean="0">
                <a:latin typeface="Myriad Pro" pitchFamily="34" charset="0"/>
                <a:cs typeface="Tahoma" pitchFamily="34" charset="0"/>
              </a:rPr>
              <a:t>Retirement Systems Overview</a:t>
            </a:r>
            <a:endParaRPr lang="en-US" sz="3200" i="1" dirty="0" smtClean="0">
              <a:latin typeface="Myriad Pro" pitchFamily="34" charset="0"/>
              <a:cs typeface="Tahoma" pitchFamily="34" charset="0"/>
            </a:endParaRPr>
          </a:p>
        </p:txBody>
      </p:sp>
      <p:sp>
        <p:nvSpPr>
          <p:cNvPr id="16387" name="Rectangle 3"/>
          <p:cNvSpPr>
            <a:spLocks noGrp="1" noChangeArrowheads="1"/>
          </p:cNvSpPr>
          <p:nvPr>
            <p:ph idx="1"/>
          </p:nvPr>
        </p:nvSpPr>
        <p:spPr>
          <a:xfrm>
            <a:off x="533400" y="1600200"/>
            <a:ext cx="8001000" cy="4267200"/>
          </a:xfrm>
        </p:spPr>
        <p:txBody>
          <a:bodyPr/>
          <a:lstStyle/>
          <a:p>
            <a:pPr eaLnBrk="1" hangingPunct="1">
              <a:defRPr/>
            </a:pPr>
            <a:r>
              <a:rPr lang="en-US" b="0" dirty="0" smtClean="0">
                <a:latin typeface="Myriad Pro" pitchFamily="34" charset="0"/>
                <a:cs typeface="Tahoma" pitchFamily="34" charset="0"/>
              </a:rPr>
              <a:t>Basic methodology for all defined benefit plans:</a:t>
            </a:r>
          </a:p>
          <a:p>
            <a:pPr eaLnBrk="1" hangingPunct="1">
              <a:defRPr/>
            </a:pPr>
            <a:endParaRPr lang="en-US" b="0" dirty="0" smtClean="0">
              <a:latin typeface="Myriad Pro" pitchFamily="34" charset="0"/>
              <a:cs typeface="Tahoma" pitchFamily="34" charset="0"/>
            </a:endParaRPr>
          </a:p>
          <a:p>
            <a:pPr eaLnBrk="1" hangingPunct="1">
              <a:defRPr/>
            </a:pPr>
            <a:endParaRPr lang="en-US" b="0" dirty="0" smtClean="0">
              <a:latin typeface="Myriad Pro" pitchFamily="34" charset="0"/>
              <a:cs typeface="Tahoma" pitchFamily="34" charset="0"/>
            </a:endParaRPr>
          </a:p>
          <a:p>
            <a:pPr eaLnBrk="1" hangingPunct="1">
              <a:defRPr/>
            </a:pPr>
            <a:endParaRPr lang="en-US" b="0" dirty="0" smtClean="0">
              <a:latin typeface="Myriad Pro" pitchFamily="34" charset="0"/>
              <a:cs typeface="Tahoma" pitchFamily="34" charset="0"/>
            </a:endParaRPr>
          </a:p>
          <a:p>
            <a:pPr indent="1588" eaLnBrk="1" hangingPunct="1">
              <a:buNone/>
              <a:defRPr/>
            </a:pPr>
            <a:r>
              <a:rPr lang="en-US" sz="1800" b="0" i="1" dirty="0" smtClean="0">
                <a:latin typeface="Myriad Pro" pitchFamily="34" charset="0"/>
                <a:cs typeface="Tahoma" pitchFamily="34" charset="0"/>
              </a:rPr>
              <a:t>Covered employers are responsible for the remittance of employer and employee contributions. The S.C. Retirement System Investment Commission is responsible for management of the assets of the Systems’ trust funds.</a:t>
            </a:r>
            <a:endParaRPr lang="en-US" sz="1800" i="1" dirty="0" smtClean="0">
              <a:latin typeface="Myriad Pro" pitchFamily="34" charset="0"/>
              <a:cs typeface="Tahoma" pitchFamily="34" charset="0"/>
            </a:endParaRPr>
          </a:p>
        </p:txBody>
      </p:sp>
      <p:sp>
        <p:nvSpPr>
          <p:cNvPr id="4" name="Slide Number Placeholder 3"/>
          <p:cNvSpPr>
            <a:spLocks noGrp="1"/>
          </p:cNvSpPr>
          <p:nvPr>
            <p:ph type="sldNum" sz="quarter" idx="12"/>
          </p:nvPr>
        </p:nvSpPr>
        <p:spPr/>
        <p:txBody>
          <a:bodyPr/>
          <a:lstStyle/>
          <a:p>
            <a:pPr>
              <a:defRPr/>
            </a:pPr>
            <a:fld id="{10641E87-F083-406F-A06A-0018AD2FFFF8}" type="slidenum">
              <a:rPr lang="en-US" smtClean="0"/>
              <a:pPr>
                <a:defRPr/>
              </a:pPr>
              <a:t>5</a:t>
            </a:fld>
            <a:endParaRPr lang="en-US"/>
          </a:p>
        </p:txBody>
      </p:sp>
      <p:sp>
        <p:nvSpPr>
          <p:cNvPr id="5" name="TextBox 4"/>
          <p:cNvSpPr txBox="1"/>
          <p:nvPr/>
        </p:nvSpPr>
        <p:spPr>
          <a:xfrm>
            <a:off x="381000" y="2905137"/>
            <a:ext cx="8305800" cy="904863"/>
          </a:xfrm>
          <a:prstGeom prst="rect">
            <a:avLst/>
          </a:prstGeom>
          <a:noFill/>
        </p:spPr>
        <p:txBody>
          <a:bodyPr wrap="square" rtlCol="0">
            <a:spAutoFit/>
          </a:bodyPr>
          <a:lstStyle/>
          <a:p>
            <a:pPr algn="ctr">
              <a:buNone/>
            </a:pPr>
            <a:r>
              <a:rPr lang="en-US" sz="2400" dirty="0" smtClean="0">
                <a:latin typeface="Myriad Pro" pitchFamily="34" charset="0"/>
                <a:cs typeface="Tahoma" pitchFamily="34" charset="0"/>
              </a:rPr>
              <a:t>Employer/Employee Contributions  + Investment Earnings = </a:t>
            </a:r>
          </a:p>
          <a:p>
            <a:pPr algn="ctr">
              <a:buNone/>
            </a:pPr>
            <a:r>
              <a:rPr lang="en-US" sz="2400" dirty="0" smtClean="0">
                <a:latin typeface="Myriad Pro" pitchFamily="34" charset="0"/>
                <a:cs typeface="Tahoma" pitchFamily="34" charset="0"/>
              </a:rPr>
              <a:t>Benefit Payments + Expenses </a:t>
            </a:r>
            <a:endParaRPr lang="en-US" sz="2400" dirty="0">
              <a:latin typeface="Myriad Pro"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81000" y="274638"/>
            <a:ext cx="8229600" cy="1143000"/>
          </a:xfrm>
        </p:spPr>
        <p:txBody>
          <a:bodyPr/>
          <a:lstStyle/>
          <a:p>
            <a:pPr eaLnBrk="1" hangingPunct="1"/>
            <a:r>
              <a:rPr lang="en-US" dirty="0" smtClean="0">
                <a:latin typeface="Myriad Pro" pitchFamily="34" charset="0"/>
                <a:cs typeface="Tahoma" pitchFamily="34" charset="0"/>
              </a:rPr>
              <a:t>Retirement Systems Overview</a:t>
            </a:r>
            <a:endParaRPr lang="en-US" sz="3200" i="1" dirty="0" smtClean="0">
              <a:latin typeface="Myriad Pro" pitchFamily="34" charset="0"/>
              <a:cs typeface="Tahoma" pitchFamily="34" charset="0"/>
            </a:endParaRPr>
          </a:p>
        </p:txBody>
      </p:sp>
      <p:sp>
        <p:nvSpPr>
          <p:cNvPr id="17411" name="Rectangle 3"/>
          <p:cNvSpPr>
            <a:spLocks noGrp="1" noChangeArrowheads="1"/>
          </p:cNvSpPr>
          <p:nvPr>
            <p:ph idx="1"/>
          </p:nvPr>
        </p:nvSpPr>
        <p:spPr>
          <a:xfrm>
            <a:off x="457200" y="1600200"/>
            <a:ext cx="8001000" cy="4495800"/>
          </a:xfrm>
        </p:spPr>
        <p:txBody>
          <a:bodyPr/>
          <a:lstStyle/>
          <a:p>
            <a:pPr eaLnBrk="1" hangingPunct="1"/>
            <a:r>
              <a:rPr lang="en-US" sz="2800" dirty="0" smtClean="0">
                <a:latin typeface="Myriad Pro" pitchFamily="34" charset="0"/>
                <a:cs typeface="Tahoma" pitchFamily="34" charset="0"/>
              </a:rPr>
              <a:t>Key Terms</a:t>
            </a:r>
          </a:p>
          <a:p>
            <a:pPr lvl="1" eaLnBrk="1" hangingPunct="1"/>
            <a:r>
              <a:rPr lang="en-US" sz="1800" b="1" dirty="0" smtClean="0">
                <a:latin typeface="Myriad Pro" pitchFamily="34" charset="0"/>
                <a:cs typeface="Tahoma" pitchFamily="34" charset="0"/>
              </a:rPr>
              <a:t>Annuitant – </a:t>
            </a:r>
            <a:r>
              <a:rPr lang="en-US" sz="1800" dirty="0" smtClean="0">
                <a:latin typeface="Myriad Pro" pitchFamily="34" charset="0"/>
                <a:cs typeface="Tahoma" pitchFamily="34" charset="0"/>
              </a:rPr>
              <a:t>person receiving a monthly benefit</a:t>
            </a:r>
          </a:p>
          <a:p>
            <a:pPr lvl="1" eaLnBrk="1" hangingPunct="1"/>
            <a:r>
              <a:rPr lang="en-US" sz="1800" b="1" dirty="0" smtClean="0">
                <a:latin typeface="Myriad Pro" pitchFamily="34" charset="0"/>
                <a:cs typeface="Tahoma" pitchFamily="34" charset="0"/>
              </a:rPr>
              <a:t>Covered Employer – </a:t>
            </a:r>
            <a:r>
              <a:rPr lang="en-US" sz="1800" b="0" dirty="0" smtClean="0">
                <a:latin typeface="Myriad Pro" pitchFamily="34" charset="0"/>
                <a:cs typeface="Tahoma" pitchFamily="34" charset="0"/>
              </a:rPr>
              <a:t>organization that participates in the retirement plans</a:t>
            </a:r>
          </a:p>
          <a:p>
            <a:pPr lvl="1" eaLnBrk="1" hangingPunct="1"/>
            <a:r>
              <a:rPr lang="en-US" sz="1800" b="1" dirty="0" smtClean="0">
                <a:latin typeface="Myriad Pro" pitchFamily="34" charset="0"/>
                <a:cs typeface="Tahoma" pitchFamily="34" charset="0"/>
              </a:rPr>
              <a:t>Active Member – </a:t>
            </a:r>
            <a:r>
              <a:rPr lang="en-US" sz="1800" dirty="0" smtClean="0">
                <a:latin typeface="Myriad Pro" pitchFamily="34" charset="0"/>
                <a:cs typeface="Tahoma" pitchFamily="34" charset="0"/>
              </a:rPr>
              <a:t>employee currently working for, making retirement contributions and earning service credit through a covered employer</a:t>
            </a:r>
          </a:p>
          <a:p>
            <a:pPr lvl="1" eaLnBrk="1" hangingPunct="1"/>
            <a:r>
              <a:rPr lang="en-US" sz="1800" b="1" dirty="0" smtClean="0">
                <a:latin typeface="Myriad Pro" pitchFamily="34" charset="0"/>
                <a:cs typeface="Tahoma" pitchFamily="34" charset="0"/>
              </a:rPr>
              <a:t>Inactive Member – </a:t>
            </a:r>
            <a:r>
              <a:rPr lang="en-US" sz="1800" b="0" dirty="0" smtClean="0">
                <a:latin typeface="Myriad Pro" pitchFamily="34" charset="0"/>
                <a:cs typeface="Tahoma" pitchFamily="34" charset="0"/>
              </a:rPr>
              <a:t>employee for whom regular retirement contributions have not been received for at least one fiscal year and funds remain in account</a:t>
            </a:r>
          </a:p>
          <a:p>
            <a:pPr lvl="1" eaLnBrk="1" hangingPunct="1"/>
            <a:r>
              <a:rPr lang="en-US" sz="1800" b="1" dirty="0" smtClean="0">
                <a:latin typeface="Myriad Pro" pitchFamily="34" charset="0"/>
                <a:cs typeface="Tahoma" pitchFamily="34" charset="0"/>
              </a:rPr>
              <a:t>Employer Contribution Rate – </a:t>
            </a:r>
            <a:r>
              <a:rPr lang="en-US" sz="1800" b="0" dirty="0" smtClean="0">
                <a:latin typeface="Myriad Pro" pitchFamily="34" charset="0"/>
                <a:cs typeface="Tahoma" pitchFamily="34" charset="0"/>
              </a:rPr>
              <a:t>the percentage of payroll that a covered employer contributes to the retirement plans</a:t>
            </a:r>
          </a:p>
          <a:p>
            <a:pPr lvl="1" eaLnBrk="1" hangingPunct="1"/>
            <a:r>
              <a:rPr lang="en-US" sz="1800" b="1" dirty="0" smtClean="0">
                <a:latin typeface="Myriad Pro" pitchFamily="34" charset="0"/>
                <a:cs typeface="Tahoma" pitchFamily="34" charset="0"/>
              </a:rPr>
              <a:t>Employee Contribution Rate – </a:t>
            </a:r>
            <a:r>
              <a:rPr lang="en-US" sz="1800" dirty="0" smtClean="0">
                <a:latin typeface="Myriad Pro" pitchFamily="34" charset="0"/>
                <a:cs typeface="Tahoma" pitchFamily="34" charset="0"/>
              </a:rPr>
              <a:t>the percentage of earnable compensation an employee contributes to his respective retirement plan</a:t>
            </a:r>
            <a:endParaRPr lang="en-US" sz="1800" b="0" dirty="0" smtClean="0">
              <a:latin typeface="Myriad Pro" pitchFamily="34" charset="0"/>
              <a:cs typeface="Tahoma" pitchFamily="34" charset="0"/>
            </a:endParaRPr>
          </a:p>
        </p:txBody>
      </p:sp>
      <p:sp>
        <p:nvSpPr>
          <p:cNvPr id="4" name="Slide Number Placeholder 3"/>
          <p:cNvSpPr>
            <a:spLocks noGrp="1"/>
          </p:cNvSpPr>
          <p:nvPr>
            <p:ph type="sldNum" sz="quarter" idx="12"/>
          </p:nvPr>
        </p:nvSpPr>
        <p:spPr/>
        <p:txBody>
          <a:bodyPr/>
          <a:lstStyle/>
          <a:p>
            <a:pPr>
              <a:defRPr/>
            </a:pPr>
            <a:fld id="{37EFD0FF-844D-4AA9-9484-216388FB4636}" type="slidenum">
              <a:rPr lang="en-US" smtClean="0"/>
              <a:pPr>
                <a:defRPr/>
              </a:pPr>
              <a:t>6</a:t>
            </a:fld>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81000" y="274638"/>
            <a:ext cx="8229600" cy="1143000"/>
          </a:xfrm>
        </p:spPr>
        <p:txBody>
          <a:bodyPr/>
          <a:lstStyle/>
          <a:p>
            <a:pPr eaLnBrk="1" hangingPunct="1"/>
            <a:r>
              <a:rPr lang="en-US" dirty="0" smtClean="0">
                <a:latin typeface="Myriad Pro" pitchFamily="34" charset="0"/>
                <a:cs typeface="Tahoma" pitchFamily="34" charset="0"/>
              </a:rPr>
              <a:t>Retirement Systems Overview</a:t>
            </a:r>
            <a:endParaRPr lang="en-US" sz="3200" i="1" dirty="0" smtClean="0">
              <a:latin typeface="Myriad Pro" pitchFamily="34" charset="0"/>
              <a:cs typeface="Tahoma" pitchFamily="34" charset="0"/>
            </a:endParaRPr>
          </a:p>
        </p:txBody>
      </p:sp>
      <p:sp>
        <p:nvSpPr>
          <p:cNvPr id="17411" name="Rectangle 3"/>
          <p:cNvSpPr>
            <a:spLocks noGrp="1" noChangeArrowheads="1"/>
          </p:cNvSpPr>
          <p:nvPr>
            <p:ph idx="1"/>
          </p:nvPr>
        </p:nvSpPr>
        <p:spPr>
          <a:xfrm>
            <a:off x="457200" y="1600200"/>
            <a:ext cx="8001000" cy="4495800"/>
          </a:xfrm>
        </p:spPr>
        <p:txBody>
          <a:bodyPr/>
          <a:lstStyle/>
          <a:p>
            <a:pPr eaLnBrk="1" hangingPunct="1"/>
            <a:r>
              <a:rPr lang="en-US" sz="2800" dirty="0" smtClean="0">
                <a:latin typeface="Myriad Pro" pitchFamily="34" charset="0"/>
                <a:cs typeface="Tahoma" pitchFamily="34" charset="0"/>
              </a:rPr>
              <a:t>Key Terms</a:t>
            </a:r>
          </a:p>
          <a:p>
            <a:pPr lvl="1" eaLnBrk="1" hangingPunct="1"/>
            <a:r>
              <a:rPr lang="en-US" sz="1750" b="1" dirty="0" smtClean="0">
                <a:latin typeface="Myriad Pro" pitchFamily="34" charset="0"/>
                <a:cs typeface="Tahoma" pitchFamily="34" charset="0"/>
              </a:rPr>
              <a:t>30-Year Amortization Period – </a:t>
            </a:r>
            <a:r>
              <a:rPr lang="en-US" sz="1750" dirty="0" smtClean="0">
                <a:latin typeface="Myriad Pro" pitchFamily="34" charset="0"/>
                <a:cs typeface="Tahoma" pitchFamily="34" charset="0"/>
              </a:rPr>
              <a:t>maximum number of years over which a retirement plan’s unfunded liability may be amortized (GASB standard)</a:t>
            </a:r>
          </a:p>
          <a:p>
            <a:pPr lvl="1" eaLnBrk="1" hangingPunct="1"/>
            <a:r>
              <a:rPr lang="en-US" sz="1750" b="1" dirty="0" smtClean="0">
                <a:latin typeface="Myriad Pro" pitchFamily="34" charset="0"/>
                <a:cs typeface="Tahoma" pitchFamily="34" charset="0"/>
              </a:rPr>
              <a:t>Funded Ratio – </a:t>
            </a:r>
            <a:r>
              <a:rPr lang="en-US" sz="1750" dirty="0" smtClean="0">
                <a:latin typeface="Myriad Pro" pitchFamily="34" charset="0"/>
                <a:cs typeface="Tahoma" pitchFamily="34" charset="0"/>
              </a:rPr>
              <a:t>the ratio of a retirement plan’s assets to liabilities</a:t>
            </a:r>
            <a:endParaRPr lang="en-US" sz="1750" b="0" dirty="0" smtClean="0">
              <a:latin typeface="Myriad Pro" pitchFamily="34" charset="0"/>
              <a:cs typeface="Tahoma" pitchFamily="34" charset="0"/>
            </a:endParaRPr>
          </a:p>
          <a:p>
            <a:pPr lvl="1" eaLnBrk="1" hangingPunct="1"/>
            <a:r>
              <a:rPr lang="en-US" sz="1750" b="1" dirty="0" smtClean="0">
                <a:latin typeface="Myriad Pro" pitchFamily="34" charset="0"/>
                <a:cs typeface="Tahoma" pitchFamily="34" charset="0"/>
              </a:rPr>
              <a:t>Unfunded Actuarial Liability – </a:t>
            </a:r>
            <a:r>
              <a:rPr lang="en-US" sz="1750" dirty="0" smtClean="0">
                <a:latin typeface="Myriad Pro" pitchFamily="34" charset="0"/>
                <a:cs typeface="Tahoma" pitchFamily="34" charset="0"/>
              </a:rPr>
              <a:t>excess of actuarial accrued liability over the actuarial value of a retirement plan’s assets</a:t>
            </a:r>
          </a:p>
          <a:p>
            <a:pPr lvl="1" eaLnBrk="1" hangingPunct="1"/>
            <a:r>
              <a:rPr lang="en-US" sz="1750" b="1" dirty="0" smtClean="0">
                <a:latin typeface="Myriad Pro" pitchFamily="34" charset="0"/>
                <a:cs typeface="Tahoma" pitchFamily="34" charset="0"/>
              </a:rPr>
              <a:t>Employer Normal Cost – </a:t>
            </a:r>
            <a:r>
              <a:rPr lang="en-US" sz="1750" dirty="0" smtClean="0">
                <a:latin typeface="Myriad Pro" pitchFamily="34" charset="0"/>
                <a:cs typeface="Tahoma" pitchFamily="34" charset="0"/>
              </a:rPr>
              <a:t>employer's portion of total normal cost of benefits earned by active members during current fiscal year</a:t>
            </a:r>
            <a:endParaRPr lang="en-US" sz="1750" b="0" dirty="0" smtClean="0">
              <a:latin typeface="Myriad Pro" pitchFamily="34" charset="0"/>
              <a:cs typeface="Tahoma" pitchFamily="34" charset="0"/>
            </a:endParaRPr>
          </a:p>
          <a:p>
            <a:pPr lvl="1" eaLnBrk="1" hangingPunct="1"/>
            <a:r>
              <a:rPr lang="en-US" sz="1750" b="1" dirty="0" smtClean="0">
                <a:latin typeface="Myriad Pro" pitchFamily="34" charset="0"/>
                <a:cs typeface="Tahoma" pitchFamily="34" charset="0"/>
              </a:rPr>
              <a:t>COLA – </a:t>
            </a:r>
            <a:r>
              <a:rPr lang="en-US" sz="1750" dirty="0" smtClean="0">
                <a:latin typeface="Myriad Pro" pitchFamily="34" charset="0"/>
                <a:cs typeface="Tahoma" pitchFamily="34" charset="0"/>
              </a:rPr>
              <a:t>cost-of-living adjustment</a:t>
            </a:r>
            <a:endParaRPr lang="en-US" sz="1750" b="0" dirty="0" smtClean="0">
              <a:latin typeface="Myriad Pro" pitchFamily="34" charset="0"/>
              <a:cs typeface="Tahoma" pitchFamily="34" charset="0"/>
            </a:endParaRPr>
          </a:p>
          <a:p>
            <a:pPr lvl="1" eaLnBrk="1" hangingPunct="1"/>
            <a:r>
              <a:rPr lang="en-US" sz="1750" b="1" dirty="0" smtClean="0">
                <a:latin typeface="Myriad Pro" pitchFamily="34" charset="0"/>
                <a:cs typeface="Tahoma" pitchFamily="34" charset="0"/>
              </a:rPr>
              <a:t>Investment Assumption Rate of Return – </a:t>
            </a:r>
            <a:r>
              <a:rPr lang="en-US" sz="1750" dirty="0" smtClean="0">
                <a:latin typeface="Myriad Pro" pitchFamily="34" charset="0"/>
                <a:cs typeface="Tahoma" pitchFamily="34" charset="0"/>
              </a:rPr>
              <a:t>the rate of investment return a plan expects to earn in a given year and the discount rate used to determine plan liabilities</a:t>
            </a:r>
          </a:p>
          <a:p>
            <a:pPr lvl="1" eaLnBrk="1" hangingPunct="1"/>
            <a:r>
              <a:rPr lang="en-US" sz="1750" b="1" dirty="0" smtClean="0">
                <a:latin typeface="Myriad Pro" pitchFamily="34" charset="0"/>
                <a:cs typeface="Tahoma" pitchFamily="34" charset="0"/>
              </a:rPr>
              <a:t>Smoothing Concept – </a:t>
            </a:r>
            <a:r>
              <a:rPr lang="en-US" sz="1750" dirty="0" smtClean="0">
                <a:latin typeface="Myriad Pro" pitchFamily="34" charset="0"/>
                <a:cs typeface="Tahoma" pitchFamily="34" charset="0"/>
              </a:rPr>
              <a:t>the spreading over a period of years of a plan’s investment gains and losses to lessen rate volatility</a:t>
            </a:r>
          </a:p>
          <a:p>
            <a:pPr lvl="1" eaLnBrk="1" hangingPunct="1"/>
            <a:endParaRPr lang="en-US" sz="2000" b="0" dirty="0" smtClean="0">
              <a:latin typeface="Myriad Pro" pitchFamily="34" charset="0"/>
              <a:cs typeface="Tahoma" pitchFamily="34" charset="0"/>
            </a:endParaRPr>
          </a:p>
        </p:txBody>
      </p:sp>
      <p:sp>
        <p:nvSpPr>
          <p:cNvPr id="4" name="Slide Number Placeholder 3"/>
          <p:cNvSpPr>
            <a:spLocks noGrp="1"/>
          </p:cNvSpPr>
          <p:nvPr>
            <p:ph type="sldNum" sz="quarter" idx="12"/>
          </p:nvPr>
        </p:nvSpPr>
        <p:spPr/>
        <p:txBody>
          <a:bodyPr/>
          <a:lstStyle/>
          <a:p>
            <a:pPr>
              <a:defRPr/>
            </a:pPr>
            <a:fld id="{37EFD0FF-844D-4AA9-9484-216388FB4636}" type="slidenum">
              <a:rPr lang="en-US" smtClean="0"/>
              <a:pPr>
                <a:defRPr/>
              </a:pPr>
              <a:t>7</a:t>
            </a:fld>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dirty="0" smtClean="0">
                <a:latin typeface="Myriad Pro" pitchFamily="34" charset="0"/>
                <a:cs typeface="Tahoma" pitchFamily="34" charset="0"/>
              </a:rPr>
              <a:t>Retirement Systems Overview</a:t>
            </a:r>
            <a:endParaRPr lang="en-US" sz="3200" i="1" dirty="0" smtClean="0">
              <a:latin typeface="Myriad Pro" pitchFamily="34" charset="0"/>
              <a:cs typeface="Tahoma" pitchFamily="34" charset="0"/>
            </a:endParaRPr>
          </a:p>
        </p:txBody>
      </p:sp>
      <p:sp>
        <p:nvSpPr>
          <p:cNvPr id="5" name="Content Placeholder 4"/>
          <p:cNvSpPr>
            <a:spLocks noGrp="1"/>
          </p:cNvSpPr>
          <p:nvPr>
            <p:ph sz="half" idx="1"/>
          </p:nvPr>
        </p:nvSpPr>
        <p:spPr/>
        <p:txBody>
          <a:bodyPr/>
          <a:lstStyle/>
          <a:p>
            <a:r>
              <a:rPr lang="en-US" dirty="0" smtClean="0">
                <a:latin typeface="Myriad Pro" pitchFamily="34" charset="0"/>
                <a:cs typeface="Tahoma" pitchFamily="34" charset="0"/>
              </a:rPr>
              <a:t>SCRS Benefit Formula</a:t>
            </a:r>
          </a:p>
          <a:p>
            <a:pPr lvl="1"/>
            <a:r>
              <a:rPr lang="en-US" sz="2000" dirty="0" smtClean="0">
                <a:latin typeface="Myriad Pro" pitchFamily="34" charset="0"/>
                <a:cs typeface="Tahoma" pitchFamily="34" charset="0"/>
              </a:rPr>
              <a:t>Years of service multiplied by 3 years average final compensation multiplied by 1.82 percent benefit multiplier</a:t>
            </a:r>
          </a:p>
          <a:p>
            <a:pPr lvl="1"/>
            <a:r>
              <a:rPr lang="en-US" b="1" dirty="0" smtClean="0">
                <a:latin typeface="Myriad Pro" pitchFamily="34" charset="0"/>
                <a:cs typeface="Tahoma" pitchFamily="34" charset="0"/>
              </a:rPr>
              <a:t>Example</a:t>
            </a:r>
          </a:p>
          <a:p>
            <a:pPr lvl="2"/>
            <a:r>
              <a:rPr lang="en-US" dirty="0" smtClean="0">
                <a:latin typeface="Myriad Pro" pitchFamily="34" charset="0"/>
                <a:cs typeface="Tahoma" pitchFamily="34" charset="0"/>
              </a:rPr>
              <a:t>(28 years x $50,000) x 1.82% = $25,480 (annual retirement benefit)</a:t>
            </a:r>
            <a:endParaRPr lang="en-US" dirty="0">
              <a:latin typeface="Myriad Pro" pitchFamily="34" charset="0"/>
              <a:cs typeface="Tahoma" pitchFamily="34" charset="0"/>
            </a:endParaRPr>
          </a:p>
        </p:txBody>
      </p:sp>
      <p:sp>
        <p:nvSpPr>
          <p:cNvPr id="6" name="Content Placeholder 5"/>
          <p:cNvSpPr>
            <a:spLocks noGrp="1"/>
          </p:cNvSpPr>
          <p:nvPr>
            <p:ph sz="half" idx="2"/>
          </p:nvPr>
        </p:nvSpPr>
        <p:spPr/>
        <p:txBody>
          <a:bodyPr/>
          <a:lstStyle/>
          <a:p>
            <a:r>
              <a:rPr lang="en-US" dirty="0" smtClean="0">
                <a:latin typeface="Myriad Pro" pitchFamily="34" charset="0"/>
                <a:cs typeface="Tahoma" pitchFamily="34" charset="0"/>
              </a:rPr>
              <a:t>PORS Benefit Formula</a:t>
            </a:r>
          </a:p>
          <a:p>
            <a:pPr lvl="1"/>
            <a:r>
              <a:rPr lang="en-US" sz="2000" dirty="0" smtClean="0">
                <a:latin typeface="Myriad Pro" pitchFamily="34" charset="0"/>
                <a:cs typeface="Tahoma" pitchFamily="34" charset="0"/>
              </a:rPr>
              <a:t>Years of service multiplied by 3 years average final compensation multiplied by 2.14 percent benefit multiplier</a:t>
            </a:r>
          </a:p>
          <a:p>
            <a:pPr lvl="1"/>
            <a:r>
              <a:rPr lang="en-US" b="1" dirty="0" smtClean="0">
                <a:latin typeface="Myriad Pro" pitchFamily="34" charset="0"/>
                <a:cs typeface="Tahoma" pitchFamily="34" charset="0"/>
              </a:rPr>
              <a:t>Example</a:t>
            </a:r>
          </a:p>
          <a:p>
            <a:pPr lvl="2"/>
            <a:r>
              <a:rPr lang="en-US" dirty="0" smtClean="0">
                <a:latin typeface="Myriad Pro" pitchFamily="34" charset="0"/>
                <a:cs typeface="Tahoma" pitchFamily="34" charset="0"/>
              </a:rPr>
              <a:t>(25 years x $50,000) x 2.14% = $26,750 (annual retirement benefit)</a:t>
            </a:r>
          </a:p>
        </p:txBody>
      </p:sp>
      <p:sp>
        <p:nvSpPr>
          <p:cNvPr id="4" name="Slide Number Placeholder 3"/>
          <p:cNvSpPr>
            <a:spLocks noGrp="1"/>
          </p:cNvSpPr>
          <p:nvPr>
            <p:ph type="sldNum" sz="quarter" idx="12"/>
          </p:nvPr>
        </p:nvSpPr>
        <p:spPr/>
        <p:txBody>
          <a:bodyPr/>
          <a:lstStyle/>
          <a:p>
            <a:pPr>
              <a:defRPr/>
            </a:pPr>
            <a:fld id="{37EFD0FF-844D-4AA9-9484-216388FB4636}" type="slidenum">
              <a:rPr lang="en-US" smtClean="0"/>
              <a:pPr>
                <a:defRPr/>
              </a:pPr>
              <a:t>8</a:t>
            </a:fld>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dirty="0" smtClean="0">
                <a:latin typeface="Myriad Pro" pitchFamily="34" charset="0"/>
                <a:cs typeface="Tahoma" pitchFamily="34" charset="0"/>
              </a:rPr>
              <a:t>Retirement Systems Overview</a:t>
            </a:r>
            <a:endParaRPr lang="en-US" sz="3200" i="1" dirty="0" smtClean="0">
              <a:latin typeface="Myriad Pro" pitchFamily="34" charset="0"/>
              <a:cs typeface="Tahoma" pitchFamily="34" charset="0"/>
            </a:endParaRPr>
          </a:p>
        </p:txBody>
      </p:sp>
      <p:sp>
        <p:nvSpPr>
          <p:cNvPr id="17411" name="Rectangle 3"/>
          <p:cNvSpPr>
            <a:spLocks noGrp="1" noChangeArrowheads="1"/>
          </p:cNvSpPr>
          <p:nvPr>
            <p:ph idx="1"/>
          </p:nvPr>
        </p:nvSpPr>
        <p:spPr>
          <a:xfrm>
            <a:off x="533400" y="1600200"/>
            <a:ext cx="8001000" cy="4495800"/>
          </a:xfrm>
        </p:spPr>
        <p:txBody>
          <a:bodyPr/>
          <a:lstStyle/>
          <a:p>
            <a:pPr eaLnBrk="1" hangingPunct="1"/>
            <a:r>
              <a:rPr lang="en-US" sz="2800" dirty="0" smtClean="0">
                <a:latin typeface="Myriad Pro" pitchFamily="34" charset="0"/>
                <a:cs typeface="Tahoma" pitchFamily="34" charset="0"/>
              </a:rPr>
              <a:t>Minimum Eligibility Period – </a:t>
            </a:r>
            <a:r>
              <a:rPr lang="en-US" sz="2800" b="0" dirty="0" smtClean="0">
                <a:latin typeface="Myriad Pro" pitchFamily="34" charset="0"/>
                <a:cs typeface="Tahoma" pitchFamily="34" charset="0"/>
              </a:rPr>
              <a:t>Member must have five years of earned service to be eligible to apply for monthly benefits</a:t>
            </a:r>
          </a:p>
          <a:p>
            <a:pPr eaLnBrk="1" hangingPunct="1"/>
            <a:r>
              <a:rPr lang="en-US" sz="2800" dirty="0" smtClean="0">
                <a:latin typeface="Myriad Pro" pitchFamily="34" charset="0"/>
                <a:cs typeface="Tahoma" pitchFamily="34" charset="0"/>
              </a:rPr>
              <a:t>Retirement Age </a:t>
            </a:r>
            <a:r>
              <a:rPr lang="en-US" sz="2800" b="0" dirty="0" smtClean="0">
                <a:latin typeface="Myriad Pro" pitchFamily="34" charset="0"/>
                <a:cs typeface="Tahoma" pitchFamily="34" charset="0"/>
              </a:rPr>
              <a:t>(for unreduced benefits)</a:t>
            </a:r>
          </a:p>
          <a:p>
            <a:pPr lvl="1" eaLnBrk="1" hangingPunct="1"/>
            <a:r>
              <a:rPr lang="en-US" sz="2400" b="1" dirty="0" smtClean="0">
                <a:latin typeface="Myriad Pro" pitchFamily="34" charset="0"/>
                <a:cs typeface="Tahoma" pitchFamily="34" charset="0"/>
              </a:rPr>
              <a:t>SCRS –</a:t>
            </a:r>
            <a:r>
              <a:rPr lang="en-US" sz="2400" dirty="0" smtClean="0">
                <a:latin typeface="Myriad Pro" pitchFamily="34" charset="0"/>
                <a:cs typeface="Tahoma" pitchFamily="34" charset="0"/>
              </a:rPr>
              <a:t> Age 65 with at least five years of earned service or at any age with 28 years of service</a:t>
            </a:r>
          </a:p>
          <a:p>
            <a:pPr lvl="1" eaLnBrk="1" hangingPunct="1"/>
            <a:r>
              <a:rPr lang="en-US" sz="2400" b="1" dirty="0" smtClean="0">
                <a:latin typeface="Myriad Pro" pitchFamily="34" charset="0"/>
                <a:cs typeface="Tahoma" pitchFamily="34" charset="0"/>
              </a:rPr>
              <a:t>PORS – </a:t>
            </a:r>
            <a:r>
              <a:rPr lang="en-US" sz="2400" b="0" dirty="0" smtClean="0">
                <a:latin typeface="Myriad Pro" pitchFamily="34" charset="0"/>
                <a:cs typeface="Tahoma" pitchFamily="34" charset="0"/>
              </a:rPr>
              <a:t>Age 55 with at least five years of earned service or at any age with 25 years of service</a:t>
            </a:r>
          </a:p>
        </p:txBody>
      </p:sp>
      <p:sp>
        <p:nvSpPr>
          <p:cNvPr id="4" name="Slide Number Placeholder 3"/>
          <p:cNvSpPr>
            <a:spLocks noGrp="1"/>
          </p:cNvSpPr>
          <p:nvPr>
            <p:ph type="sldNum" sz="quarter" idx="12"/>
          </p:nvPr>
        </p:nvSpPr>
        <p:spPr/>
        <p:txBody>
          <a:bodyPr/>
          <a:lstStyle/>
          <a:p>
            <a:pPr>
              <a:defRPr/>
            </a:pPr>
            <a:fld id="{37EFD0FF-844D-4AA9-9484-216388FB4636}" type="slidenum">
              <a:rPr lang="en-US" smtClean="0"/>
              <a:pPr>
                <a:defRPr/>
              </a:pPr>
              <a:t>9</a:t>
            </a:fld>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Origin</Template>
  <TotalTime>20569</TotalTime>
  <Words>1590</Words>
  <Application>Microsoft Office PowerPoint</Application>
  <PresentationFormat>On-screen Show (4:3)</PresentationFormat>
  <Paragraphs>181</Paragraphs>
  <Slides>20</Slides>
  <Notes>17</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South Carolina Retirement Systems Overview September 2011</vt:lpstr>
      <vt:lpstr>Retirement Systems Overview</vt:lpstr>
      <vt:lpstr>Retirement Systems Overview</vt:lpstr>
      <vt:lpstr>Retirement Systems Overview</vt:lpstr>
      <vt:lpstr>Retirement Systems Overview</vt:lpstr>
      <vt:lpstr>Retirement Systems Overview</vt:lpstr>
      <vt:lpstr>Retirement Systems Overview</vt:lpstr>
      <vt:lpstr>Retirement Systems Overview</vt:lpstr>
      <vt:lpstr>Retirement Systems Overview</vt:lpstr>
      <vt:lpstr>Retirement Systems Overview</vt:lpstr>
      <vt:lpstr>Retirement Systems Overview</vt:lpstr>
      <vt:lpstr>Retirement Systems Overview</vt:lpstr>
      <vt:lpstr>Retirement Systems Overview</vt:lpstr>
      <vt:lpstr>Slide 14</vt:lpstr>
      <vt:lpstr>Slide 15</vt:lpstr>
      <vt:lpstr>Retirement Systems Overview</vt:lpstr>
      <vt:lpstr>Retirement Systems Overview</vt:lpstr>
      <vt:lpstr>Retirement Systems Overview</vt:lpstr>
      <vt:lpstr>Retirement Systems Overview</vt:lpstr>
      <vt:lpstr>Disclaimer</vt:lpstr>
    </vt:vector>
  </TitlesOfParts>
  <Company>SCRS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 for Retirement </dc:title>
  <dc:creator>SCRS</dc:creator>
  <cp:lastModifiedBy>Megan Lightle</cp:lastModifiedBy>
  <cp:revision>1231</cp:revision>
  <dcterms:created xsi:type="dcterms:W3CDTF">2008-11-13T14:14:53Z</dcterms:created>
  <dcterms:modified xsi:type="dcterms:W3CDTF">2011-09-16T19:17:44Z</dcterms:modified>
</cp:coreProperties>
</file>