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35"/>
  </p:notesMasterIdLst>
  <p:sldIdLst>
    <p:sldId id="258" r:id="rId4"/>
    <p:sldId id="256" r:id="rId5"/>
    <p:sldId id="288" r:id="rId6"/>
    <p:sldId id="290" r:id="rId7"/>
    <p:sldId id="291" r:id="rId8"/>
    <p:sldId id="294" r:id="rId9"/>
    <p:sldId id="298" r:id="rId10"/>
    <p:sldId id="297" r:id="rId11"/>
    <p:sldId id="299" r:id="rId12"/>
    <p:sldId id="296" r:id="rId13"/>
    <p:sldId id="305" r:id="rId14"/>
    <p:sldId id="323" r:id="rId15"/>
    <p:sldId id="300" r:id="rId16"/>
    <p:sldId id="325" r:id="rId17"/>
    <p:sldId id="302" r:id="rId18"/>
    <p:sldId id="310" r:id="rId19"/>
    <p:sldId id="313" r:id="rId20"/>
    <p:sldId id="315" r:id="rId21"/>
    <p:sldId id="322" r:id="rId22"/>
    <p:sldId id="303" r:id="rId23"/>
    <p:sldId id="318" r:id="rId24"/>
    <p:sldId id="319" r:id="rId25"/>
    <p:sldId id="321" r:id="rId26"/>
    <p:sldId id="320" r:id="rId27"/>
    <p:sldId id="301" r:id="rId28"/>
    <p:sldId id="356" r:id="rId29"/>
    <p:sldId id="268" r:id="rId30"/>
    <p:sldId id="324" r:id="rId31"/>
    <p:sldId id="309" r:id="rId32"/>
    <p:sldId id="263" r:id="rId33"/>
    <p:sldId id="312" r:id="rId3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76" autoAdjust="0"/>
    <p:restoredTop sz="94660"/>
  </p:normalViewPr>
  <p:slideViewPr>
    <p:cSldViewPr snapToGrid="0">
      <p:cViewPr varScale="1">
        <p:scale>
          <a:sx n="122" d="100"/>
          <a:sy n="122" d="100"/>
        </p:scale>
        <p:origin x="576" y="90"/>
      </p:cViewPr>
      <p:guideLst>
        <p:guide orient="horz" pos="2160"/>
        <p:guide pos="384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14D9F1-5E8D-4526-ABA5-ABFF7810929C}"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E8265373-F298-48D3-894D-FA0C9FA017C4}">
      <dgm:prSet custT="1"/>
      <dgm:spPr/>
      <dgm:t>
        <a:bodyPr/>
        <a:lstStyle/>
        <a:p>
          <a:r>
            <a:rPr lang="en-US" sz="1800" b="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Sections 58-5-240 and 58-27-870 - Order Must Be Issued within 6 Months of Filing Date</a:t>
          </a:r>
          <a:endParaRPr lang="en-US" sz="1800" b="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FF64C3E6-1AA7-4263-A161-96A6720FEA6E}" type="parTrans" cxnId="{9DC11A36-86C8-4478-A103-6346B0ED16DD}">
      <dgm:prSet/>
      <dgm:spPr/>
      <dgm:t>
        <a:bodyPr/>
        <a:lstStyle/>
        <a:p>
          <a:endParaRPr lang="en-US"/>
        </a:p>
      </dgm:t>
    </dgm:pt>
    <dgm:pt modelId="{8B329623-A1C5-4F7A-9113-E8361FF8BB14}" type="sibTrans" cxnId="{9DC11A36-86C8-4478-A103-6346B0ED16DD}">
      <dgm:prSet/>
      <dgm:spPr/>
      <dgm:t>
        <a:bodyPr/>
        <a:lstStyle/>
        <a:p>
          <a:endParaRPr lang="en-US"/>
        </a:p>
      </dgm:t>
    </dgm:pt>
    <dgm:pt modelId="{24E48847-DC50-4FCF-8699-1D5C2D82AB01}">
      <dgm:prSet custT="1"/>
      <dgm:spPr/>
      <dgm:t>
        <a:bodyPr/>
        <a:lstStyle/>
        <a:p>
          <a:r>
            <a:rPr lang="en-US" sz="2000" b="0" baseline="0" dirty="0" smtClean="0">
              <a:solidFill>
                <a:schemeClr val="bg2"/>
              </a:solidFill>
              <a:effectLst>
                <a:outerShdw blurRad="38100" dist="38100" dir="2700000" algn="tl">
                  <a:srgbClr val="000000">
                    <a:alpha val="43137"/>
                  </a:srgbClr>
                </a:outerShdw>
              </a:effectLst>
              <a:latin typeface="Arial" panose="020B0604020202020204" pitchFamily="34" charset="0"/>
            </a:rPr>
            <a:t>Sections 58-5-240 and 58-27-870 - The Commission Must Hold Public Hearing</a:t>
          </a:r>
          <a:endParaRPr lang="en-US" sz="2000" b="0" baseline="0" dirty="0">
            <a:solidFill>
              <a:schemeClr val="bg2"/>
            </a:solidFill>
            <a:effectLst>
              <a:outerShdw blurRad="38100" dist="38100" dir="2700000" algn="tl">
                <a:srgbClr val="000000">
                  <a:alpha val="43137"/>
                </a:srgbClr>
              </a:outerShdw>
            </a:effectLst>
            <a:latin typeface="Arial" panose="020B0604020202020204" pitchFamily="34" charset="0"/>
          </a:endParaRPr>
        </a:p>
      </dgm:t>
    </dgm:pt>
    <dgm:pt modelId="{706C7323-76CC-416F-B94A-DEC3D48976E0}" type="sibTrans" cxnId="{D6533143-7B76-4A22-8E97-B4D118AE9D22}">
      <dgm:prSet/>
      <dgm:spPr/>
      <dgm:t>
        <a:bodyPr/>
        <a:lstStyle/>
        <a:p>
          <a:endParaRPr lang="en-US" dirty="0"/>
        </a:p>
      </dgm:t>
    </dgm:pt>
    <dgm:pt modelId="{AEB3942A-5FB6-4F13-BDBC-9A1E59AC1A57}" type="parTrans" cxnId="{D6533143-7B76-4A22-8E97-B4D118AE9D22}">
      <dgm:prSet/>
      <dgm:spPr/>
      <dgm:t>
        <a:bodyPr/>
        <a:lstStyle/>
        <a:p>
          <a:endParaRPr lang="en-US"/>
        </a:p>
      </dgm:t>
    </dgm:pt>
    <dgm:pt modelId="{8F9AB628-320A-4DBA-9E1A-A0F6BED473E7}">
      <dgm:prSet custT="1"/>
      <dgm:spPr/>
      <dgm:t>
        <a:bodyPr/>
        <a:lstStyle/>
        <a:p>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Sections 58-5-240 and 58-27-870 - Utility Files Application</a:t>
          </a:r>
          <a:endPar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E81EDB11-CC6E-4004-B3BA-35DAC2239630}" type="parTrans" cxnId="{E1205E5D-F148-40A0-95C0-E0BEB9A494F9}">
      <dgm:prSet/>
      <dgm:spPr/>
      <dgm:t>
        <a:bodyPr/>
        <a:lstStyle/>
        <a:p>
          <a:endParaRPr lang="en-US"/>
        </a:p>
      </dgm:t>
    </dgm:pt>
    <dgm:pt modelId="{9BEB5140-A921-4F8C-B38F-A04D76EE79BF}" type="sibTrans" cxnId="{E1205E5D-F148-40A0-95C0-E0BEB9A494F9}">
      <dgm:prSet/>
      <dgm:spPr/>
      <dgm:t>
        <a:bodyPr/>
        <a:lstStyle/>
        <a:p>
          <a:endParaRPr lang="en-US" dirty="0"/>
        </a:p>
      </dgm:t>
    </dgm:pt>
    <dgm:pt modelId="{A7D18513-3CDB-4C8D-833A-F23969B3DEFF}">
      <dgm:prSet custT="1"/>
      <dgm:spPr/>
      <dgm:t>
        <a:bodyPr/>
        <a:lstStyle/>
        <a:p>
          <a:r>
            <a:rPr lang="en-US" sz="18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Sections 58-5-240 and 58-27-860 - Utility Files Notice of Intent to File Application of Not Less Than Thirty Days</a:t>
          </a:r>
          <a:endParaRPr lang="en-US" sz="18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163048C5-6C55-4AA3-A99F-D4740B24BEE8}" type="parTrans" cxnId="{A1072FD0-2071-474C-A863-1D29C59B13FA}">
      <dgm:prSet/>
      <dgm:spPr/>
      <dgm:t>
        <a:bodyPr/>
        <a:lstStyle/>
        <a:p>
          <a:endParaRPr lang="en-US"/>
        </a:p>
      </dgm:t>
    </dgm:pt>
    <dgm:pt modelId="{067F6ED5-3D7E-43B2-8F54-CDCD294047BD}" type="sibTrans" cxnId="{A1072FD0-2071-474C-A863-1D29C59B13FA}">
      <dgm:prSet/>
      <dgm:spPr/>
      <dgm:t>
        <a:bodyPr/>
        <a:lstStyle/>
        <a:p>
          <a:endParaRPr lang="en-US" dirty="0"/>
        </a:p>
      </dgm:t>
    </dgm:pt>
    <dgm:pt modelId="{BA90F61E-E884-4B61-84D4-322716BADE7C}">
      <dgm:prSet custT="1"/>
      <dgm:spPr/>
      <dgm:t>
        <a:bodyPr/>
        <a:lstStyle/>
        <a:p>
          <a:r>
            <a:rPr lang="en-US" sz="20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Prefiled Testimony Filed</a:t>
          </a:r>
          <a:endPar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A7C7BB69-07E4-46A4-980E-27B79BC29C51}" type="parTrans" cxnId="{BBD5FBEA-C7A4-4A69-B231-0DDF9C62FA46}">
      <dgm:prSet/>
      <dgm:spPr/>
      <dgm:t>
        <a:bodyPr/>
        <a:lstStyle/>
        <a:p>
          <a:endParaRPr lang="en-US"/>
        </a:p>
      </dgm:t>
    </dgm:pt>
    <dgm:pt modelId="{36629D74-C011-4DF5-B7AD-5CFDABA011AF}" type="sibTrans" cxnId="{BBD5FBEA-C7A4-4A69-B231-0DDF9C62FA46}">
      <dgm:prSet/>
      <dgm:spPr/>
      <dgm:t>
        <a:bodyPr/>
        <a:lstStyle/>
        <a:p>
          <a:endParaRPr lang="en-US" dirty="0"/>
        </a:p>
      </dgm:t>
    </dgm:pt>
    <dgm:pt modelId="{3512E584-E642-4633-A33D-3A0EC69F66B3}" type="pres">
      <dgm:prSet presAssocID="{5B14D9F1-5E8D-4526-ABA5-ABFF7810929C}" presName="linearFlow" presStyleCnt="0">
        <dgm:presLayoutVars>
          <dgm:resizeHandles val="exact"/>
        </dgm:presLayoutVars>
      </dgm:prSet>
      <dgm:spPr/>
      <dgm:t>
        <a:bodyPr/>
        <a:lstStyle/>
        <a:p>
          <a:endParaRPr lang="en-US"/>
        </a:p>
      </dgm:t>
    </dgm:pt>
    <dgm:pt modelId="{930201CE-9900-47D2-B2F2-ECC4035412ED}" type="pres">
      <dgm:prSet presAssocID="{A7D18513-3CDB-4C8D-833A-F23969B3DEFF}" presName="node" presStyleLbl="node1" presStyleIdx="0" presStyleCnt="5" custScaleX="212457" custScaleY="115198" custLinFactNeighborX="-322" custLinFactNeighborY="2542">
        <dgm:presLayoutVars>
          <dgm:bulletEnabled val="1"/>
        </dgm:presLayoutVars>
      </dgm:prSet>
      <dgm:spPr/>
      <dgm:t>
        <a:bodyPr/>
        <a:lstStyle/>
        <a:p>
          <a:endParaRPr lang="en-US"/>
        </a:p>
      </dgm:t>
    </dgm:pt>
    <dgm:pt modelId="{D83C615E-06FD-49DB-981D-BAC252332A6F}" type="pres">
      <dgm:prSet presAssocID="{067F6ED5-3D7E-43B2-8F54-CDCD294047BD}" presName="sibTrans" presStyleLbl="sibTrans2D1" presStyleIdx="0" presStyleCnt="4"/>
      <dgm:spPr/>
      <dgm:t>
        <a:bodyPr/>
        <a:lstStyle/>
        <a:p>
          <a:endParaRPr lang="en-US"/>
        </a:p>
      </dgm:t>
    </dgm:pt>
    <dgm:pt modelId="{233F474C-C818-4F73-801D-73FE10378E73}" type="pres">
      <dgm:prSet presAssocID="{067F6ED5-3D7E-43B2-8F54-CDCD294047BD}" presName="connectorText" presStyleLbl="sibTrans2D1" presStyleIdx="0" presStyleCnt="4"/>
      <dgm:spPr/>
      <dgm:t>
        <a:bodyPr/>
        <a:lstStyle/>
        <a:p>
          <a:endParaRPr lang="en-US"/>
        </a:p>
      </dgm:t>
    </dgm:pt>
    <dgm:pt modelId="{F3BE472F-B4D7-43FD-A3B8-84FA74F3B289}" type="pres">
      <dgm:prSet presAssocID="{8F9AB628-320A-4DBA-9E1A-A0F6BED473E7}" presName="node" presStyleLbl="node1" presStyleIdx="1" presStyleCnt="5" custScaleX="204777" custScaleY="77065" custLinFactNeighborX="-322" custLinFactNeighborY="-2541">
        <dgm:presLayoutVars>
          <dgm:bulletEnabled val="1"/>
        </dgm:presLayoutVars>
      </dgm:prSet>
      <dgm:spPr/>
      <dgm:t>
        <a:bodyPr/>
        <a:lstStyle/>
        <a:p>
          <a:endParaRPr lang="en-US"/>
        </a:p>
      </dgm:t>
    </dgm:pt>
    <dgm:pt modelId="{4B4F9F7A-58E4-4DA8-A23B-3D80EAFCB837}" type="pres">
      <dgm:prSet presAssocID="{9BEB5140-A921-4F8C-B38F-A04D76EE79BF}" presName="sibTrans" presStyleLbl="sibTrans2D1" presStyleIdx="1" presStyleCnt="4"/>
      <dgm:spPr/>
      <dgm:t>
        <a:bodyPr/>
        <a:lstStyle/>
        <a:p>
          <a:endParaRPr lang="en-US"/>
        </a:p>
      </dgm:t>
    </dgm:pt>
    <dgm:pt modelId="{FAB88E49-5F96-4987-8985-03F5EB381DB5}" type="pres">
      <dgm:prSet presAssocID="{9BEB5140-A921-4F8C-B38F-A04D76EE79BF}" presName="connectorText" presStyleLbl="sibTrans2D1" presStyleIdx="1" presStyleCnt="4"/>
      <dgm:spPr/>
      <dgm:t>
        <a:bodyPr/>
        <a:lstStyle/>
        <a:p>
          <a:endParaRPr lang="en-US"/>
        </a:p>
      </dgm:t>
    </dgm:pt>
    <dgm:pt modelId="{0C70E355-F320-4805-B227-363BFD3812D3}" type="pres">
      <dgm:prSet presAssocID="{BA90F61E-E884-4B61-84D4-322716BADE7C}" presName="node" presStyleLbl="node1" presStyleIdx="2" presStyleCnt="5" custScaleX="150354" custScaleY="88485">
        <dgm:presLayoutVars>
          <dgm:bulletEnabled val="1"/>
        </dgm:presLayoutVars>
      </dgm:prSet>
      <dgm:spPr/>
      <dgm:t>
        <a:bodyPr/>
        <a:lstStyle/>
        <a:p>
          <a:endParaRPr lang="en-US"/>
        </a:p>
      </dgm:t>
    </dgm:pt>
    <dgm:pt modelId="{55A52E25-8E1F-461E-B65E-61165C80D164}" type="pres">
      <dgm:prSet presAssocID="{36629D74-C011-4DF5-B7AD-5CFDABA011AF}" presName="sibTrans" presStyleLbl="sibTrans2D1" presStyleIdx="2" presStyleCnt="4"/>
      <dgm:spPr/>
      <dgm:t>
        <a:bodyPr/>
        <a:lstStyle/>
        <a:p>
          <a:endParaRPr lang="en-US"/>
        </a:p>
      </dgm:t>
    </dgm:pt>
    <dgm:pt modelId="{0386B4BB-9B9D-4B39-8BC8-64D59EA21300}" type="pres">
      <dgm:prSet presAssocID="{36629D74-C011-4DF5-B7AD-5CFDABA011AF}" presName="connectorText" presStyleLbl="sibTrans2D1" presStyleIdx="2" presStyleCnt="4"/>
      <dgm:spPr/>
      <dgm:t>
        <a:bodyPr/>
        <a:lstStyle/>
        <a:p>
          <a:endParaRPr lang="en-US"/>
        </a:p>
      </dgm:t>
    </dgm:pt>
    <dgm:pt modelId="{C75CFDA9-A9D6-43E5-AD03-607D0B6C7407}" type="pres">
      <dgm:prSet presAssocID="{24E48847-DC50-4FCF-8699-1D5C2D82AB01}" presName="node" presStyleLbl="node1" presStyleIdx="3" presStyleCnt="5" custScaleX="158452" custScaleY="80724">
        <dgm:presLayoutVars>
          <dgm:bulletEnabled val="1"/>
        </dgm:presLayoutVars>
      </dgm:prSet>
      <dgm:spPr/>
      <dgm:t>
        <a:bodyPr/>
        <a:lstStyle/>
        <a:p>
          <a:endParaRPr lang="en-US"/>
        </a:p>
      </dgm:t>
    </dgm:pt>
    <dgm:pt modelId="{DFA58294-CB74-46C3-A2A5-1BB0506D41DF}" type="pres">
      <dgm:prSet presAssocID="{706C7323-76CC-416F-B94A-DEC3D48976E0}" presName="sibTrans" presStyleLbl="sibTrans2D1" presStyleIdx="3" presStyleCnt="4"/>
      <dgm:spPr/>
      <dgm:t>
        <a:bodyPr/>
        <a:lstStyle/>
        <a:p>
          <a:endParaRPr lang="en-US"/>
        </a:p>
      </dgm:t>
    </dgm:pt>
    <dgm:pt modelId="{D6550A24-A799-44E3-AF24-BE40DB38940A}" type="pres">
      <dgm:prSet presAssocID="{706C7323-76CC-416F-B94A-DEC3D48976E0}" presName="connectorText" presStyleLbl="sibTrans2D1" presStyleIdx="3" presStyleCnt="4"/>
      <dgm:spPr/>
      <dgm:t>
        <a:bodyPr/>
        <a:lstStyle/>
        <a:p>
          <a:endParaRPr lang="en-US"/>
        </a:p>
      </dgm:t>
    </dgm:pt>
    <dgm:pt modelId="{98AEF04F-828C-40C8-AE46-329EC5CF2F50}" type="pres">
      <dgm:prSet presAssocID="{E8265373-F298-48D3-894D-FA0C9FA017C4}" presName="node" presStyleLbl="node1" presStyleIdx="4" presStyleCnt="5" custScaleX="164711" custScaleY="92036">
        <dgm:presLayoutVars>
          <dgm:bulletEnabled val="1"/>
        </dgm:presLayoutVars>
      </dgm:prSet>
      <dgm:spPr/>
      <dgm:t>
        <a:bodyPr/>
        <a:lstStyle/>
        <a:p>
          <a:endParaRPr lang="en-US"/>
        </a:p>
      </dgm:t>
    </dgm:pt>
  </dgm:ptLst>
  <dgm:cxnLst>
    <dgm:cxn modelId="{40A1C0FD-1539-456E-ACCD-DBDC6B9EC52C}" type="presOf" srcId="{9BEB5140-A921-4F8C-B38F-A04D76EE79BF}" destId="{FAB88E49-5F96-4987-8985-03F5EB381DB5}" srcOrd="1" destOrd="0" presId="urn:microsoft.com/office/officeart/2005/8/layout/process2"/>
    <dgm:cxn modelId="{EC63E615-9FEA-4A58-B441-C5A6D7E0EDCE}" type="presOf" srcId="{BA90F61E-E884-4B61-84D4-322716BADE7C}" destId="{0C70E355-F320-4805-B227-363BFD3812D3}" srcOrd="0" destOrd="0" presId="urn:microsoft.com/office/officeart/2005/8/layout/process2"/>
    <dgm:cxn modelId="{D6533143-7B76-4A22-8E97-B4D118AE9D22}" srcId="{5B14D9F1-5E8D-4526-ABA5-ABFF7810929C}" destId="{24E48847-DC50-4FCF-8699-1D5C2D82AB01}" srcOrd="3" destOrd="0" parTransId="{AEB3942A-5FB6-4F13-BDBC-9A1E59AC1A57}" sibTransId="{706C7323-76CC-416F-B94A-DEC3D48976E0}"/>
    <dgm:cxn modelId="{6C71C1A2-C22C-485B-ADC1-BB62E7FA1FA9}" type="presOf" srcId="{8F9AB628-320A-4DBA-9E1A-A0F6BED473E7}" destId="{F3BE472F-B4D7-43FD-A3B8-84FA74F3B289}" srcOrd="0" destOrd="0" presId="urn:microsoft.com/office/officeart/2005/8/layout/process2"/>
    <dgm:cxn modelId="{EB5800D1-7B1F-40AB-B27F-D400C5F69113}" type="presOf" srcId="{067F6ED5-3D7E-43B2-8F54-CDCD294047BD}" destId="{D83C615E-06FD-49DB-981D-BAC252332A6F}" srcOrd="0" destOrd="0" presId="urn:microsoft.com/office/officeart/2005/8/layout/process2"/>
    <dgm:cxn modelId="{9FE4643B-931A-4E09-A4CA-3F16681E512D}" type="presOf" srcId="{E8265373-F298-48D3-894D-FA0C9FA017C4}" destId="{98AEF04F-828C-40C8-AE46-329EC5CF2F50}" srcOrd="0" destOrd="0" presId="urn:microsoft.com/office/officeart/2005/8/layout/process2"/>
    <dgm:cxn modelId="{74242C9C-12EE-4BF7-A437-20A77B21923F}" type="presOf" srcId="{24E48847-DC50-4FCF-8699-1D5C2D82AB01}" destId="{C75CFDA9-A9D6-43E5-AD03-607D0B6C7407}" srcOrd="0" destOrd="0" presId="urn:microsoft.com/office/officeart/2005/8/layout/process2"/>
    <dgm:cxn modelId="{A1072FD0-2071-474C-A863-1D29C59B13FA}" srcId="{5B14D9F1-5E8D-4526-ABA5-ABFF7810929C}" destId="{A7D18513-3CDB-4C8D-833A-F23969B3DEFF}" srcOrd="0" destOrd="0" parTransId="{163048C5-6C55-4AA3-A99F-D4740B24BEE8}" sibTransId="{067F6ED5-3D7E-43B2-8F54-CDCD294047BD}"/>
    <dgm:cxn modelId="{71FED6FA-BE64-4827-A866-39970FC9A95C}" type="presOf" srcId="{5B14D9F1-5E8D-4526-ABA5-ABFF7810929C}" destId="{3512E584-E642-4633-A33D-3A0EC69F66B3}" srcOrd="0" destOrd="0" presId="urn:microsoft.com/office/officeart/2005/8/layout/process2"/>
    <dgm:cxn modelId="{740D0A93-A341-44F9-A0C4-8C36482F0F33}" type="presOf" srcId="{36629D74-C011-4DF5-B7AD-5CFDABA011AF}" destId="{0386B4BB-9B9D-4B39-8BC8-64D59EA21300}" srcOrd="1" destOrd="0" presId="urn:microsoft.com/office/officeart/2005/8/layout/process2"/>
    <dgm:cxn modelId="{1E36D027-1F73-4BEB-BEA1-8F9C37C9D74E}" type="presOf" srcId="{A7D18513-3CDB-4C8D-833A-F23969B3DEFF}" destId="{930201CE-9900-47D2-B2F2-ECC4035412ED}" srcOrd="0" destOrd="0" presId="urn:microsoft.com/office/officeart/2005/8/layout/process2"/>
    <dgm:cxn modelId="{74CD3372-15EB-49E8-B2FA-68DD087A2C37}" type="presOf" srcId="{067F6ED5-3D7E-43B2-8F54-CDCD294047BD}" destId="{233F474C-C818-4F73-801D-73FE10378E73}" srcOrd="1" destOrd="0" presId="urn:microsoft.com/office/officeart/2005/8/layout/process2"/>
    <dgm:cxn modelId="{9DC11A36-86C8-4478-A103-6346B0ED16DD}" srcId="{5B14D9F1-5E8D-4526-ABA5-ABFF7810929C}" destId="{E8265373-F298-48D3-894D-FA0C9FA017C4}" srcOrd="4" destOrd="0" parTransId="{FF64C3E6-1AA7-4263-A161-96A6720FEA6E}" sibTransId="{8B329623-A1C5-4F7A-9113-E8361FF8BB14}"/>
    <dgm:cxn modelId="{BBD5FBEA-C7A4-4A69-B231-0DDF9C62FA46}" srcId="{5B14D9F1-5E8D-4526-ABA5-ABFF7810929C}" destId="{BA90F61E-E884-4B61-84D4-322716BADE7C}" srcOrd="2" destOrd="0" parTransId="{A7C7BB69-07E4-46A4-980E-27B79BC29C51}" sibTransId="{36629D74-C011-4DF5-B7AD-5CFDABA011AF}"/>
    <dgm:cxn modelId="{F908E0A4-CBD8-4424-8436-1A0A9224FDA8}" type="presOf" srcId="{36629D74-C011-4DF5-B7AD-5CFDABA011AF}" destId="{55A52E25-8E1F-461E-B65E-61165C80D164}" srcOrd="0" destOrd="0" presId="urn:microsoft.com/office/officeart/2005/8/layout/process2"/>
    <dgm:cxn modelId="{C82DFE20-5FBF-4CFB-BBC3-37363BD47B13}" type="presOf" srcId="{9BEB5140-A921-4F8C-B38F-A04D76EE79BF}" destId="{4B4F9F7A-58E4-4DA8-A23B-3D80EAFCB837}" srcOrd="0" destOrd="0" presId="urn:microsoft.com/office/officeart/2005/8/layout/process2"/>
    <dgm:cxn modelId="{E1205E5D-F148-40A0-95C0-E0BEB9A494F9}" srcId="{5B14D9F1-5E8D-4526-ABA5-ABFF7810929C}" destId="{8F9AB628-320A-4DBA-9E1A-A0F6BED473E7}" srcOrd="1" destOrd="0" parTransId="{E81EDB11-CC6E-4004-B3BA-35DAC2239630}" sibTransId="{9BEB5140-A921-4F8C-B38F-A04D76EE79BF}"/>
    <dgm:cxn modelId="{1FAB39EB-F1BC-41E4-BBDC-ECC62DFCE03B}" type="presOf" srcId="{706C7323-76CC-416F-B94A-DEC3D48976E0}" destId="{DFA58294-CB74-46C3-A2A5-1BB0506D41DF}" srcOrd="0" destOrd="0" presId="urn:microsoft.com/office/officeart/2005/8/layout/process2"/>
    <dgm:cxn modelId="{E7DAC3A0-2E73-4C53-9E1F-183DA6D0511F}" type="presOf" srcId="{706C7323-76CC-416F-B94A-DEC3D48976E0}" destId="{D6550A24-A799-44E3-AF24-BE40DB38940A}" srcOrd="1" destOrd="0" presId="urn:microsoft.com/office/officeart/2005/8/layout/process2"/>
    <dgm:cxn modelId="{A57DB077-F514-49E0-892C-52444A2C8DCC}" type="presParOf" srcId="{3512E584-E642-4633-A33D-3A0EC69F66B3}" destId="{930201CE-9900-47D2-B2F2-ECC4035412ED}" srcOrd="0" destOrd="0" presId="urn:microsoft.com/office/officeart/2005/8/layout/process2"/>
    <dgm:cxn modelId="{013B7ED3-5F5B-4B1E-BF52-0E5F72E42BB4}" type="presParOf" srcId="{3512E584-E642-4633-A33D-3A0EC69F66B3}" destId="{D83C615E-06FD-49DB-981D-BAC252332A6F}" srcOrd="1" destOrd="0" presId="urn:microsoft.com/office/officeart/2005/8/layout/process2"/>
    <dgm:cxn modelId="{6AC155F5-BE66-4167-B8D5-D2595C44208A}" type="presParOf" srcId="{D83C615E-06FD-49DB-981D-BAC252332A6F}" destId="{233F474C-C818-4F73-801D-73FE10378E73}" srcOrd="0" destOrd="0" presId="urn:microsoft.com/office/officeart/2005/8/layout/process2"/>
    <dgm:cxn modelId="{3C44C225-36B6-43A2-9980-A80804025609}" type="presParOf" srcId="{3512E584-E642-4633-A33D-3A0EC69F66B3}" destId="{F3BE472F-B4D7-43FD-A3B8-84FA74F3B289}" srcOrd="2" destOrd="0" presId="urn:microsoft.com/office/officeart/2005/8/layout/process2"/>
    <dgm:cxn modelId="{64D8EDE1-3F58-4D7E-B330-27B3F2DD0E7B}" type="presParOf" srcId="{3512E584-E642-4633-A33D-3A0EC69F66B3}" destId="{4B4F9F7A-58E4-4DA8-A23B-3D80EAFCB837}" srcOrd="3" destOrd="0" presId="urn:microsoft.com/office/officeart/2005/8/layout/process2"/>
    <dgm:cxn modelId="{27E66EC7-6E77-4449-8A87-DF9FBFA0C023}" type="presParOf" srcId="{4B4F9F7A-58E4-4DA8-A23B-3D80EAFCB837}" destId="{FAB88E49-5F96-4987-8985-03F5EB381DB5}" srcOrd="0" destOrd="0" presId="urn:microsoft.com/office/officeart/2005/8/layout/process2"/>
    <dgm:cxn modelId="{A4E59388-6B98-4F07-8DFB-465B6AF9B52F}" type="presParOf" srcId="{3512E584-E642-4633-A33D-3A0EC69F66B3}" destId="{0C70E355-F320-4805-B227-363BFD3812D3}" srcOrd="4" destOrd="0" presId="urn:microsoft.com/office/officeart/2005/8/layout/process2"/>
    <dgm:cxn modelId="{15749DFB-034D-4D2A-A35B-1D9F37CB3CFB}" type="presParOf" srcId="{3512E584-E642-4633-A33D-3A0EC69F66B3}" destId="{55A52E25-8E1F-461E-B65E-61165C80D164}" srcOrd="5" destOrd="0" presId="urn:microsoft.com/office/officeart/2005/8/layout/process2"/>
    <dgm:cxn modelId="{66FB69FE-0FFA-4147-B545-3B1DDBCE325F}" type="presParOf" srcId="{55A52E25-8E1F-461E-B65E-61165C80D164}" destId="{0386B4BB-9B9D-4B39-8BC8-64D59EA21300}" srcOrd="0" destOrd="0" presId="urn:microsoft.com/office/officeart/2005/8/layout/process2"/>
    <dgm:cxn modelId="{FE3F9913-9F79-4992-8A60-3E3218B4A939}" type="presParOf" srcId="{3512E584-E642-4633-A33D-3A0EC69F66B3}" destId="{C75CFDA9-A9D6-43E5-AD03-607D0B6C7407}" srcOrd="6" destOrd="0" presId="urn:microsoft.com/office/officeart/2005/8/layout/process2"/>
    <dgm:cxn modelId="{0775B7F8-B7EB-4415-B131-877553F60B05}" type="presParOf" srcId="{3512E584-E642-4633-A33D-3A0EC69F66B3}" destId="{DFA58294-CB74-46C3-A2A5-1BB0506D41DF}" srcOrd="7" destOrd="0" presId="urn:microsoft.com/office/officeart/2005/8/layout/process2"/>
    <dgm:cxn modelId="{8157D339-447F-4C3A-8D41-68D4EB73C842}" type="presParOf" srcId="{DFA58294-CB74-46C3-A2A5-1BB0506D41DF}" destId="{D6550A24-A799-44E3-AF24-BE40DB38940A}" srcOrd="0" destOrd="0" presId="urn:microsoft.com/office/officeart/2005/8/layout/process2"/>
    <dgm:cxn modelId="{FAC485D8-9119-4EF6-9838-48488DDAF886}" type="presParOf" srcId="{3512E584-E642-4633-A33D-3A0EC69F66B3}" destId="{98AEF04F-828C-40C8-AE46-329EC5CF2F50}" srcOrd="8"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EF2F084-E9A2-4259-9129-8FF0477CDC71}"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12D59ACF-C7F3-4655-A535-8FA0564E0EC0}">
      <dgm:prSet/>
      <dgm:spPr/>
      <dgm:t>
        <a:bodyPr/>
        <a:lstStyle/>
        <a:p>
          <a:pPr rtl="0"/>
          <a:r>
            <a:rPr lang="en-US" dirty="0" smtClean="0"/>
            <a:t>Petition to Modify Schedules, Estimates, Findings, etc. </a:t>
          </a:r>
          <a:endParaRPr lang="en-US" dirty="0"/>
        </a:p>
      </dgm:t>
    </dgm:pt>
    <dgm:pt modelId="{84CF4049-61AD-446F-A90B-91D164D3B35C}" type="parTrans" cxnId="{BFF9FE39-488E-4ADC-B455-5906D0AE594B}">
      <dgm:prSet/>
      <dgm:spPr/>
      <dgm:t>
        <a:bodyPr/>
        <a:lstStyle/>
        <a:p>
          <a:endParaRPr lang="en-US"/>
        </a:p>
      </dgm:t>
    </dgm:pt>
    <dgm:pt modelId="{E92A9806-64FC-425C-86A0-3F9A50360ECD}" type="sibTrans" cxnId="{BFF9FE39-488E-4ADC-B455-5906D0AE594B}">
      <dgm:prSet/>
      <dgm:spPr>
        <a:ln w="28575">
          <a:solidFill>
            <a:schemeClr val="bg1"/>
          </a:solidFill>
          <a:tailEnd w="lg" len="med"/>
        </a:ln>
      </dgm:spPr>
      <dgm:t>
        <a:bodyPr/>
        <a:lstStyle/>
        <a:p>
          <a:endParaRPr lang="en-US" dirty="0"/>
        </a:p>
      </dgm:t>
    </dgm:pt>
    <dgm:pt modelId="{6F3C947A-D7E9-4825-9629-C2C1C3B9C99D}">
      <dgm:prSet/>
      <dgm:spPr/>
      <dgm:t>
        <a:bodyPr/>
        <a:lstStyle/>
        <a:p>
          <a:pPr rtl="0"/>
          <a:r>
            <a:rPr lang="en-US" dirty="0" smtClean="0"/>
            <a:t>Company files Petition pursuant to 58-33-270 (E)</a:t>
          </a:r>
          <a:endParaRPr lang="en-US" dirty="0"/>
        </a:p>
      </dgm:t>
    </dgm:pt>
    <dgm:pt modelId="{6FD8A8B4-033A-401C-8D73-D51C22CC14A8}" type="parTrans" cxnId="{42CB0019-2975-4456-B784-A9C39CC078CA}">
      <dgm:prSet/>
      <dgm:spPr/>
      <dgm:t>
        <a:bodyPr/>
        <a:lstStyle/>
        <a:p>
          <a:endParaRPr lang="en-US"/>
        </a:p>
      </dgm:t>
    </dgm:pt>
    <dgm:pt modelId="{A5F2B7AD-E484-490A-BF3B-FEFA7F76496E}" type="sibTrans" cxnId="{42CB0019-2975-4456-B784-A9C39CC078CA}">
      <dgm:prSet/>
      <dgm:spPr>
        <a:ln w="28575">
          <a:solidFill>
            <a:schemeClr val="bg1"/>
          </a:solidFill>
          <a:tailEnd type="triangle" w="lg" len="med"/>
        </a:ln>
      </dgm:spPr>
      <dgm:t>
        <a:bodyPr/>
        <a:lstStyle/>
        <a:p>
          <a:endParaRPr lang="en-US" dirty="0"/>
        </a:p>
      </dgm:t>
    </dgm:pt>
    <dgm:pt modelId="{858B7A11-A6BE-4534-8AB3-1F9D53476897}">
      <dgm:prSet/>
      <dgm:spPr/>
      <dgm:t>
        <a:bodyPr/>
        <a:lstStyle/>
        <a:p>
          <a:pPr rtl="0"/>
          <a:r>
            <a:rPr lang="en-US" dirty="0" smtClean="0"/>
            <a:t>Parties of Record Prefile Testimony</a:t>
          </a:r>
          <a:endParaRPr lang="en-US" dirty="0"/>
        </a:p>
      </dgm:t>
    </dgm:pt>
    <dgm:pt modelId="{09863CBF-5665-4305-A6AC-09C8AF089AFD}" type="parTrans" cxnId="{97AA5606-26E7-4526-9D48-330D12C75CF5}">
      <dgm:prSet/>
      <dgm:spPr/>
      <dgm:t>
        <a:bodyPr/>
        <a:lstStyle/>
        <a:p>
          <a:endParaRPr lang="en-US"/>
        </a:p>
      </dgm:t>
    </dgm:pt>
    <dgm:pt modelId="{87ED1E6C-B408-415B-84FF-4317FEEC7AC2}" type="sibTrans" cxnId="{97AA5606-26E7-4526-9D48-330D12C75CF5}">
      <dgm:prSet/>
      <dgm:spPr>
        <a:ln w="28575">
          <a:solidFill>
            <a:schemeClr val="bg1"/>
          </a:solidFill>
          <a:tailEnd type="triangle" w="lg" len="med"/>
        </a:ln>
      </dgm:spPr>
      <dgm:t>
        <a:bodyPr/>
        <a:lstStyle/>
        <a:p>
          <a:endParaRPr lang="en-US" dirty="0"/>
        </a:p>
      </dgm:t>
    </dgm:pt>
    <dgm:pt modelId="{C28F2E3F-9E84-45DF-8083-7B691A6537DD}">
      <dgm:prSet/>
      <dgm:spPr/>
      <dgm:t>
        <a:bodyPr/>
        <a:lstStyle/>
        <a:p>
          <a:pPr rtl="0"/>
          <a:r>
            <a:rPr lang="en-US" dirty="0" smtClean="0"/>
            <a:t>Commission Conducts Hearing as prescribed in 58-33-270 (E)</a:t>
          </a:r>
          <a:endParaRPr lang="en-US" dirty="0"/>
        </a:p>
      </dgm:t>
    </dgm:pt>
    <dgm:pt modelId="{DCA13977-2ED9-472B-88E6-03E76875EDA4}" type="parTrans" cxnId="{EFA6DD75-99AC-4C8E-8B60-EE3986EF8762}">
      <dgm:prSet/>
      <dgm:spPr/>
      <dgm:t>
        <a:bodyPr/>
        <a:lstStyle/>
        <a:p>
          <a:endParaRPr lang="en-US"/>
        </a:p>
      </dgm:t>
    </dgm:pt>
    <dgm:pt modelId="{D05F3BE8-9785-4601-87C9-52384631F74B}" type="sibTrans" cxnId="{EFA6DD75-99AC-4C8E-8B60-EE3986EF8762}">
      <dgm:prSet/>
      <dgm:spPr>
        <a:ln w="28575">
          <a:solidFill>
            <a:schemeClr val="bg1"/>
          </a:solidFill>
          <a:tailEnd type="triangle" w="lg" len="med"/>
        </a:ln>
      </dgm:spPr>
      <dgm:t>
        <a:bodyPr/>
        <a:lstStyle/>
        <a:p>
          <a:endParaRPr lang="en-US" dirty="0"/>
        </a:p>
      </dgm:t>
    </dgm:pt>
    <dgm:pt modelId="{FE642C5E-0B73-48EE-A5FB-F4D2AE40FC94}">
      <dgm:prSet/>
      <dgm:spPr/>
      <dgm:t>
        <a:bodyPr/>
        <a:lstStyle/>
        <a:p>
          <a:pPr rtl="0"/>
          <a:r>
            <a:rPr lang="en-US" dirty="0" smtClean="0"/>
            <a:t>Commission Issues Order as prescribed in 58-33-270 (F)</a:t>
          </a:r>
          <a:endParaRPr lang="en-US" dirty="0"/>
        </a:p>
      </dgm:t>
    </dgm:pt>
    <dgm:pt modelId="{A40D7AA0-3E0F-4A90-913E-0FF43BA4342D}" type="parTrans" cxnId="{BC03A3DB-058B-4A61-8FBC-6067542FD182}">
      <dgm:prSet/>
      <dgm:spPr/>
      <dgm:t>
        <a:bodyPr/>
        <a:lstStyle/>
        <a:p>
          <a:endParaRPr lang="en-US"/>
        </a:p>
      </dgm:t>
    </dgm:pt>
    <dgm:pt modelId="{6EE2A7FA-2077-4239-92D3-D033AB3EE5A7}" type="sibTrans" cxnId="{BC03A3DB-058B-4A61-8FBC-6067542FD182}">
      <dgm:prSet/>
      <dgm:spPr/>
      <dgm:t>
        <a:bodyPr/>
        <a:lstStyle/>
        <a:p>
          <a:endParaRPr lang="en-US"/>
        </a:p>
      </dgm:t>
    </dgm:pt>
    <dgm:pt modelId="{F9360B2B-0CF9-46A8-A1AA-2804B075C1B9}" type="pres">
      <dgm:prSet presAssocID="{2EF2F084-E9A2-4259-9129-8FF0477CDC71}" presName="Name0" presStyleCnt="0">
        <dgm:presLayoutVars>
          <dgm:dir/>
          <dgm:resizeHandles val="exact"/>
        </dgm:presLayoutVars>
      </dgm:prSet>
      <dgm:spPr/>
      <dgm:t>
        <a:bodyPr/>
        <a:lstStyle/>
        <a:p>
          <a:endParaRPr lang="en-US"/>
        </a:p>
      </dgm:t>
    </dgm:pt>
    <dgm:pt modelId="{E08993D6-5E2F-4581-84D9-81E33CADA1EB}" type="pres">
      <dgm:prSet presAssocID="{12D59ACF-C7F3-4655-A535-8FA0564E0EC0}" presName="node" presStyleLbl="node1" presStyleIdx="0" presStyleCnt="5">
        <dgm:presLayoutVars>
          <dgm:bulletEnabled val="1"/>
        </dgm:presLayoutVars>
      </dgm:prSet>
      <dgm:spPr/>
      <dgm:t>
        <a:bodyPr/>
        <a:lstStyle/>
        <a:p>
          <a:endParaRPr lang="en-US"/>
        </a:p>
      </dgm:t>
    </dgm:pt>
    <dgm:pt modelId="{5C78301F-2F7B-4F3B-8615-A3DD1E64F7F6}" type="pres">
      <dgm:prSet presAssocID="{E92A9806-64FC-425C-86A0-3F9A50360ECD}" presName="sibTrans" presStyleLbl="sibTrans1D1" presStyleIdx="0" presStyleCnt="4"/>
      <dgm:spPr/>
      <dgm:t>
        <a:bodyPr/>
        <a:lstStyle/>
        <a:p>
          <a:endParaRPr lang="en-US"/>
        </a:p>
      </dgm:t>
    </dgm:pt>
    <dgm:pt modelId="{264E4C1A-A8AD-4934-AF4A-C81D259874DD}" type="pres">
      <dgm:prSet presAssocID="{E92A9806-64FC-425C-86A0-3F9A50360ECD}" presName="connectorText" presStyleLbl="sibTrans1D1" presStyleIdx="0" presStyleCnt="4"/>
      <dgm:spPr/>
      <dgm:t>
        <a:bodyPr/>
        <a:lstStyle/>
        <a:p>
          <a:endParaRPr lang="en-US"/>
        </a:p>
      </dgm:t>
    </dgm:pt>
    <dgm:pt modelId="{8A1FB764-2247-442E-9A2B-9E7BC075E16C}" type="pres">
      <dgm:prSet presAssocID="{6F3C947A-D7E9-4825-9629-C2C1C3B9C99D}" presName="node" presStyleLbl="node1" presStyleIdx="1" presStyleCnt="5">
        <dgm:presLayoutVars>
          <dgm:bulletEnabled val="1"/>
        </dgm:presLayoutVars>
      </dgm:prSet>
      <dgm:spPr/>
      <dgm:t>
        <a:bodyPr/>
        <a:lstStyle/>
        <a:p>
          <a:endParaRPr lang="en-US"/>
        </a:p>
      </dgm:t>
    </dgm:pt>
    <dgm:pt modelId="{7FF44767-2317-45A3-BC4C-E493781E5C91}" type="pres">
      <dgm:prSet presAssocID="{A5F2B7AD-E484-490A-BF3B-FEFA7F76496E}" presName="sibTrans" presStyleLbl="sibTrans1D1" presStyleIdx="1" presStyleCnt="4"/>
      <dgm:spPr/>
      <dgm:t>
        <a:bodyPr/>
        <a:lstStyle/>
        <a:p>
          <a:endParaRPr lang="en-US"/>
        </a:p>
      </dgm:t>
    </dgm:pt>
    <dgm:pt modelId="{F48DABF7-C3AD-4548-AFB0-09B86C79B9EC}" type="pres">
      <dgm:prSet presAssocID="{A5F2B7AD-E484-490A-BF3B-FEFA7F76496E}" presName="connectorText" presStyleLbl="sibTrans1D1" presStyleIdx="1" presStyleCnt="4"/>
      <dgm:spPr/>
      <dgm:t>
        <a:bodyPr/>
        <a:lstStyle/>
        <a:p>
          <a:endParaRPr lang="en-US"/>
        </a:p>
      </dgm:t>
    </dgm:pt>
    <dgm:pt modelId="{E99CBC34-9A8B-4085-A5C3-30366F09D562}" type="pres">
      <dgm:prSet presAssocID="{858B7A11-A6BE-4534-8AB3-1F9D53476897}" presName="node" presStyleLbl="node1" presStyleIdx="2" presStyleCnt="5">
        <dgm:presLayoutVars>
          <dgm:bulletEnabled val="1"/>
        </dgm:presLayoutVars>
      </dgm:prSet>
      <dgm:spPr/>
      <dgm:t>
        <a:bodyPr/>
        <a:lstStyle/>
        <a:p>
          <a:endParaRPr lang="en-US"/>
        </a:p>
      </dgm:t>
    </dgm:pt>
    <dgm:pt modelId="{D6D87DE2-C1D2-473E-B6CF-798D56255208}" type="pres">
      <dgm:prSet presAssocID="{87ED1E6C-B408-415B-84FF-4317FEEC7AC2}" presName="sibTrans" presStyleLbl="sibTrans1D1" presStyleIdx="2" presStyleCnt="4"/>
      <dgm:spPr/>
      <dgm:t>
        <a:bodyPr/>
        <a:lstStyle/>
        <a:p>
          <a:endParaRPr lang="en-US"/>
        </a:p>
      </dgm:t>
    </dgm:pt>
    <dgm:pt modelId="{D7105766-93CC-4CBE-B103-98D7991C79DB}" type="pres">
      <dgm:prSet presAssocID="{87ED1E6C-B408-415B-84FF-4317FEEC7AC2}" presName="connectorText" presStyleLbl="sibTrans1D1" presStyleIdx="2" presStyleCnt="4"/>
      <dgm:spPr/>
      <dgm:t>
        <a:bodyPr/>
        <a:lstStyle/>
        <a:p>
          <a:endParaRPr lang="en-US"/>
        </a:p>
      </dgm:t>
    </dgm:pt>
    <dgm:pt modelId="{0D24872E-34C6-45B1-8CFD-869913AEB0B5}" type="pres">
      <dgm:prSet presAssocID="{C28F2E3F-9E84-45DF-8083-7B691A6537DD}" presName="node" presStyleLbl="node1" presStyleIdx="3" presStyleCnt="5">
        <dgm:presLayoutVars>
          <dgm:bulletEnabled val="1"/>
        </dgm:presLayoutVars>
      </dgm:prSet>
      <dgm:spPr/>
      <dgm:t>
        <a:bodyPr/>
        <a:lstStyle/>
        <a:p>
          <a:endParaRPr lang="en-US"/>
        </a:p>
      </dgm:t>
    </dgm:pt>
    <dgm:pt modelId="{B2A86F6F-A124-448E-8090-560F6C586590}" type="pres">
      <dgm:prSet presAssocID="{D05F3BE8-9785-4601-87C9-52384631F74B}" presName="sibTrans" presStyleLbl="sibTrans1D1" presStyleIdx="3" presStyleCnt="4"/>
      <dgm:spPr/>
      <dgm:t>
        <a:bodyPr/>
        <a:lstStyle/>
        <a:p>
          <a:endParaRPr lang="en-US"/>
        </a:p>
      </dgm:t>
    </dgm:pt>
    <dgm:pt modelId="{37A67270-2F6A-4728-AA68-361694917576}" type="pres">
      <dgm:prSet presAssocID="{D05F3BE8-9785-4601-87C9-52384631F74B}" presName="connectorText" presStyleLbl="sibTrans1D1" presStyleIdx="3" presStyleCnt="4"/>
      <dgm:spPr/>
      <dgm:t>
        <a:bodyPr/>
        <a:lstStyle/>
        <a:p>
          <a:endParaRPr lang="en-US"/>
        </a:p>
      </dgm:t>
    </dgm:pt>
    <dgm:pt modelId="{8C8AB244-CD64-493E-9FD6-109345554FDD}" type="pres">
      <dgm:prSet presAssocID="{FE642C5E-0B73-48EE-A5FB-F4D2AE40FC94}" presName="node" presStyleLbl="node1" presStyleIdx="4" presStyleCnt="5">
        <dgm:presLayoutVars>
          <dgm:bulletEnabled val="1"/>
        </dgm:presLayoutVars>
      </dgm:prSet>
      <dgm:spPr/>
      <dgm:t>
        <a:bodyPr/>
        <a:lstStyle/>
        <a:p>
          <a:endParaRPr lang="en-US"/>
        </a:p>
      </dgm:t>
    </dgm:pt>
  </dgm:ptLst>
  <dgm:cxnLst>
    <dgm:cxn modelId="{A192A4AC-FF89-41DE-B33E-839385CB51DB}" type="presOf" srcId="{E92A9806-64FC-425C-86A0-3F9A50360ECD}" destId="{264E4C1A-A8AD-4934-AF4A-C81D259874DD}" srcOrd="1" destOrd="0" presId="urn:microsoft.com/office/officeart/2005/8/layout/bProcess3"/>
    <dgm:cxn modelId="{160F0049-0D65-4E61-9522-B626F1AE2BB2}" type="presOf" srcId="{858B7A11-A6BE-4534-8AB3-1F9D53476897}" destId="{E99CBC34-9A8B-4085-A5C3-30366F09D562}" srcOrd="0" destOrd="0" presId="urn:microsoft.com/office/officeart/2005/8/layout/bProcess3"/>
    <dgm:cxn modelId="{BFF9FE39-488E-4ADC-B455-5906D0AE594B}" srcId="{2EF2F084-E9A2-4259-9129-8FF0477CDC71}" destId="{12D59ACF-C7F3-4655-A535-8FA0564E0EC0}" srcOrd="0" destOrd="0" parTransId="{84CF4049-61AD-446F-A90B-91D164D3B35C}" sibTransId="{E92A9806-64FC-425C-86A0-3F9A50360ECD}"/>
    <dgm:cxn modelId="{A1A150FC-6A08-45B5-85B9-E98FA82F10D6}" type="presOf" srcId="{6F3C947A-D7E9-4825-9629-C2C1C3B9C99D}" destId="{8A1FB764-2247-442E-9A2B-9E7BC075E16C}" srcOrd="0" destOrd="0" presId="urn:microsoft.com/office/officeart/2005/8/layout/bProcess3"/>
    <dgm:cxn modelId="{42CB0019-2975-4456-B784-A9C39CC078CA}" srcId="{2EF2F084-E9A2-4259-9129-8FF0477CDC71}" destId="{6F3C947A-D7E9-4825-9629-C2C1C3B9C99D}" srcOrd="1" destOrd="0" parTransId="{6FD8A8B4-033A-401C-8D73-D51C22CC14A8}" sibTransId="{A5F2B7AD-E484-490A-BF3B-FEFA7F76496E}"/>
    <dgm:cxn modelId="{9FB15105-B8E4-4B0F-AD2C-C1AFD48E0EFC}" type="presOf" srcId="{FE642C5E-0B73-48EE-A5FB-F4D2AE40FC94}" destId="{8C8AB244-CD64-493E-9FD6-109345554FDD}" srcOrd="0" destOrd="0" presId="urn:microsoft.com/office/officeart/2005/8/layout/bProcess3"/>
    <dgm:cxn modelId="{C882525E-10E1-4111-9CFB-714B35773E27}" type="presOf" srcId="{12D59ACF-C7F3-4655-A535-8FA0564E0EC0}" destId="{E08993D6-5E2F-4581-84D9-81E33CADA1EB}" srcOrd="0" destOrd="0" presId="urn:microsoft.com/office/officeart/2005/8/layout/bProcess3"/>
    <dgm:cxn modelId="{60AA7650-293F-443F-85FA-7D5B4B73EDA6}" type="presOf" srcId="{D05F3BE8-9785-4601-87C9-52384631F74B}" destId="{37A67270-2F6A-4728-AA68-361694917576}" srcOrd="1" destOrd="0" presId="urn:microsoft.com/office/officeart/2005/8/layout/bProcess3"/>
    <dgm:cxn modelId="{9361B051-15AF-419C-932C-C34FA2CC240D}" type="presOf" srcId="{87ED1E6C-B408-415B-84FF-4317FEEC7AC2}" destId="{D6D87DE2-C1D2-473E-B6CF-798D56255208}" srcOrd="0" destOrd="0" presId="urn:microsoft.com/office/officeart/2005/8/layout/bProcess3"/>
    <dgm:cxn modelId="{EFA6DD75-99AC-4C8E-8B60-EE3986EF8762}" srcId="{2EF2F084-E9A2-4259-9129-8FF0477CDC71}" destId="{C28F2E3F-9E84-45DF-8083-7B691A6537DD}" srcOrd="3" destOrd="0" parTransId="{DCA13977-2ED9-472B-88E6-03E76875EDA4}" sibTransId="{D05F3BE8-9785-4601-87C9-52384631F74B}"/>
    <dgm:cxn modelId="{11C840AA-798B-4951-90AC-98A0B9DCA0C8}" type="presOf" srcId="{D05F3BE8-9785-4601-87C9-52384631F74B}" destId="{B2A86F6F-A124-448E-8090-560F6C586590}" srcOrd="0" destOrd="0" presId="urn:microsoft.com/office/officeart/2005/8/layout/bProcess3"/>
    <dgm:cxn modelId="{7E64A1B0-2DE0-468C-BDC5-BA09CCEEDAB2}" type="presOf" srcId="{E92A9806-64FC-425C-86A0-3F9A50360ECD}" destId="{5C78301F-2F7B-4F3B-8615-A3DD1E64F7F6}" srcOrd="0" destOrd="0" presId="urn:microsoft.com/office/officeart/2005/8/layout/bProcess3"/>
    <dgm:cxn modelId="{209A5808-A623-4741-8E54-1CF04F2BEB48}" type="presOf" srcId="{C28F2E3F-9E84-45DF-8083-7B691A6537DD}" destId="{0D24872E-34C6-45B1-8CFD-869913AEB0B5}" srcOrd="0" destOrd="0" presId="urn:microsoft.com/office/officeart/2005/8/layout/bProcess3"/>
    <dgm:cxn modelId="{3FEF53FA-1B51-4D11-A3FF-B16C98DA1CB4}" type="presOf" srcId="{87ED1E6C-B408-415B-84FF-4317FEEC7AC2}" destId="{D7105766-93CC-4CBE-B103-98D7991C79DB}" srcOrd="1" destOrd="0" presId="urn:microsoft.com/office/officeart/2005/8/layout/bProcess3"/>
    <dgm:cxn modelId="{37F52240-CB16-42A6-A6A5-D1608044D1D6}" type="presOf" srcId="{A5F2B7AD-E484-490A-BF3B-FEFA7F76496E}" destId="{F48DABF7-C3AD-4548-AFB0-09B86C79B9EC}" srcOrd="1" destOrd="0" presId="urn:microsoft.com/office/officeart/2005/8/layout/bProcess3"/>
    <dgm:cxn modelId="{BC03A3DB-058B-4A61-8FBC-6067542FD182}" srcId="{2EF2F084-E9A2-4259-9129-8FF0477CDC71}" destId="{FE642C5E-0B73-48EE-A5FB-F4D2AE40FC94}" srcOrd="4" destOrd="0" parTransId="{A40D7AA0-3E0F-4A90-913E-0FF43BA4342D}" sibTransId="{6EE2A7FA-2077-4239-92D3-D033AB3EE5A7}"/>
    <dgm:cxn modelId="{0F75F608-8690-43B4-A6AE-66EF3ACC0577}" type="presOf" srcId="{A5F2B7AD-E484-490A-BF3B-FEFA7F76496E}" destId="{7FF44767-2317-45A3-BC4C-E493781E5C91}" srcOrd="0" destOrd="0" presId="urn:microsoft.com/office/officeart/2005/8/layout/bProcess3"/>
    <dgm:cxn modelId="{97AA5606-26E7-4526-9D48-330D12C75CF5}" srcId="{2EF2F084-E9A2-4259-9129-8FF0477CDC71}" destId="{858B7A11-A6BE-4534-8AB3-1F9D53476897}" srcOrd="2" destOrd="0" parTransId="{09863CBF-5665-4305-A6AC-09C8AF089AFD}" sibTransId="{87ED1E6C-B408-415B-84FF-4317FEEC7AC2}"/>
    <dgm:cxn modelId="{1B893821-C53A-4948-A8E9-C9F33A43A2EC}" type="presOf" srcId="{2EF2F084-E9A2-4259-9129-8FF0477CDC71}" destId="{F9360B2B-0CF9-46A8-A1AA-2804B075C1B9}" srcOrd="0" destOrd="0" presId="urn:microsoft.com/office/officeart/2005/8/layout/bProcess3"/>
    <dgm:cxn modelId="{2E066258-B125-4D59-B8E4-D7B67E572345}" type="presParOf" srcId="{F9360B2B-0CF9-46A8-A1AA-2804B075C1B9}" destId="{E08993D6-5E2F-4581-84D9-81E33CADA1EB}" srcOrd="0" destOrd="0" presId="urn:microsoft.com/office/officeart/2005/8/layout/bProcess3"/>
    <dgm:cxn modelId="{04B48906-7F9B-46F9-9A7E-0DCFF5BF4DD9}" type="presParOf" srcId="{F9360B2B-0CF9-46A8-A1AA-2804B075C1B9}" destId="{5C78301F-2F7B-4F3B-8615-A3DD1E64F7F6}" srcOrd="1" destOrd="0" presId="urn:microsoft.com/office/officeart/2005/8/layout/bProcess3"/>
    <dgm:cxn modelId="{FEB16154-097D-4E06-BBAE-7F68584FF153}" type="presParOf" srcId="{5C78301F-2F7B-4F3B-8615-A3DD1E64F7F6}" destId="{264E4C1A-A8AD-4934-AF4A-C81D259874DD}" srcOrd="0" destOrd="0" presId="urn:microsoft.com/office/officeart/2005/8/layout/bProcess3"/>
    <dgm:cxn modelId="{41A6C482-B942-4476-B71F-2E9242E9060C}" type="presParOf" srcId="{F9360B2B-0CF9-46A8-A1AA-2804B075C1B9}" destId="{8A1FB764-2247-442E-9A2B-9E7BC075E16C}" srcOrd="2" destOrd="0" presId="urn:microsoft.com/office/officeart/2005/8/layout/bProcess3"/>
    <dgm:cxn modelId="{7602F55C-E363-4AA5-850B-5D05DDADF8C9}" type="presParOf" srcId="{F9360B2B-0CF9-46A8-A1AA-2804B075C1B9}" destId="{7FF44767-2317-45A3-BC4C-E493781E5C91}" srcOrd="3" destOrd="0" presId="urn:microsoft.com/office/officeart/2005/8/layout/bProcess3"/>
    <dgm:cxn modelId="{FB032267-4296-49CA-B08D-1D0E2B119EBA}" type="presParOf" srcId="{7FF44767-2317-45A3-BC4C-E493781E5C91}" destId="{F48DABF7-C3AD-4548-AFB0-09B86C79B9EC}" srcOrd="0" destOrd="0" presId="urn:microsoft.com/office/officeart/2005/8/layout/bProcess3"/>
    <dgm:cxn modelId="{ED612B37-09A9-44C5-B589-26D08D9D1B65}" type="presParOf" srcId="{F9360B2B-0CF9-46A8-A1AA-2804B075C1B9}" destId="{E99CBC34-9A8B-4085-A5C3-30366F09D562}" srcOrd="4" destOrd="0" presId="urn:microsoft.com/office/officeart/2005/8/layout/bProcess3"/>
    <dgm:cxn modelId="{7499A6F7-7A41-4128-8DCC-B0FE046A326C}" type="presParOf" srcId="{F9360B2B-0CF9-46A8-A1AA-2804B075C1B9}" destId="{D6D87DE2-C1D2-473E-B6CF-798D56255208}" srcOrd="5" destOrd="0" presId="urn:microsoft.com/office/officeart/2005/8/layout/bProcess3"/>
    <dgm:cxn modelId="{E40F5969-D15C-4B55-A485-F42F464D0470}" type="presParOf" srcId="{D6D87DE2-C1D2-473E-B6CF-798D56255208}" destId="{D7105766-93CC-4CBE-B103-98D7991C79DB}" srcOrd="0" destOrd="0" presId="urn:microsoft.com/office/officeart/2005/8/layout/bProcess3"/>
    <dgm:cxn modelId="{4EAE100D-0A0A-41C2-A891-F474A193970E}" type="presParOf" srcId="{F9360B2B-0CF9-46A8-A1AA-2804B075C1B9}" destId="{0D24872E-34C6-45B1-8CFD-869913AEB0B5}" srcOrd="6" destOrd="0" presId="urn:microsoft.com/office/officeart/2005/8/layout/bProcess3"/>
    <dgm:cxn modelId="{D0A2D294-738E-4B66-9855-A437C53670D8}" type="presParOf" srcId="{F9360B2B-0CF9-46A8-A1AA-2804B075C1B9}" destId="{B2A86F6F-A124-448E-8090-560F6C586590}" srcOrd="7" destOrd="0" presId="urn:microsoft.com/office/officeart/2005/8/layout/bProcess3"/>
    <dgm:cxn modelId="{032C7F8A-EBA6-4730-B45B-0E06AB0BD2AA}" type="presParOf" srcId="{B2A86F6F-A124-448E-8090-560F6C586590}" destId="{37A67270-2F6A-4728-AA68-361694917576}" srcOrd="0" destOrd="0" presId="urn:microsoft.com/office/officeart/2005/8/layout/bProcess3"/>
    <dgm:cxn modelId="{E04C1FAC-6CA7-42F9-8CC3-05476DF55B2E}" type="presParOf" srcId="{F9360B2B-0CF9-46A8-A1AA-2804B075C1B9}" destId="{8C8AB244-CD64-493E-9FD6-109345554FDD}"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EF2F084-E9A2-4259-9129-8FF0477CDC71}"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12D59ACF-C7F3-4655-A535-8FA0564E0EC0}">
      <dgm:prSet/>
      <dgm:spPr/>
      <dgm:t>
        <a:bodyPr/>
        <a:lstStyle/>
        <a:p>
          <a:pPr rtl="0"/>
          <a:r>
            <a:rPr lang="en-US" dirty="0" smtClean="0"/>
            <a:t>Requests for Approval of Revised Rates</a:t>
          </a:r>
          <a:endParaRPr lang="en-US" dirty="0"/>
        </a:p>
      </dgm:t>
    </dgm:pt>
    <dgm:pt modelId="{84CF4049-61AD-446F-A90B-91D164D3B35C}" type="parTrans" cxnId="{BFF9FE39-488E-4ADC-B455-5906D0AE594B}">
      <dgm:prSet/>
      <dgm:spPr/>
      <dgm:t>
        <a:bodyPr/>
        <a:lstStyle/>
        <a:p>
          <a:endParaRPr lang="en-US"/>
        </a:p>
      </dgm:t>
    </dgm:pt>
    <dgm:pt modelId="{E92A9806-64FC-425C-86A0-3F9A50360ECD}" type="sibTrans" cxnId="{BFF9FE39-488E-4ADC-B455-5906D0AE594B}">
      <dgm:prSet/>
      <dgm:spPr>
        <a:ln w="28575">
          <a:solidFill>
            <a:schemeClr val="bg1"/>
          </a:solidFill>
          <a:tailEnd w="lg" len="med"/>
        </a:ln>
      </dgm:spPr>
      <dgm:t>
        <a:bodyPr/>
        <a:lstStyle/>
        <a:p>
          <a:endParaRPr lang="en-US"/>
        </a:p>
      </dgm:t>
    </dgm:pt>
    <dgm:pt modelId="{6F3C947A-D7E9-4825-9629-C2C1C3B9C99D}">
      <dgm:prSet/>
      <dgm:spPr/>
      <dgm:t>
        <a:bodyPr/>
        <a:lstStyle/>
        <a:p>
          <a:pPr rtl="0"/>
          <a:r>
            <a:rPr lang="en-US" dirty="0" smtClean="0"/>
            <a:t>Company files Request pursuant to 58-33-280</a:t>
          </a:r>
          <a:endParaRPr lang="en-US" dirty="0"/>
        </a:p>
      </dgm:t>
    </dgm:pt>
    <dgm:pt modelId="{6FD8A8B4-033A-401C-8D73-D51C22CC14A8}" type="parTrans" cxnId="{42CB0019-2975-4456-B784-A9C39CC078CA}">
      <dgm:prSet/>
      <dgm:spPr/>
      <dgm:t>
        <a:bodyPr/>
        <a:lstStyle/>
        <a:p>
          <a:endParaRPr lang="en-US"/>
        </a:p>
      </dgm:t>
    </dgm:pt>
    <dgm:pt modelId="{A5F2B7AD-E484-490A-BF3B-FEFA7F76496E}" type="sibTrans" cxnId="{42CB0019-2975-4456-B784-A9C39CC078CA}">
      <dgm:prSet/>
      <dgm:spPr>
        <a:ln w="28575">
          <a:solidFill>
            <a:schemeClr val="bg1"/>
          </a:solidFill>
          <a:tailEnd type="triangle" w="lg" len="med"/>
        </a:ln>
      </dgm:spPr>
      <dgm:t>
        <a:bodyPr/>
        <a:lstStyle/>
        <a:p>
          <a:endParaRPr lang="en-US"/>
        </a:p>
      </dgm:t>
    </dgm:pt>
    <dgm:pt modelId="{858B7A11-A6BE-4534-8AB3-1F9D53476897}">
      <dgm:prSet/>
      <dgm:spPr/>
      <dgm:t>
        <a:bodyPr/>
        <a:lstStyle/>
        <a:p>
          <a:pPr rtl="0"/>
          <a:r>
            <a:rPr lang="en-US" dirty="0" smtClean="0"/>
            <a:t>Written comments allowed within one month of revised rates filing</a:t>
          </a:r>
          <a:endParaRPr lang="en-US" dirty="0"/>
        </a:p>
      </dgm:t>
    </dgm:pt>
    <dgm:pt modelId="{09863CBF-5665-4305-A6AC-09C8AF089AFD}" type="parTrans" cxnId="{97AA5606-26E7-4526-9D48-330D12C75CF5}">
      <dgm:prSet/>
      <dgm:spPr/>
      <dgm:t>
        <a:bodyPr/>
        <a:lstStyle/>
        <a:p>
          <a:endParaRPr lang="en-US"/>
        </a:p>
      </dgm:t>
    </dgm:pt>
    <dgm:pt modelId="{87ED1E6C-B408-415B-84FF-4317FEEC7AC2}" type="sibTrans" cxnId="{97AA5606-26E7-4526-9D48-330D12C75CF5}">
      <dgm:prSet/>
      <dgm:spPr>
        <a:ln w="28575">
          <a:solidFill>
            <a:schemeClr val="bg1"/>
          </a:solidFill>
          <a:tailEnd type="triangle" w="lg" len="med"/>
        </a:ln>
      </dgm:spPr>
      <dgm:t>
        <a:bodyPr/>
        <a:lstStyle/>
        <a:p>
          <a:endParaRPr lang="en-US"/>
        </a:p>
      </dgm:t>
    </dgm:pt>
    <dgm:pt modelId="{C28F2E3F-9E84-45DF-8083-7B691A6537DD}">
      <dgm:prSet/>
      <dgm:spPr/>
      <dgm:t>
        <a:bodyPr/>
        <a:lstStyle/>
        <a:p>
          <a:pPr rtl="0"/>
          <a:r>
            <a:rPr lang="en-US" dirty="0" smtClean="0"/>
            <a:t>Office of Regulatory Staff (ORS) files its audit report no later than 2 months after revised rates filing</a:t>
          </a:r>
          <a:endParaRPr lang="en-US" dirty="0"/>
        </a:p>
      </dgm:t>
    </dgm:pt>
    <dgm:pt modelId="{DCA13977-2ED9-472B-88E6-03E76875EDA4}" type="parTrans" cxnId="{EFA6DD75-99AC-4C8E-8B60-EE3986EF8762}">
      <dgm:prSet/>
      <dgm:spPr/>
      <dgm:t>
        <a:bodyPr/>
        <a:lstStyle/>
        <a:p>
          <a:endParaRPr lang="en-US"/>
        </a:p>
      </dgm:t>
    </dgm:pt>
    <dgm:pt modelId="{D05F3BE8-9785-4601-87C9-52384631F74B}" type="sibTrans" cxnId="{EFA6DD75-99AC-4C8E-8B60-EE3986EF8762}">
      <dgm:prSet/>
      <dgm:spPr>
        <a:ln w="28575">
          <a:solidFill>
            <a:schemeClr val="bg1"/>
          </a:solidFill>
          <a:tailEnd type="triangle" w="lg" len="med"/>
        </a:ln>
      </dgm:spPr>
      <dgm:t>
        <a:bodyPr/>
        <a:lstStyle/>
        <a:p>
          <a:endParaRPr lang="en-US"/>
        </a:p>
      </dgm:t>
    </dgm:pt>
    <dgm:pt modelId="{FE642C5E-0B73-48EE-A5FB-F4D2AE40FC94}">
      <dgm:prSet/>
      <dgm:spPr/>
      <dgm:t>
        <a:bodyPr/>
        <a:lstStyle/>
        <a:p>
          <a:pPr rtl="0"/>
          <a:r>
            <a:rPr lang="en-US" dirty="0" smtClean="0"/>
            <a:t>Commission Issues Order within 4 months of the date of filed Petition.  Commission shall give substantial weight to settlement agreement- Section 58-33-280 (F)</a:t>
          </a:r>
          <a:endParaRPr lang="en-US" dirty="0"/>
        </a:p>
      </dgm:t>
    </dgm:pt>
    <dgm:pt modelId="{A40D7AA0-3E0F-4A90-913E-0FF43BA4342D}" type="parTrans" cxnId="{BC03A3DB-058B-4A61-8FBC-6067542FD182}">
      <dgm:prSet/>
      <dgm:spPr/>
      <dgm:t>
        <a:bodyPr/>
        <a:lstStyle/>
        <a:p>
          <a:endParaRPr lang="en-US"/>
        </a:p>
      </dgm:t>
    </dgm:pt>
    <dgm:pt modelId="{6EE2A7FA-2077-4239-92D3-D033AB3EE5A7}" type="sibTrans" cxnId="{BC03A3DB-058B-4A61-8FBC-6067542FD182}">
      <dgm:prSet/>
      <dgm:spPr/>
      <dgm:t>
        <a:bodyPr/>
        <a:lstStyle/>
        <a:p>
          <a:endParaRPr lang="en-US"/>
        </a:p>
      </dgm:t>
    </dgm:pt>
    <dgm:pt modelId="{038A0D1E-9A3D-4D32-BD7B-5F0ABCFAF07D}">
      <dgm:prSet/>
      <dgm:spPr/>
      <dgm:t>
        <a:bodyPr/>
        <a:lstStyle/>
        <a:p>
          <a:r>
            <a:rPr lang="en-US" dirty="0" smtClean="0"/>
            <a:t>Written comments in response to the ORS Report filed within 1 month.  ORS may thereafter file revised report</a:t>
          </a:r>
          <a:endParaRPr lang="en-US" dirty="0"/>
        </a:p>
      </dgm:t>
    </dgm:pt>
    <dgm:pt modelId="{3932B7BE-A5E5-429C-A4B0-FE8C2CE2AE1F}" type="parTrans" cxnId="{EDADFBB0-BFEB-4280-9946-DED537550E61}">
      <dgm:prSet/>
      <dgm:spPr/>
      <dgm:t>
        <a:bodyPr/>
        <a:lstStyle/>
        <a:p>
          <a:endParaRPr lang="en-US"/>
        </a:p>
      </dgm:t>
    </dgm:pt>
    <dgm:pt modelId="{EAB0A989-4DEC-49A0-81D2-AFC853FD3FE0}" type="sibTrans" cxnId="{EDADFBB0-BFEB-4280-9946-DED537550E61}">
      <dgm:prSet/>
      <dgm:spPr>
        <a:ln w="28575">
          <a:solidFill>
            <a:schemeClr val="bg1"/>
          </a:solidFill>
        </a:ln>
      </dgm:spPr>
      <dgm:t>
        <a:bodyPr/>
        <a:lstStyle/>
        <a:p>
          <a:endParaRPr lang="en-US"/>
        </a:p>
      </dgm:t>
    </dgm:pt>
    <dgm:pt modelId="{F9360B2B-0CF9-46A8-A1AA-2804B075C1B9}" type="pres">
      <dgm:prSet presAssocID="{2EF2F084-E9A2-4259-9129-8FF0477CDC71}" presName="Name0" presStyleCnt="0">
        <dgm:presLayoutVars>
          <dgm:dir/>
          <dgm:resizeHandles val="exact"/>
        </dgm:presLayoutVars>
      </dgm:prSet>
      <dgm:spPr/>
      <dgm:t>
        <a:bodyPr/>
        <a:lstStyle/>
        <a:p>
          <a:endParaRPr lang="en-US"/>
        </a:p>
      </dgm:t>
    </dgm:pt>
    <dgm:pt modelId="{E08993D6-5E2F-4581-84D9-81E33CADA1EB}" type="pres">
      <dgm:prSet presAssocID="{12D59ACF-C7F3-4655-A535-8FA0564E0EC0}" presName="node" presStyleLbl="node1" presStyleIdx="0" presStyleCnt="6">
        <dgm:presLayoutVars>
          <dgm:bulletEnabled val="1"/>
        </dgm:presLayoutVars>
      </dgm:prSet>
      <dgm:spPr/>
      <dgm:t>
        <a:bodyPr/>
        <a:lstStyle/>
        <a:p>
          <a:endParaRPr lang="en-US"/>
        </a:p>
      </dgm:t>
    </dgm:pt>
    <dgm:pt modelId="{5C78301F-2F7B-4F3B-8615-A3DD1E64F7F6}" type="pres">
      <dgm:prSet presAssocID="{E92A9806-64FC-425C-86A0-3F9A50360ECD}" presName="sibTrans" presStyleLbl="sibTrans1D1" presStyleIdx="0" presStyleCnt="5"/>
      <dgm:spPr/>
      <dgm:t>
        <a:bodyPr/>
        <a:lstStyle/>
        <a:p>
          <a:endParaRPr lang="en-US"/>
        </a:p>
      </dgm:t>
    </dgm:pt>
    <dgm:pt modelId="{264E4C1A-A8AD-4934-AF4A-C81D259874DD}" type="pres">
      <dgm:prSet presAssocID="{E92A9806-64FC-425C-86A0-3F9A50360ECD}" presName="connectorText" presStyleLbl="sibTrans1D1" presStyleIdx="0" presStyleCnt="5"/>
      <dgm:spPr/>
      <dgm:t>
        <a:bodyPr/>
        <a:lstStyle/>
        <a:p>
          <a:endParaRPr lang="en-US"/>
        </a:p>
      </dgm:t>
    </dgm:pt>
    <dgm:pt modelId="{8A1FB764-2247-442E-9A2B-9E7BC075E16C}" type="pres">
      <dgm:prSet presAssocID="{6F3C947A-D7E9-4825-9629-C2C1C3B9C99D}" presName="node" presStyleLbl="node1" presStyleIdx="1" presStyleCnt="6">
        <dgm:presLayoutVars>
          <dgm:bulletEnabled val="1"/>
        </dgm:presLayoutVars>
      </dgm:prSet>
      <dgm:spPr/>
      <dgm:t>
        <a:bodyPr/>
        <a:lstStyle/>
        <a:p>
          <a:endParaRPr lang="en-US"/>
        </a:p>
      </dgm:t>
    </dgm:pt>
    <dgm:pt modelId="{7FF44767-2317-45A3-BC4C-E493781E5C91}" type="pres">
      <dgm:prSet presAssocID="{A5F2B7AD-E484-490A-BF3B-FEFA7F76496E}" presName="sibTrans" presStyleLbl="sibTrans1D1" presStyleIdx="1" presStyleCnt="5"/>
      <dgm:spPr/>
      <dgm:t>
        <a:bodyPr/>
        <a:lstStyle/>
        <a:p>
          <a:endParaRPr lang="en-US"/>
        </a:p>
      </dgm:t>
    </dgm:pt>
    <dgm:pt modelId="{F48DABF7-C3AD-4548-AFB0-09B86C79B9EC}" type="pres">
      <dgm:prSet presAssocID="{A5F2B7AD-E484-490A-BF3B-FEFA7F76496E}" presName="connectorText" presStyleLbl="sibTrans1D1" presStyleIdx="1" presStyleCnt="5"/>
      <dgm:spPr/>
      <dgm:t>
        <a:bodyPr/>
        <a:lstStyle/>
        <a:p>
          <a:endParaRPr lang="en-US"/>
        </a:p>
      </dgm:t>
    </dgm:pt>
    <dgm:pt modelId="{E99CBC34-9A8B-4085-A5C3-30366F09D562}" type="pres">
      <dgm:prSet presAssocID="{858B7A11-A6BE-4534-8AB3-1F9D53476897}" presName="node" presStyleLbl="node1" presStyleIdx="2" presStyleCnt="6">
        <dgm:presLayoutVars>
          <dgm:bulletEnabled val="1"/>
        </dgm:presLayoutVars>
      </dgm:prSet>
      <dgm:spPr/>
      <dgm:t>
        <a:bodyPr/>
        <a:lstStyle/>
        <a:p>
          <a:endParaRPr lang="en-US"/>
        </a:p>
      </dgm:t>
    </dgm:pt>
    <dgm:pt modelId="{D6D87DE2-C1D2-473E-B6CF-798D56255208}" type="pres">
      <dgm:prSet presAssocID="{87ED1E6C-B408-415B-84FF-4317FEEC7AC2}" presName="sibTrans" presStyleLbl="sibTrans1D1" presStyleIdx="2" presStyleCnt="5"/>
      <dgm:spPr/>
      <dgm:t>
        <a:bodyPr/>
        <a:lstStyle/>
        <a:p>
          <a:endParaRPr lang="en-US"/>
        </a:p>
      </dgm:t>
    </dgm:pt>
    <dgm:pt modelId="{D7105766-93CC-4CBE-B103-98D7991C79DB}" type="pres">
      <dgm:prSet presAssocID="{87ED1E6C-B408-415B-84FF-4317FEEC7AC2}" presName="connectorText" presStyleLbl="sibTrans1D1" presStyleIdx="2" presStyleCnt="5"/>
      <dgm:spPr/>
      <dgm:t>
        <a:bodyPr/>
        <a:lstStyle/>
        <a:p>
          <a:endParaRPr lang="en-US"/>
        </a:p>
      </dgm:t>
    </dgm:pt>
    <dgm:pt modelId="{0D24872E-34C6-45B1-8CFD-869913AEB0B5}" type="pres">
      <dgm:prSet presAssocID="{C28F2E3F-9E84-45DF-8083-7B691A6537DD}" presName="node" presStyleLbl="node1" presStyleIdx="3" presStyleCnt="6">
        <dgm:presLayoutVars>
          <dgm:bulletEnabled val="1"/>
        </dgm:presLayoutVars>
      </dgm:prSet>
      <dgm:spPr/>
      <dgm:t>
        <a:bodyPr/>
        <a:lstStyle/>
        <a:p>
          <a:endParaRPr lang="en-US"/>
        </a:p>
      </dgm:t>
    </dgm:pt>
    <dgm:pt modelId="{B2A86F6F-A124-448E-8090-560F6C586590}" type="pres">
      <dgm:prSet presAssocID="{D05F3BE8-9785-4601-87C9-52384631F74B}" presName="sibTrans" presStyleLbl="sibTrans1D1" presStyleIdx="3" presStyleCnt="5"/>
      <dgm:spPr/>
      <dgm:t>
        <a:bodyPr/>
        <a:lstStyle/>
        <a:p>
          <a:endParaRPr lang="en-US"/>
        </a:p>
      </dgm:t>
    </dgm:pt>
    <dgm:pt modelId="{37A67270-2F6A-4728-AA68-361694917576}" type="pres">
      <dgm:prSet presAssocID="{D05F3BE8-9785-4601-87C9-52384631F74B}" presName="connectorText" presStyleLbl="sibTrans1D1" presStyleIdx="3" presStyleCnt="5"/>
      <dgm:spPr/>
      <dgm:t>
        <a:bodyPr/>
        <a:lstStyle/>
        <a:p>
          <a:endParaRPr lang="en-US"/>
        </a:p>
      </dgm:t>
    </dgm:pt>
    <dgm:pt modelId="{01271978-BC2F-4A7F-9D08-8827750AC091}" type="pres">
      <dgm:prSet presAssocID="{038A0D1E-9A3D-4D32-BD7B-5F0ABCFAF07D}" presName="node" presStyleLbl="node1" presStyleIdx="4" presStyleCnt="6">
        <dgm:presLayoutVars>
          <dgm:bulletEnabled val="1"/>
        </dgm:presLayoutVars>
      </dgm:prSet>
      <dgm:spPr/>
      <dgm:t>
        <a:bodyPr/>
        <a:lstStyle/>
        <a:p>
          <a:endParaRPr lang="en-US"/>
        </a:p>
      </dgm:t>
    </dgm:pt>
    <dgm:pt modelId="{A778CA7D-F450-4869-8E91-438591061965}" type="pres">
      <dgm:prSet presAssocID="{EAB0A989-4DEC-49A0-81D2-AFC853FD3FE0}" presName="sibTrans" presStyleLbl="sibTrans1D1" presStyleIdx="4" presStyleCnt="5"/>
      <dgm:spPr/>
      <dgm:t>
        <a:bodyPr/>
        <a:lstStyle/>
        <a:p>
          <a:endParaRPr lang="en-US"/>
        </a:p>
      </dgm:t>
    </dgm:pt>
    <dgm:pt modelId="{44EAD391-D9F2-4B10-8E6E-47B17FB89BA0}" type="pres">
      <dgm:prSet presAssocID="{EAB0A989-4DEC-49A0-81D2-AFC853FD3FE0}" presName="connectorText" presStyleLbl="sibTrans1D1" presStyleIdx="4" presStyleCnt="5"/>
      <dgm:spPr/>
      <dgm:t>
        <a:bodyPr/>
        <a:lstStyle/>
        <a:p>
          <a:endParaRPr lang="en-US"/>
        </a:p>
      </dgm:t>
    </dgm:pt>
    <dgm:pt modelId="{8C8AB244-CD64-493E-9FD6-109345554FDD}" type="pres">
      <dgm:prSet presAssocID="{FE642C5E-0B73-48EE-A5FB-F4D2AE40FC94}" presName="node" presStyleLbl="node1" presStyleIdx="5" presStyleCnt="6">
        <dgm:presLayoutVars>
          <dgm:bulletEnabled val="1"/>
        </dgm:presLayoutVars>
      </dgm:prSet>
      <dgm:spPr/>
      <dgm:t>
        <a:bodyPr/>
        <a:lstStyle/>
        <a:p>
          <a:endParaRPr lang="en-US"/>
        </a:p>
      </dgm:t>
    </dgm:pt>
  </dgm:ptLst>
  <dgm:cxnLst>
    <dgm:cxn modelId="{1C7B9656-EE8A-480C-8F5F-387B33CB30EB}" type="presOf" srcId="{E92A9806-64FC-425C-86A0-3F9A50360ECD}" destId="{264E4C1A-A8AD-4934-AF4A-C81D259874DD}" srcOrd="1" destOrd="0" presId="urn:microsoft.com/office/officeart/2005/8/layout/bProcess3"/>
    <dgm:cxn modelId="{EFA6DD75-99AC-4C8E-8B60-EE3986EF8762}" srcId="{2EF2F084-E9A2-4259-9129-8FF0477CDC71}" destId="{C28F2E3F-9E84-45DF-8083-7B691A6537DD}" srcOrd="3" destOrd="0" parTransId="{DCA13977-2ED9-472B-88E6-03E76875EDA4}" sibTransId="{D05F3BE8-9785-4601-87C9-52384631F74B}"/>
    <dgm:cxn modelId="{FD34CD7C-8E2C-47B0-BDD1-D67B3B86B8A3}" type="presOf" srcId="{C28F2E3F-9E84-45DF-8083-7B691A6537DD}" destId="{0D24872E-34C6-45B1-8CFD-869913AEB0B5}" srcOrd="0" destOrd="0" presId="urn:microsoft.com/office/officeart/2005/8/layout/bProcess3"/>
    <dgm:cxn modelId="{AB55D370-17B5-4EF6-922C-4A380144102A}" type="presOf" srcId="{FE642C5E-0B73-48EE-A5FB-F4D2AE40FC94}" destId="{8C8AB244-CD64-493E-9FD6-109345554FDD}" srcOrd="0" destOrd="0" presId="urn:microsoft.com/office/officeart/2005/8/layout/bProcess3"/>
    <dgm:cxn modelId="{BC03A3DB-058B-4A61-8FBC-6067542FD182}" srcId="{2EF2F084-E9A2-4259-9129-8FF0477CDC71}" destId="{FE642C5E-0B73-48EE-A5FB-F4D2AE40FC94}" srcOrd="5" destOrd="0" parTransId="{A40D7AA0-3E0F-4A90-913E-0FF43BA4342D}" sibTransId="{6EE2A7FA-2077-4239-92D3-D033AB3EE5A7}"/>
    <dgm:cxn modelId="{EDADFBB0-BFEB-4280-9946-DED537550E61}" srcId="{2EF2F084-E9A2-4259-9129-8FF0477CDC71}" destId="{038A0D1E-9A3D-4D32-BD7B-5F0ABCFAF07D}" srcOrd="4" destOrd="0" parTransId="{3932B7BE-A5E5-429C-A4B0-FE8C2CE2AE1F}" sibTransId="{EAB0A989-4DEC-49A0-81D2-AFC853FD3FE0}"/>
    <dgm:cxn modelId="{45501C2C-8D74-4631-9893-BC80C6BBEA28}" type="presOf" srcId="{A5F2B7AD-E484-490A-BF3B-FEFA7F76496E}" destId="{7FF44767-2317-45A3-BC4C-E493781E5C91}" srcOrd="0" destOrd="0" presId="urn:microsoft.com/office/officeart/2005/8/layout/bProcess3"/>
    <dgm:cxn modelId="{B6BFEBC0-4A08-4915-BA27-FAC9C7AADE38}" type="presOf" srcId="{A5F2B7AD-E484-490A-BF3B-FEFA7F76496E}" destId="{F48DABF7-C3AD-4548-AFB0-09B86C79B9EC}" srcOrd="1" destOrd="0" presId="urn:microsoft.com/office/officeart/2005/8/layout/bProcess3"/>
    <dgm:cxn modelId="{3D762A71-5C92-470A-A3ED-E26B048EC23A}" type="presOf" srcId="{E92A9806-64FC-425C-86A0-3F9A50360ECD}" destId="{5C78301F-2F7B-4F3B-8615-A3DD1E64F7F6}" srcOrd="0" destOrd="0" presId="urn:microsoft.com/office/officeart/2005/8/layout/bProcess3"/>
    <dgm:cxn modelId="{BFF9FE39-488E-4ADC-B455-5906D0AE594B}" srcId="{2EF2F084-E9A2-4259-9129-8FF0477CDC71}" destId="{12D59ACF-C7F3-4655-A535-8FA0564E0EC0}" srcOrd="0" destOrd="0" parTransId="{84CF4049-61AD-446F-A90B-91D164D3B35C}" sibTransId="{E92A9806-64FC-425C-86A0-3F9A50360ECD}"/>
    <dgm:cxn modelId="{97AA5606-26E7-4526-9D48-330D12C75CF5}" srcId="{2EF2F084-E9A2-4259-9129-8FF0477CDC71}" destId="{858B7A11-A6BE-4534-8AB3-1F9D53476897}" srcOrd="2" destOrd="0" parTransId="{09863CBF-5665-4305-A6AC-09C8AF089AFD}" sibTransId="{87ED1E6C-B408-415B-84FF-4317FEEC7AC2}"/>
    <dgm:cxn modelId="{EEE77A26-C790-4702-92DE-C70679B94189}" type="presOf" srcId="{87ED1E6C-B408-415B-84FF-4317FEEC7AC2}" destId="{D7105766-93CC-4CBE-B103-98D7991C79DB}" srcOrd="1" destOrd="0" presId="urn:microsoft.com/office/officeart/2005/8/layout/bProcess3"/>
    <dgm:cxn modelId="{B20F7A88-CF98-4E14-9B2B-958DF7373E19}" type="presOf" srcId="{038A0D1E-9A3D-4D32-BD7B-5F0ABCFAF07D}" destId="{01271978-BC2F-4A7F-9D08-8827750AC091}" srcOrd="0" destOrd="0" presId="urn:microsoft.com/office/officeart/2005/8/layout/bProcess3"/>
    <dgm:cxn modelId="{D02D00C3-5B34-4E17-91DE-871C89DAA9F1}" type="presOf" srcId="{12D59ACF-C7F3-4655-A535-8FA0564E0EC0}" destId="{E08993D6-5E2F-4581-84D9-81E33CADA1EB}" srcOrd="0" destOrd="0" presId="urn:microsoft.com/office/officeart/2005/8/layout/bProcess3"/>
    <dgm:cxn modelId="{F5490810-A173-4C7B-B42A-47522609A8BF}" type="presOf" srcId="{D05F3BE8-9785-4601-87C9-52384631F74B}" destId="{B2A86F6F-A124-448E-8090-560F6C586590}" srcOrd="0" destOrd="0" presId="urn:microsoft.com/office/officeart/2005/8/layout/bProcess3"/>
    <dgm:cxn modelId="{8A210A3A-0D1C-4CF3-ADE3-349D42DFAF13}" type="presOf" srcId="{87ED1E6C-B408-415B-84FF-4317FEEC7AC2}" destId="{D6D87DE2-C1D2-473E-B6CF-798D56255208}" srcOrd="0" destOrd="0" presId="urn:microsoft.com/office/officeart/2005/8/layout/bProcess3"/>
    <dgm:cxn modelId="{77CA5969-F885-43BC-8BA8-B478D694ABF8}" type="presOf" srcId="{6F3C947A-D7E9-4825-9629-C2C1C3B9C99D}" destId="{8A1FB764-2247-442E-9A2B-9E7BC075E16C}" srcOrd="0" destOrd="0" presId="urn:microsoft.com/office/officeart/2005/8/layout/bProcess3"/>
    <dgm:cxn modelId="{B4DC32CF-DDD7-4B96-B689-F0982C7A612B}" type="presOf" srcId="{2EF2F084-E9A2-4259-9129-8FF0477CDC71}" destId="{F9360B2B-0CF9-46A8-A1AA-2804B075C1B9}" srcOrd="0" destOrd="0" presId="urn:microsoft.com/office/officeart/2005/8/layout/bProcess3"/>
    <dgm:cxn modelId="{153B8888-A903-4857-BFCE-481030088AB3}" type="presOf" srcId="{858B7A11-A6BE-4534-8AB3-1F9D53476897}" destId="{E99CBC34-9A8B-4085-A5C3-30366F09D562}" srcOrd="0" destOrd="0" presId="urn:microsoft.com/office/officeart/2005/8/layout/bProcess3"/>
    <dgm:cxn modelId="{CCEADADF-D0AE-4AA6-915F-0D4AFAA48D4E}" type="presOf" srcId="{D05F3BE8-9785-4601-87C9-52384631F74B}" destId="{37A67270-2F6A-4728-AA68-361694917576}" srcOrd="1" destOrd="0" presId="urn:microsoft.com/office/officeart/2005/8/layout/bProcess3"/>
    <dgm:cxn modelId="{ED010CE3-5B2D-4585-9E2F-4AB5CEC57027}" type="presOf" srcId="{EAB0A989-4DEC-49A0-81D2-AFC853FD3FE0}" destId="{44EAD391-D9F2-4B10-8E6E-47B17FB89BA0}" srcOrd="1" destOrd="0" presId="urn:microsoft.com/office/officeart/2005/8/layout/bProcess3"/>
    <dgm:cxn modelId="{9C32BEB9-E9C7-41B4-AB47-A370EA3F578E}" type="presOf" srcId="{EAB0A989-4DEC-49A0-81D2-AFC853FD3FE0}" destId="{A778CA7D-F450-4869-8E91-438591061965}" srcOrd="0" destOrd="0" presId="urn:microsoft.com/office/officeart/2005/8/layout/bProcess3"/>
    <dgm:cxn modelId="{42CB0019-2975-4456-B784-A9C39CC078CA}" srcId="{2EF2F084-E9A2-4259-9129-8FF0477CDC71}" destId="{6F3C947A-D7E9-4825-9629-C2C1C3B9C99D}" srcOrd="1" destOrd="0" parTransId="{6FD8A8B4-033A-401C-8D73-D51C22CC14A8}" sibTransId="{A5F2B7AD-E484-490A-BF3B-FEFA7F76496E}"/>
    <dgm:cxn modelId="{1ADB74B0-F0D8-46FE-B8F9-4E1156759B47}" type="presParOf" srcId="{F9360B2B-0CF9-46A8-A1AA-2804B075C1B9}" destId="{E08993D6-5E2F-4581-84D9-81E33CADA1EB}" srcOrd="0" destOrd="0" presId="urn:microsoft.com/office/officeart/2005/8/layout/bProcess3"/>
    <dgm:cxn modelId="{2F7D893D-C8B1-49D7-9E51-D5135E2BE4D1}" type="presParOf" srcId="{F9360B2B-0CF9-46A8-A1AA-2804B075C1B9}" destId="{5C78301F-2F7B-4F3B-8615-A3DD1E64F7F6}" srcOrd="1" destOrd="0" presId="urn:microsoft.com/office/officeart/2005/8/layout/bProcess3"/>
    <dgm:cxn modelId="{D3BF91E8-9E26-47F3-8644-5D4D5C56174D}" type="presParOf" srcId="{5C78301F-2F7B-4F3B-8615-A3DD1E64F7F6}" destId="{264E4C1A-A8AD-4934-AF4A-C81D259874DD}" srcOrd="0" destOrd="0" presId="urn:microsoft.com/office/officeart/2005/8/layout/bProcess3"/>
    <dgm:cxn modelId="{EA8EBE96-C1A3-4E4A-8550-F62327F6982E}" type="presParOf" srcId="{F9360B2B-0CF9-46A8-A1AA-2804B075C1B9}" destId="{8A1FB764-2247-442E-9A2B-9E7BC075E16C}" srcOrd="2" destOrd="0" presId="urn:microsoft.com/office/officeart/2005/8/layout/bProcess3"/>
    <dgm:cxn modelId="{4020CB56-4700-42B7-9AA7-8574A5079355}" type="presParOf" srcId="{F9360B2B-0CF9-46A8-A1AA-2804B075C1B9}" destId="{7FF44767-2317-45A3-BC4C-E493781E5C91}" srcOrd="3" destOrd="0" presId="urn:microsoft.com/office/officeart/2005/8/layout/bProcess3"/>
    <dgm:cxn modelId="{2752E1F4-2F09-45C3-8326-772E32EEC247}" type="presParOf" srcId="{7FF44767-2317-45A3-BC4C-E493781E5C91}" destId="{F48DABF7-C3AD-4548-AFB0-09B86C79B9EC}" srcOrd="0" destOrd="0" presId="urn:microsoft.com/office/officeart/2005/8/layout/bProcess3"/>
    <dgm:cxn modelId="{5E266F18-DB08-4653-9E6F-9C092CE11C51}" type="presParOf" srcId="{F9360B2B-0CF9-46A8-A1AA-2804B075C1B9}" destId="{E99CBC34-9A8B-4085-A5C3-30366F09D562}" srcOrd="4" destOrd="0" presId="urn:microsoft.com/office/officeart/2005/8/layout/bProcess3"/>
    <dgm:cxn modelId="{C4ED07E7-0893-47DA-AF26-D91F6C5D7C9F}" type="presParOf" srcId="{F9360B2B-0CF9-46A8-A1AA-2804B075C1B9}" destId="{D6D87DE2-C1D2-473E-B6CF-798D56255208}" srcOrd="5" destOrd="0" presId="urn:microsoft.com/office/officeart/2005/8/layout/bProcess3"/>
    <dgm:cxn modelId="{78EF0A1B-4E4D-4C06-AB52-3506332AAB6D}" type="presParOf" srcId="{D6D87DE2-C1D2-473E-B6CF-798D56255208}" destId="{D7105766-93CC-4CBE-B103-98D7991C79DB}" srcOrd="0" destOrd="0" presId="urn:microsoft.com/office/officeart/2005/8/layout/bProcess3"/>
    <dgm:cxn modelId="{B6125049-3314-42A1-AC22-3EB11B0301DF}" type="presParOf" srcId="{F9360B2B-0CF9-46A8-A1AA-2804B075C1B9}" destId="{0D24872E-34C6-45B1-8CFD-869913AEB0B5}" srcOrd="6" destOrd="0" presId="urn:microsoft.com/office/officeart/2005/8/layout/bProcess3"/>
    <dgm:cxn modelId="{981CDA67-A12C-4C7F-803D-1E4EBE108528}" type="presParOf" srcId="{F9360B2B-0CF9-46A8-A1AA-2804B075C1B9}" destId="{B2A86F6F-A124-448E-8090-560F6C586590}" srcOrd="7" destOrd="0" presId="urn:microsoft.com/office/officeart/2005/8/layout/bProcess3"/>
    <dgm:cxn modelId="{D2F10903-886E-4E91-BDFE-C314C5AE95B5}" type="presParOf" srcId="{B2A86F6F-A124-448E-8090-560F6C586590}" destId="{37A67270-2F6A-4728-AA68-361694917576}" srcOrd="0" destOrd="0" presId="urn:microsoft.com/office/officeart/2005/8/layout/bProcess3"/>
    <dgm:cxn modelId="{40D7E426-47B5-4C1D-8A69-A0977C2312C7}" type="presParOf" srcId="{F9360B2B-0CF9-46A8-A1AA-2804B075C1B9}" destId="{01271978-BC2F-4A7F-9D08-8827750AC091}" srcOrd="8" destOrd="0" presId="urn:microsoft.com/office/officeart/2005/8/layout/bProcess3"/>
    <dgm:cxn modelId="{DB700743-CFEA-45C7-A12E-C5FF35043E46}" type="presParOf" srcId="{F9360B2B-0CF9-46A8-A1AA-2804B075C1B9}" destId="{A778CA7D-F450-4869-8E91-438591061965}" srcOrd="9" destOrd="0" presId="urn:microsoft.com/office/officeart/2005/8/layout/bProcess3"/>
    <dgm:cxn modelId="{2A3FDE2A-DEC3-4D82-8D89-4231EE0C66A1}" type="presParOf" srcId="{A778CA7D-F450-4869-8E91-438591061965}" destId="{44EAD391-D9F2-4B10-8E6E-47B17FB89BA0}" srcOrd="0" destOrd="0" presId="urn:microsoft.com/office/officeart/2005/8/layout/bProcess3"/>
    <dgm:cxn modelId="{12800315-13F6-4824-AD2D-ECB830B341B5}" type="presParOf" srcId="{F9360B2B-0CF9-46A8-A1AA-2804B075C1B9}" destId="{8C8AB244-CD64-493E-9FD6-109345554FDD}" srcOrd="10"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EF2F084-E9A2-4259-9129-8FF0477CDC71}"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12D59ACF-C7F3-4655-A535-8FA0564E0EC0}">
      <dgm:prSet/>
      <dgm:spPr/>
      <dgm:t>
        <a:bodyPr/>
        <a:lstStyle/>
        <a:p>
          <a:pPr rtl="0"/>
          <a:r>
            <a:rPr lang="en-US" dirty="0" smtClean="0"/>
            <a:t>Petition for Review of Revised Rates</a:t>
          </a:r>
          <a:endParaRPr lang="en-US" dirty="0"/>
        </a:p>
      </dgm:t>
    </dgm:pt>
    <dgm:pt modelId="{84CF4049-61AD-446F-A90B-91D164D3B35C}" type="parTrans" cxnId="{BFF9FE39-488E-4ADC-B455-5906D0AE594B}">
      <dgm:prSet/>
      <dgm:spPr/>
      <dgm:t>
        <a:bodyPr/>
        <a:lstStyle/>
        <a:p>
          <a:endParaRPr lang="en-US"/>
        </a:p>
      </dgm:t>
    </dgm:pt>
    <dgm:pt modelId="{E92A9806-64FC-425C-86A0-3F9A50360ECD}" type="sibTrans" cxnId="{BFF9FE39-488E-4ADC-B455-5906D0AE594B}">
      <dgm:prSet/>
      <dgm:spPr>
        <a:ln w="28575">
          <a:solidFill>
            <a:schemeClr val="bg1"/>
          </a:solidFill>
          <a:tailEnd w="lg" len="med"/>
        </a:ln>
      </dgm:spPr>
      <dgm:t>
        <a:bodyPr/>
        <a:lstStyle/>
        <a:p>
          <a:endParaRPr lang="en-US" dirty="0"/>
        </a:p>
      </dgm:t>
    </dgm:pt>
    <dgm:pt modelId="{6F3C947A-D7E9-4825-9629-C2C1C3B9C99D}">
      <dgm:prSet/>
      <dgm:spPr/>
      <dgm:t>
        <a:bodyPr/>
        <a:lstStyle/>
        <a:p>
          <a:pPr rtl="0"/>
          <a:r>
            <a:rPr lang="en-US" dirty="0" smtClean="0"/>
            <a:t>Aggrieved Party petitions the commission for review within 30 days of issuance of Revised Rates Order – Section 58-33-285</a:t>
          </a:r>
          <a:endParaRPr lang="en-US" dirty="0"/>
        </a:p>
      </dgm:t>
    </dgm:pt>
    <dgm:pt modelId="{6FD8A8B4-033A-401C-8D73-D51C22CC14A8}" type="parTrans" cxnId="{42CB0019-2975-4456-B784-A9C39CC078CA}">
      <dgm:prSet/>
      <dgm:spPr/>
      <dgm:t>
        <a:bodyPr/>
        <a:lstStyle/>
        <a:p>
          <a:endParaRPr lang="en-US"/>
        </a:p>
      </dgm:t>
    </dgm:pt>
    <dgm:pt modelId="{A5F2B7AD-E484-490A-BF3B-FEFA7F76496E}" type="sibTrans" cxnId="{42CB0019-2975-4456-B784-A9C39CC078CA}">
      <dgm:prSet/>
      <dgm:spPr>
        <a:ln w="28575">
          <a:solidFill>
            <a:schemeClr val="bg1"/>
          </a:solidFill>
          <a:tailEnd type="triangle" w="lg" len="med"/>
        </a:ln>
      </dgm:spPr>
      <dgm:t>
        <a:bodyPr/>
        <a:lstStyle/>
        <a:p>
          <a:endParaRPr lang="en-US" dirty="0"/>
        </a:p>
      </dgm:t>
    </dgm:pt>
    <dgm:pt modelId="{858B7A11-A6BE-4534-8AB3-1F9D53476897}">
      <dgm:prSet/>
      <dgm:spPr/>
      <dgm:t>
        <a:bodyPr/>
        <a:lstStyle/>
        <a:p>
          <a:pPr rtl="0"/>
          <a:r>
            <a:rPr lang="en-US" dirty="0" smtClean="0"/>
            <a:t>Intervenors shall identify with particularity the specific issues they intend to raise related to the Revised Rates Order</a:t>
          </a:r>
          <a:endParaRPr lang="en-US" dirty="0"/>
        </a:p>
      </dgm:t>
    </dgm:pt>
    <dgm:pt modelId="{09863CBF-5665-4305-A6AC-09C8AF089AFD}" type="parTrans" cxnId="{97AA5606-26E7-4526-9D48-330D12C75CF5}">
      <dgm:prSet/>
      <dgm:spPr/>
      <dgm:t>
        <a:bodyPr/>
        <a:lstStyle/>
        <a:p>
          <a:endParaRPr lang="en-US"/>
        </a:p>
      </dgm:t>
    </dgm:pt>
    <dgm:pt modelId="{87ED1E6C-B408-415B-84FF-4317FEEC7AC2}" type="sibTrans" cxnId="{97AA5606-26E7-4526-9D48-330D12C75CF5}">
      <dgm:prSet/>
      <dgm:spPr>
        <a:ln w="28575">
          <a:solidFill>
            <a:schemeClr val="bg1"/>
          </a:solidFill>
          <a:tailEnd type="triangle" w="lg" len="med"/>
        </a:ln>
      </dgm:spPr>
      <dgm:t>
        <a:bodyPr/>
        <a:lstStyle/>
        <a:p>
          <a:endParaRPr lang="en-US" dirty="0"/>
        </a:p>
      </dgm:t>
    </dgm:pt>
    <dgm:pt modelId="{C28F2E3F-9E84-45DF-8083-7B691A6537DD}">
      <dgm:prSet/>
      <dgm:spPr/>
      <dgm:t>
        <a:bodyPr/>
        <a:lstStyle/>
        <a:p>
          <a:pPr rtl="0"/>
          <a:r>
            <a:rPr lang="en-US" dirty="0" smtClean="0"/>
            <a:t>Prefiled Testimony filed at the Commission</a:t>
          </a:r>
          <a:endParaRPr lang="en-US" dirty="0"/>
        </a:p>
      </dgm:t>
    </dgm:pt>
    <dgm:pt modelId="{DCA13977-2ED9-472B-88E6-03E76875EDA4}" type="parTrans" cxnId="{EFA6DD75-99AC-4C8E-8B60-EE3986EF8762}">
      <dgm:prSet/>
      <dgm:spPr/>
      <dgm:t>
        <a:bodyPr/>
        <a:lstStyle/>
        <a:p>
          <a:endParaRPr lang="en-US"/>
        </a:p>
      </dgm:t>
    </dgm:pt>
    <dgm:pt modelId="{D05F3BE8-9785-4601-87C9-52384631F74B}" type="sibTrans" cxnId="{EFA6DD75-99AC-4C8E-8B60-EE3986EF8762}">
      <dgm:prSet/>
      <dgm:spPr>
        <a:ln w="28575">
          <a:solidFill>
            <a:schemeClr val="bg1"/>
          </a:solidFill>
          <a:tailEnd type="triangle" w="lg" len="med"/>
        </a:ln>
      </dgm:spPr>
      <dgm:t>
        <a:bodyPr/>
        <a:lstStyle/>
        <a:p>
          <a:endParaRPr lang="en-US" dirty="0"/>
        </a:p>
      </dgm:t>
    </dgm:pt>
    <dgm:pt modelId="{FE642C5E-0B73-48EE-A5FB-F4D2AE40FC94}">
      <dgm:prSet/>
      <dgm:spPr/>
      <dgm:t>
        <a:bodyPr/>
        <a:lstStyle/>
        <a:p>
          <a:pPr rtl="0"/>
          <a:r>
            <a:rPr lang="en-US" dirty="0" smtClean="0"/>
            <a:t>If Petition resolved by Settlement Agreement, Commission shall dispose of Agreement within 45 days – Section 58-33-287 (A)</a:t>
          </a:r>
          <a:endParaRPr lang="en-US" dirty="0"/>
        </a:p>
      </dgm:t>
    </dgm:pt>
    <dgm:pt modelId="{A40D7AA0-3E0F-4A90-913E-0FF43BA4342D}" type="parTrans" cxnId="{BC03A3DB-058B-4A61-8FBC-6067542FD182}">
      <dgm:prSet/>
      <dgm:spPr/>
      <dgm:t>
        <a:bodyPr/>
        <a:lstStyle/>
        <a:p>
          <a:endParaRPr lang="en-US"/>
        </a:p>
      </dgm:t>
    </dgm:pt>
    <dgm:pt modelId="{6EE2A7FA-2077-4239-92D3-D033AB3EE5A7}" type="sibTrans" cxnId="{BC03A3DB-058B-4A61-8FBC-6067542FD182}">
      <dgm:prSet/>
      <dgm:spPr/>
      <dgm:t>
        <a:bodyPr/>
        <a:lstStyle/>
        <a:p>
          <a:endParaRPr lang="en-US"/>
        </a:p>
      </dgm:t>
    </dgm:pt>
    <dgm:pt modelId="{038A0D1E-9A3D-4D32-BD7B-5F0ABCFAF07D}">
      <dgm:prSet/>
      <dgm:spPr/>
      <dgm:t>
        <a:bodyPr/>
        <a:lstStyle/>
        <a:p>
          <a:r>
            <a:rPr lang="en-US" dirty="0" smtClean="0"/>
            <a:t>Commission Issues Order within 6 months of the date of filed Petition – Section 58-33-287 (A)</a:t>
          </a:r>
          <a:endParaRPr lang="en-US" dirty="0"/>
        </a:p>
      </dgm:t>
    </dgm:pt>
    <dgm:pt modelId="{3932B7BE-A5E5-429C-A4B0-FE8C2CE2AE1F}" type="parTrans" cxnId="{EDADFBB0-BFEB-4280-9946-DED537550E61}">
      <dgm:prSet/>
      <dgm:spPr/>
      <dgm:t>
        <a:bodyPr/>
        <a:lstStyle/>
        <a:p>
          <a:endParaRPr lang="en-US"/>
        </a:p>
      </dgm:t>
    </dgm:pt>
    <dgm:pt modelId="{EAB0A989-4DEC-49A0-81D2-AFC853FD3FE0}" type="sibTrans" cxnId="{EDADFBB0-BFEB-4280-9946-DED537550E61}">
      <dgm:prSet/>
      <dgm:spPr>
        <a:ln w="28575">
          <a:solidFill>
            <a:schemeClr val="bg1"/>
          </a:solidFill>
          <a:tailEnd type="triangle" w="lg" len="med"/>
        </a:ln>
      </dgm:spPr>
      <dgm:t>
        <a:bodyPr/>
        <a:lstStyle/>
        <a:p>
          <a:endParaRPr lang="en-US" dirty="0"/>
        </a:p>
      </dgm:t>
    </dgm:pt>
    <dgm:pt modelId="{30472D2B-59F8-48F2-B77B-66EA0B3EAE8C}">
      <dgm:prSet/>
      <dgm:spPr/>
      <dgm:t>
        <a:bodyPr/>
        <a:lstStyle/>
        <a:p>
          <a:r>
            <a:rPr lang="en-US" dirty="0" smtClean="0"/>
            <a:t>Commission Shall Allow Limited Discovery, and Restrict Issues for Discovery and Hearing – Section 58-33-287 (C)</a:t>
          </a:r>
          <a:endParaRPr lang="en-US" dirty="0"/>
        </a:p>
      </dgm:t>
    </dgm:pt>
    <dgm:pt modelId="{36FCDB6A-EC1A-433F-B9A0-3535947529C4}" type="parTrans" cxnId="{8398BC43-C56A-4792-AF90-625047F26356}">
      <dgm:prSet/>
      <dgm:spPr/>
      <dgm:t>
        <a:bodyPr/>
        <a:lstStyle/>
        <a:p>
          <a:endParaRPr lang="en-US"/>
        </a:p>
      </dgm:t>
    </dgm:pt>
    <dgm:pt modelId="{3CD0DC59-EE1D-4D18-8611-98CF5A48E284}" type="sibTrans" cxnId="{8398BC43-C56A-4792-AF90-625047F26356}">
      <dgm:prSet/>
      <dgm:spPr>
        <a:ln w="28575">
          <a:solidFill>
            <a:schemeClr val="bg2"/>
          </a:solidFill>
          <a:tailEnd type="triangle" w="lg" len="med"/>
        </a:ln>
      </dgm:spPr>
      <dgm:t>
        <a:bodyPr/>
        <a:lstStyle/>
        <a:p>
          <a:endParaRPr lang="en-US" dirty="0"/>
        </a:p>
      </dgm:t>
    </dgm:pt>
    <dgm:pt modelId="{F9360B2B-0CF9-46A8-A1AA-2804B075C1B9}" type="pres">
      <dgm:prSet presAssocID="{2EF2F084-E9A2-4259-9129-8FF0477CDC71}" presName="Name0" presStyleCnt="0">
        <dgm:presLayoutVars>
          <dgm:dir/>
          <dgm:resizeHandles val="exact"/>
        </dgm:presLayoutVars>
      </dgm:prSet>
      <dgm:spPr/>
      <dgm:t>
        <a:bodyPr/>
        <a:lstStyle/>
        <a:p>
          <a:endParaRPr lang="en-US"/>
        </a:p>
      </dgm:t>
    </dgm:pt>
    <dgm:pt modelId="{E08993D6-5E2F-4581-84D9-81E33CADA1EB}" type="pres">
      <dgm:prSet presAssocID="{12D59ACF-C7F3-4655-A535-8FA0564E0EC0}" presName="node" presStyleLbl="node1" presStyleIdx="0" presStyleCnt="7">
        <dgm:presLayoutVars>
          <dgm:bulletEnabled val="1"/>
        </dgm:presLayoutVars>
      </dgm:prSet>
      <dgm:spPr/>
      <dgm:t>
        <a:bodyPr/>
        <a:lstStyle/>
        <a:p>
          <a:endParaRPr lang="en-US"/>
        </a:p>
      </dgm:t>
    </dgm:pt>
    <dgm:pt modelId="{5C78301F-2F7B-4F3B-8615-A3DD1E64F7F6}" type="pres">
      <dgm:prSet presAssocID="{E92A9806-64FC-425C-86A0-3F9A50360ECD}" presName="sibTrans" presStyleLbl="sibTrans1D1" presStyleIdx="0" presStyleCnt="6"/>
      <dgm:spPr/>
      <dgm:t>
        <a:bodyPr/>
        <a:lstStyle/>
        <a:p>
          <a:endParaRPr lang="en-US"/>
        </a:p>
      </dgm:t>
    </dgm:pt>
    <dgm:pt modelId="{264E4C1A-A8AD-4934-AF4A-C81D259874DD}" type="pres">
      <dgm:prSet presAssocID="{E92A9806-64FC-425C-86A0-3F9A50360ECD}" presName="connectorText" presStyleLbl="sibTrans1D1" presStyleIdx="0" presStyleCnt="6"/>
      <dgm:spPr/>
      <dgm:t>
        <a:bodyPr/>
        <a:lstStyle/>
        <a:p>
          <a:endParaRPr lang="en-US"/>
        </a:p>
      </dgm:t>
    </dgm:pt>
    <dgm:pt modelId="{8A1FB764-2247-442E-9A2B-9E7BC075E16C}" type="pres">
      <dgm:prSet presAssocID="{6F3C947A-D7E9-4825-9629-C2C1C3B9C99D}" presName="node" presStyleLbl="node1" presStyleIdx="1" presStyleCnt="7">
        <dgm:presLayoutVars>
          <dgm:bulletEnabled val="1"/>
        </dgm:presLayoutVars>
      </dgm:prSet>
      <dgm:spPr/>
      <dgm:t>
        <a:bodyPr/>
        <a:lstStyle/>
        <a:p>
          <a:endParaRPr lang="en-US"/>
        </a:p>
      </dgm:t>
    </dgm:pt>
    <dgm:pt modelId="{7FF44767-2317-45A3-BC4C-E493781E5C91}" type="pres">
      <dgm:prSet presAssocID="{A5F2B7AD-E484-490A-BF3B-FEFA7F76496E}" presName="sibTrans" presStyleLbl="sibTrans1D1" presStyleIdx="1" presStyleCnt="6"/>
      <dgm:spPr/>
      <dgm:t>
        <a:bodyPr/>
        <a:lstStyle/>
        <a:p>
          <a:endParaRPr lang="en-US"/>
        </a:p>
      </dgm:t>
    </dgm:pt>
    <dgm:pt modelId="{F48DABF7-C3AD-4548-AFB0-09B86C79B9EC}" type="pres">
      <dgm:prSet presAssocID="{A5F2B7AD-E484-490A-BF3B-FEFA7F76496E}" presName="connectorText" presStyleLbl="sibTrans1D1" presStyleIdx="1" presStyleCnt="6"/>
      <dgm:spPr/>
      <dgm:t>
        <a:bodyPr/>
        <a:lstStyle/>
        <a:p>
          <a:endParaRPr lang="en-US"/>
        </a:p>
      </dgm:t>
    </dgm:pt>
    <dgm:pt modelId="{E99CBC34-9A8B-4085-A5C3-30366F09D562}" type="pres">
      <dgm:prSet presAssocID="{858B7A11-A6BE-4534-8AB3-1F9D53476897}" presName="node" presStyleLbl="node1" presStyleIdx="2" presStyleCnt="7">
        <dgm:presLayoutVars>
          <dgm:bulletEnabled val="1"/>
        </dgm:presLayoutVars>
      </dgm:prSet>
      <dgm:spPr/>
      <dgm:t>
        <a:bodyPr/>
        <a:lstStyle/>
        <a:p>
          <a:endParaRPr lang="en-US"/>
        </a:p>
      </dgm:t>
    </dgm:pt>
    <dgm:pt modelId="{D6D87DE2-C1D2-473E-B6CF-798D56255208}" type="pres">
      <dgm:prSet presAssocID="{87ED1E6C-B408-415B-84FF-4317FEEC7AC2}" presName="sibTrans" presStyleLbl="sibTrans1D1" presStyleIdx="2" presStyleCnt="6"/>
      <dgm:spPr/>
      <dgm:t>
        <a:bodyPr/>
        <a:lstStyle/>
        <a:p>
          <a:endParaRPr lang="en-US"/>
        </a:p>
      </dgm:t>
    </dgm:pt>
    <dgm:pt modelId="{D7105766-93CC-4CBE-B103-98D7991C79DB}" type="pres">
      <dgm:prSet presAssocID="{87ED1E6C-B408-415B-84FF-4317FEEC7AC2}" presName="connectorText" presStyleLbl="sibTrans1D1" presStyleIdx="2" presStyleCnt="6"/>
      <dgm:spPr/>
      <dgm:t>
        <a:bodyPr/>
        <a:lstStyle/>
        <a:p>
          <a:endParaRPr lang="en-US"/>
        </a:p>
      </dgm:t>
    </dgm:pt>
    <dgm:pt modelId="{0D24872E-34C6-45B1-8CFD-869913AEB0B5}" type="pres">
      <dgm:prSet presAssocID="{C28F2E3F-9E84-45DF-8083-7B691A6537DD}" presName="node" presStyleLbl="node1" presStyleIdx="3" presStyleCnt="7">
        <dgm:presLayoutVars>
          <dgm:bulletEnabled val="1"/>
        </dgm:presLayoutVars>
      </dgm:prSet>
      <dgm:spPr/>
      <dgm:t>
        <a:bodyPr/>
        <a:lstStyle/>
        <a:p>
          <a:endParaRPr lang="en-US"/>
        </a:p>
      </dgm:t>
    </dgm:pt>
    <dgm:pt modelId="{B2A86F6F-A124-448E-8090-560F6C586590}" type="pres">
      <dgm:prSet presAssocID="{D05F3BE8-9785-4601-87C9-52384631F74B}" presName="sibTrans" presStyleLbl="sibTrans1D1" presStyleIdx="3" presStyleCnt="6"/>
      <dgm:spPr/>
      <dgm:t>
        <a:bodyPr/>
        <a:lstStyle/>
        <a:p>
          <a:endParaRPr lang="en-US"/>
        </a:p>
      </dgm:t>
    </dgm:pt>
    <dgm:pt modelId="{37A67270-2F6A-4728-AA68-361694917576}" type="pres">
      <dgm:prSet presAssocID="{D05F3BE8-9785-4601-87C9-52384631F74B}" presName="connectorText" presStyleLbl="sibTrans1D1" presStyleIdx="3" presStyleCnt="6"/>
      <dgm:spPr/>
      <dgm:t>
        <a:bodyPr/>
        <a:lstStyle/>
        <a:p>
          <a:endParaRPr lang="en-US"/>
        </a:p>
      </dgm:t>
    </dgm:pt>
    <dgm:pt modelId="{0FCB25D4-1491-4FFF-BB5A-EB19EB648412}" type="pres">
      <dgm:prSet presAssocID="{30472D2B-59F8-48F2-B77B-66EA0B3EAE8C}" presName="node" presStyleLbl="node1" presStyleIdx="4" presStyleCnt="7">
        <dgm:presLayoutVars>
          <dgm:bulletEnabled val="1"/>
        </dgm:presLayoutVars>
      </dgm:prSet>
      <dgm:spPr/>
      <dgm:t>
        <a:bodyPr/>
        <a:lstStyle/>
        <a:p>
          <a:endParaRPr lang="en-US"/>
        </a:p>
      </dgm:t>
    </dgm:pt>
    <dgm:pt modelId="{ED945722-A829-4A56-A809-3A4B94EB3C2E}" type="pres">
      <dgm:prSet presAssocID="{3CD0DC59-EE1D-4D18-8611-98CF5A48E284}" presName="sibTrans" presStyleLbl="sibTrans1D1" presStyleIdx="4" presStyleCnt="6"/>
      <dgm:spPr/>
      <dgm:t>
        <a:bodyPr/>
        <a:lstStyle/>
        <a:p>
          <a:endParaRPr lang="en-US"/>
        </a:p>
      </dgm:t>
    </dgm:pt>
    <dgm:pt modelId="{8EDB541D-F0FE-437C-B026-430915C971B7}" type="pres">
      <dgm:prSet presAssocID="{3CD0DC59-EE1D-4D18-8611-98CF5A48E284}" presName="connectorText" presStyleLbl="sibTrans1D1" presStyleIdx="4" presStyleCnt="6"/>
      <dgm:spPr/>
      <dgm:t>
        <a:bodyPr/>
        <a:lstStyle/>
        <a:p>
          <a:endParaRPr lang="en-US"/>
        </a:p>
      </dgm:t>
    </dgm:pt>
    <dgm:pt modelId="{01271978-BC2F-4A7F-9D08-8827750AC091}" type="pres">
      <dgm:prSet presAssocID="{038A0D1E-9A3D-4D32-BD7B-5F0ABCFAF07D}" presName="node" presStyleLbl="node1" presStyleIdx="5" presStyleCnt="7">
        <dgm:presLayoutVars>
          <dgm:bulletEnabled val="1"/>
        </dgm:presLayoutVars>
      </dgm:prSet>
      <dgm:spPr/>
      <dgm:t>
        <a:bodyPr/>
        <a:lstStyle/>
        <a:p>
          <a:endParaRPr lang="en-US"/>
        </a:p>
      </dgm:t>
    </dgm:pt>
    <dgm:pt modelId="{A778CA7D-F450-4869-8E91-438591061965}" type="pres">
      <dgm:prSet presAssocID="{EAB0A989-4DEC-49A0-81D2-AFC853FD3FE0}" presName="sibTrans" presStyleLbl="sibTrans1D1" presStyleIdx="5" presStyleCnt="6"/>
      <dgm:spPr/>
      <dgm:t>
        <a:bodyPr/>
        <a:lstStyle/>
        <a:p>
          <a:endParaRPr lang="en-US"/>
        </a:p>
      </dgm:t>
    </dgm:pt>
    <dgm:pt modelId="{44EAD391-D9F2-4B10-8E6E-47B17FB89BA0}" type="pres">
      <dgm:prSet presAssocID="{EAB0A989-4DEC-49A0-81D2-AFC853FD3FE0}" presName="connectorText" presStyleLbl="sibTrans1D1" presStyleIdx="5" presStyleCnt="6"/>
      <dgm:spPr/>
      <dgm:t>
        <a:bodyPr/>
        <a:lstStyle/>
        <a:p>
          <a:endParaRPr lang="en-US"/>
        </a:p>
      </dgm:t>
    </dgm:pt>
    <dgm:pt modelId="{8C8AB244-CD64-493E-9FD6-109345554FDD}" type="pres">
      <dgm:prSet presAssocID="{FE642C5E-0B73-48EE-A5FB-F4D2AE40FC94}" presName="node" presStyleLbl="node1" presStyleIdx="6" presStyleCnt="7">
        <dgm:presLayoutVars>
          <dgm:bulletEnabled val="1"/>
        </dgm:presLayoutVars>
      </dgm:prSet>
      <dgm:spPr/>
      <dgm:t>
        <a:bodyPr/>
        <a:lstStyle/>
        <a:p>
          <a:endParaRPr lang="en-US"/>
        </a:p>
      </dgm:t>
    </dgm:pt>
  </dgm:ptLst>
  <dgm:cxnLst>
    <dgm:cxn modelId="{A6971707-04A2-49EB-9F3C-B22FF3D18B14}" type="presOf" srcId="{A5F2B7AD-E484-490A-BF3B-FEFA7F76496E}" destId="{7FF44767-2317-45A3-BC4C-E493781E5C91}" srcOrd="0" destOrd="0" presId="urn:microsoft.com/office/officeart/2005/8/layout/bProcess3"/>
    <dgm:cxn modelId="{17472DD8-84C2-4222-AD58-86EA893FE1FF}" type="presOf" srcId="{A5F2B7AD-E484-490A-BF3B-FEFA7F76496E}" destId="{F48DABF7-C3AD-4548-AFB0-09B86C79B9EC}" srcOrd="1" destOrd="0" presId="urn:microsoft.com/office/officeart/2005/8/layout/bProcess3"/>
    <dgm:cxn modelId="{771CCFED-0BA2-4F17-AB08-4CAB65BC3AEC}" type="presOf" srcId="{038A0D1E-9A3D-4D32-BD7B-5F0ABCFAF07D}" destId="{01271978-BC2F-4A7F-9D08-8827750AC091}" srcOrd="0" destOrd="0" presId="urn:microsoft.com/office/officeart/2005/8/layout/bProcess3"/>
    <dgm:cxn modelId="{41BECABE-9501-40CC-ADFE-2D778E611CD4}" type="presOf" srcId="{30472D2B-59F8-48F2-B77B-66EA0B3EAE8C}" destId="{0FCB25D4-1491-4FFF-BB5A-EB19EB648412}" srcOrd="0" destOrd="0" presId="urn:microsoft.com/office/officeart/2005/8/layout/bProcess3"/>
    <dgm:cxn modelId="{BFF9FE39-488E-4ADC-B455-5906D0AE594B}" srcId="{2EF2F084-E9A2-4259-9129-8FF0477CDC71}" destId="{12D59ACF-C7F3-4655-A535-8FA0564E0EC0}" srcOrd="0" destOrd="0" parTransId="{84CF4049-61AD-446F-A90B-91D164D3B35C}" sibTransId="{E92A9806-64FC-425C-86A0-3F9A50360ECD}"/>
    <dgm:cxn modelId="{8398BC43-C56A-4792-AF90-625047F26356}" srcId="{2EF2F084-E9A2-4259-9129-8FF0477CDC71}" destId="{30472D2B-59F8-48F2-B77B-66EA0B3EAE8C}" srcOrd="4" destOrd="0" parTransId="{36FCDB6A-EC1A-433F-B9A0-3535947529C4}" sibTransId="{3CD0DC59-EE1D-4D18-8611-98CF5A48E284}"/>
    <dgm:cxn modelId="{EAF1BC94-0682-404E-A50D-5EEF7A49E7C9}" type="presOf" srcId="{87ED1E6C-B408-415B-84FF-4317FEEC7AC2}" destId="{D6D87DE2-C1D2-473E-B6CF-798D56255208}" srcOrd="0" destOrd="0" presId="urn:microsoft.com/office/officeart/2005/8/layout/bProcess3"/>
    <dgm:cxn modelId="{76003468-69BA-499A-88E2-D9872E70BDD1}" type="presOf" srcId="{E92A9806-64FC-425C-86A0-3F9A50360ECD}" destId="{264E4C1A-A8AD-4934-AF4A-C81D259874DD}" srcOrd="1" destOrd="0" presId="urn:microsoft.com/office/officeart/2005/8/layout/bProcess3"/>
    <dgm:cxn modelId="{CA86026A-979B-4F3C-9531-C622DBB10259}" type="presOf" srcId="{12D59ACF-C7F3-4655-A535-8FA0564E0EC0}" destId="{E08993D6-5E2F-4581-84D9-81E33CADA1EB}" srcOrd="0" destOrd="0" presId="urn:microsoft.com/office/officeart/2005/8/layout/bProcess3"/>
    <dgm:cxn modelId="{21E9CA59-32F1-4A15-9114-F270C49C21F9}" type="presOf" srcId="{3CD0DC59-EE1D-4D18-8611-98CF5A48E284}" destId="{8EDB541D-F0FE-437C-B026-430915C971B7}" srcOrd="1" destOrd="0" presId="urn:microsoft.com/office/officeart/2005/8/layout/bProcess3"/>
    <dgm:cxn modelId="{EDADFBB0-BFEB-4280-9946-DED537550E61}" srcId="{2EF2F084-E9A2-4259-9129-8FF0477CDC71}" destId="{038A0D1E-9A3D-4D32-BD7B-5F0ABCFAF07D}" srcOrd="5" destOrd="0" parTransId="{3932B7BE-A5E5-429C-A4B0-FE8C2CE2AE1F}" sibTransId="{EAB0A989-4DEC-49A0-81D2-AFC853FD3FE0}"/>
    <dgm:cxn modelId="{6C9E5621-0613-435B-AE8B-61783F57432C}" type="presOf" srcId="{D05F3BE8-9785-4601-87C9-52384631F74B}" destId="{B2A86F6F-A124-448E-8090-560F6C586590}" srcOrd="0" destOrd="0" presId="urn:microsoft.com/office/officeart/2005/8/layout/bProcess3"/>
    <dgm:cxn modelId="{EC610DC1-040C-4593-9F4D-27828551FC82}" type="presOf" srcId="{E92A9806-64FC-425C-86A0-3F9A50360ECD}" destId="{5C78301F-2F7B-4F3B-8615-A3DD1E64F7F6}" srcOrd="0" destOrd="0" presId="urn:microsoft.com/office/officeart/2005/8/layout/bProcess3"/>
    <dgm:cxn modelId="{64BF6F6C-81B5-4053-9655-D87435A0C655}" type="presOf" srcId="{D05F3BE8-9785-4601-87C9-52384631F74B}" destId="{37A67270-2F6A-4728-AA68-361694917576}" srcOrd="1" destOrd="0" presId="urn:microsoft.com/office/officeart/2005/8/layout/bProcess3"/>
    <dgm:cxn modelId="{05B8EA42-C8FA-4BD0-A5FE-EB23707CA081}" type="presOf" srcId="{EAB0A989-4DEC-49A0-81D2-AFC853FD3FE0}" destId="{A778CA7D-F450-4869-8E91-438591061965}" srcOrd="0" destOrd="0" presId="urn:microsoft.com/office/officeart/2005/8/layout/bProcess3"/>
    <dgm:cxn modelId="{BC03A3DB-058B-4A61-8FBC-6067542FD182}" srcId="{2EF2F084-E9A2-4259-9129-8FF0477CDC71}" destId="{FE642C5E-0B73-48EE-A5FB-F4D2AE40FC94}" srcOrd="6" destOrd="0" parTransId="{A40D7AA0-3E0F-4A90-913E-0FF43BA4342D}" sibTransId="{6EE2A7FA-2077-4239-92D3-D033AB3EE5A7}"/>
    <dgm:cxn modelId="{9E5D0879-474D-417E-8F79-003EDD01BF7D}" type="presOf" srcId="{EAB0A989-4DEC-49A0-81D2-AFC853FD3FE0}" destId="{44EAD391-D9F2-4B10-8E6E-47B17FB89BA0}" srcOrd="1" destOrd="0" presId="urn:microsoft.com/office/officeart/2005/8/layout/bProcess3"/>
    <dgm:cxn modelId="{23BC3EB0-0A0F-43DF-B465-65CF5F3D1B67}" type="presOf" srcId="{858B7A11-A6BE-4534-8AB3-1F9D53476897}" destId="{E99CBC34-9A8B-4085-A5C3-30366F09D562}" srcOrd="0" destOrd="0" presId="urn:microsoft.com/office/officeart/2005/8/layout/bProcess3"/>
    <dgm:cxn modelId="{33963261-2FC9-4E54-8B1D-283A56491EBA}" type="presOf" srcId="{87ED1E6C-B408-415B-84FF-4317FEEC7AC2}" destId="{D7105766-93CC-4CBE-B103-98D7991C79DB}" srcOrd="1" destOrd="0" presId="urn:microsoft.com/office/officeart/2005/8/layout/bProcess3"/>
    <dgm:cxn modelId="{970D12CC-0E28-45A8-A21E-B1A8E3103C3D}" type="presOf" srcId="{C28F2E3F-9E84-45DF-8083-7B691A6537DD}" destId="{0D24872E-34C6-45B1-8CFD-869913AEB0B5}" srcOrd="0" destOrd="0" presId="urn:microsoft.com/office/officeart/2005/8/layout/bProcess3"/>
    <dgm:cxn modelId="{7B5970BB-CBF7-4922-8215-BC60EC278330}" type="presOf" srcId="{6F3C947A-D7E9-4825-9629-C2C1C3B9C99D}" destId="{8A1FB764-2247-442E-9A2B-9E7BC075E16C}" srcOrd="0" destOrd="0" presId="urn:microsoft.com/office/officeart/2005/8/layout/bProcess3"/>
    <dgm:cxn modelId="{97AA5606-26E7-4526-9D48-330D12C75CF5}" srcId="{2EF2F084-E9A2-4259-9129-8FF0477CDC71}" destId="{858B7A11-A6BE-4534-8AB3-1F9D53476897}" srcOrd="2" destOrd="0" parTransId="{09863CBF-5665-4305-A6AC-09C8AF089AFD}" sibTransId="{87ED1E6C-B408-415B-84FF-4317FEEC7AC2}"/>
    <dgm:cxn modelId="{F75FD733-0F64-4A21-9D99-75C43DD25415}" type="presOf" srcId="{2EF2F084-E9A2-4259-9129-8FF0477CDC71}" destId="{F9360B2B-0CF9-46A8-A1AA-2804B075C1B9}" srcOrd="0" destOrd="0" presId="urn:microsoft.com/office/officeart/2005/8/layout/bProcess3"/>
    <dgm:cxn modelId="{EFA6DD75-99AC-4C8E-8B60-EE3986EF8762}" srcId="{2EF2F084-E9A2-4259-9129-8FF0477CDC71}" destId="{C28F2E3F-9E84-45DF-8083-7B691A6537DD}" srcOrd="3" destOrd="0" parTransId="{DCA13977-2ED9-472B-88E6-03E76875EDA4}" sibTransId="{D05F3BE8-9785-4601-87C9-52384631F74B}"/>
    <dgm:cxn modelId="{2489B80E-7F6B-4E48-A1B3-01604E4C06BB}" type="presOf" srcId="{FE642C5E-0B73-48EE-A5FB-F4D2AE40FC94}" destId="{8C8AB244-CD64-493E-9FD6-109345554FDD}" srcOrd="0" destOrd="0" presId="urn:microsoft.com/office/officeart/2005/8/layout/bProcess3"/>
    <dgm:cxn modelId="{42CB0019-2975-4456-B784-A9C39CC078CA}" srcId="{2EF2F084-E9A2-4259-9129-8FF0477CDC71}" destId="{6F3C947A-D7E9-4825-9629-C2C1C3B9C99D}" srcOrd="1" destOrd="0" parTransId="{6FD8A8B4-033A-401C-8D73-D51C22CC14A8}" sibTransId="{A5F2B7AD-E484-490A-BF3B-FEFA7F76496E}"/>
    <dgm:cxn modelId="{F87FE481-101D-4D13-AE02-4DB0772D05DC}" type="presOf" srcId="{3CD0DC59-EE1D-4D18-8611-98CF5A48E284}" destId="{ED945722-A829-4A56-A809-3A4B94EB3C2E}" srcOrd="0" destOrd="0" presId="urn:microsoft.com/office/officeart/2005/8/layout/bProcess3"/>
    <dgm:cxn modelId="{6D6D46E8-CBD2-4E79-BE43-D008A42EE6AA}" type="presParOf" srcId="{F9360B2B-0CF9-46A8-A1AA-2804B075C1B9}" destId="{E08993D6-5E2F-4581-84D9-81E33CADA1EB}" srcOrd="0" destOrd="0" presId="urn:microsoft.com/office/officeart/2005/8/layout/bProcess3"/>
    <dgm:cxn modelId="{7EE34805-2808-4BBE-BB37-819B18F01BE2}" type="presParOf" srcId="{F9360B2B-0CF9-46A8-A1AA-2804B075C1B9}" destId="{5C78301F-2F7B-4F3B-8615-A3DD1E64F7F6}" srcOrd="1" destOrd="0" presId="urn:microsoft.com/office/officeart/2005/8/layout/bProcess3"/>
    <dgm:cxn modelId="{91C89BEE-1232-4057-A423-4D5126D68BD5}" type="presParOf" srcId="{5C78301F-2F7B-4F3B-8615-A3DD1E64F7F6}" destId="{264E4C1A-A8AD-4934-AF4A-C81D259874DD}" srcOrd="0" destOrd="0" presId="urn:microsoft.com/office/officeart/2005/8/layout/bProcess3"/>
    <dgm:cxn modelId="{E44FC622-5172-4D10-A702-D531CFF645C2}" type="presParOf" srcId="{F9360B2B-0CF9-46A8-A1AA-2804B075C1B9}" destId="{8A1FB764-2247-442E-9A2B-9E7BC075E16C}" srcOrd="2" destOrd="0" presId="urn:microsoft.com/office/officeart/2005/8/layout/bProcess3"/>
    <dgm:cxn modelId="{ED8D5499-AB9F-4141-A33B-62D9BF35AA1A}" type="presParOf" srcId="{F9360B2B-0CF9-46A8-A1AA-2804B075C1B9}" destId="{7FF44767-2317-45A3-BC4C-E493781E5C91}" srcOrd="3" destOrd="0" presId="urn:microsoft.com/office/officeart/2005/8/layout/bProcess3"/>
    <dgm:cxn modelId="{7B0534A0-1218-47BA-B723-B62E708999E2}" type="presParOf" srcId="{7FF44767-2317-45A3-BC4C-E493781E5C91}" destId="{F48DABF7-C3AD-4548-AFB0-09B86C79B9EC}" srcOrd="0" destOrd="0" presId="urn:microsoft.com/office/officeart/2005/8/layout/bProcess3"/>
    <dgm:cxn modelId="{FD6C7D21-70B3-46E2-AA30-9812F8C8A9B2}" type="presParOf" srcId="{F9360B2B-0CF9-46A8-A1AA-2804B075C1B9}" destId="{E99CBC34-9A8B-4085-A5C3-30366F09D562}" srcOrd="4" destOrd="0" presId="urn:microsoft.com/office/officeart/2005/8/layout/bProcess3"/>
    <dgm:cxn modelId="{FD8A7F78-F6CA-43CD-8A43-25FBCE0E1C6F}" type="presParOf" srcId="{F9360B2B-0CF9-46A8-A1AA-2804B075C1B9}" destId="{D6D87DE2-C1D2-473E-B6CF-798D56255208}" srcOrd="5" destOrd="0" presId="urn:microsoft.com/office/officeart/2005/8/layout/bProcess3"/>
    <dgm:cxn modelId="{A6DF6DC8-F19A-46E5-87A3-838B06AA444E}" type="presParOf" srcId="{D6D87DE2-C1D2-473E-B6CF-798D56255208}" destId="{D7105766-93CC-4CBE-B103-98D7991C79DB}" srcOrd="0" destOrd="0" presId="urn:microsoft.com/office/officeart/2005/8/layout/bProcess3"/>
    <dgm:cxn modelId="{1B925684-69D5-4D48-A87C-099E28577BF6}" type="presParOf" srcId="{F9360B2B-0CF9-46A8-A1AA-2804B075C1B9}" destId="{0D24872E-34C6-45B1-8CFD-869913AEB0B5}" srcOrd="6" destOrd="0" presId="urn:microsoft.com/office/officeart/2005/8/layout/bProcess3"/>
    <dgm:cxn modelId="{BBCF21D4-0EB0-496C-B25B-73E6E35E83CC}" type="presParOf" srcId="{F9360B2B-0CF9-46A8-A1AA-2804B075C1B9}" destId="{B2A86F6F-A124-448E-8090-560F6C586590}" srcOrd="7" destOrd="0" presId="urn:microsoft.com/office/officeart/2005/8/layout/bProcess3"/>
    <dgm:cxn modelId="{4AFFB327-B572-450B-A142-3C6B17E73145}" type="presParOf" srcId="{B2A86F6F-A124-448E-8090-560F6C586590}" destId="{37A67270-2F6A-4728-AA68-361694917576}" srcOrd="0" destOrd="0" presId="urn:microsoft.com/office/officeart/2005/8/layout/bProcess3"/>
    <dgm:cxn modelId="{E3809AF8-BEC1-40B1-B0BA-8AB3B954596F}" type="presParOf" srcId="{F9360B2B-0CF9-46A8-A1AA-2804B075C1B9}" destId="{0FCB25D4-1491-4FFF-BB5A-EB19EB648412}" srcOrd="8" destOrd="0" presId="urn:microsoft.com/office/officeart/2005/8/layout/bProcess3"/>
    <dgm:cxn modelId="{7C724357-4E60-453C-8599-51A9838B7B9D}" type="presParOf" srcId="{F9360B2B-0CF9-46A8-A1AA-2804B075C1B9}" destId="{ED945722-A829-4A56-A809-3A4B94EB3C2E}" srcOrd="9" destOrd="0" presId="urn:microsoft.com/office/officeart/2005/8/layout/bProcess3"/>
    <dgm:cxn modelId="{A099B60C-BD20-4858-8246-894B3B183832}" type="presParOf" srcId="{ED945722-A829-4A56-A809-3A4B94EB3C2E}" destId="{8EDB541D-F0FE-437C-B026-430915C971B7}" srcOrd="0" destOrd="0" presId="urn:microsoft.com/office/officeart/2005/8/layout/bProcess3"/>
    <dgm:cxn modelId="{38CB3441-67A3-40C7-B79E-9629F57D2689}" type="presParOf" srcId="{F9360B2B-0CF9-46A8-A1AA-2804B075C1B9}" destId="{01271978-BC2F-4A7F-9D08-8827750AC091}" srcOrd="10" destOrd="0" presId="urn:microsoft.com/office/officeart/2005/8/layout/bProcess3"/>
    <dgm:cxn modelId="{37B9D87A-8E33-4FA6-A366-80A2C915B0A0}" type="presParOf" srcId="{F9360B2B-0CF9-46A8-A1AA-2804B075C1B9}" destId="{A778CA7D-F450-4869-8E91-438591061965}" srcOrd="11" destOrd="0" presId="urn:microsoft.com/office/officeart/2005/8/layout/bProcess3"/>
    <dgm:cxn modelId="{5B398838-08C3-42A8-BD6E-C6EA1C8F613C}" type="presParOf" srcId="{A778CA7D-F450-4869-8E91-438591061965}" destId="{44EAD391-D9F2-4B10-8E6E-47B17FB89BA0}" srcOrd="0" destOrd="0" presId="urn:microsoft.com/office/officeart/2005/8/layout/bProcess3"/>
    <dgm:cxn modelId="{490EC63D-1583-49EB-9EE3-D6879458D750}" type="presParOf" srcId="{F9360B2B-0CF9-46A8-A1AA-2804B075C1B9}" destId="{8C8AB244-CD64-493E-9FD6-109345554FDD}" srcOrd="1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14D9F1-5E8D-4526-ABA5-ABFF7810929C}" type="doc">
      <dgm:prSet loTypeId="urn:microsoft.com/office/officeart/2005/8/layout/process2" loCatId="process" qsTypeId="urn:microsoft.com/office/officeart/2005/8/quickstyle/simple1" qsCatId="simple" csTypeId="urn:microsoft.com/office/officeart/2005/8/colors/accent1_2" csCatId="accent1" phldr="1"/>
      <dgm:spPr/>
    </dgm:pt>
    <dgm:pt modelId="{3512E584-E642-4633-A33D-3A0EC69F66B3}" type="pres">
      <dgm:prSet presAssocID="{5B14D9F1-5E8D-4526-ABA5-ABFF7810929C}" presName="linearFlow" presStyleCnt="0">
        <dgm:presLayoutVars>
          <dgm:resizeHandles val="exact"/>
        </dgm:presLayoutVars>
      </dgm:prSet>
      <dgm:spPr/>
    </dgm:pt>
  </dgm:ptLst>
  <dgm:cxnLst>
    <dgm:cxn modelId="{74D0BD9A-32A4-4766-AD1B-033CB950847B}" type="presOf" srcId="{5B14D9F1-5E8D-4526-ABA5-ABFF7810929C}" destId="{3512E584-E642-4633-A33D-3A0EC69F66B3}"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14D9F1-5E8D-4526-ABA5-ABFF7810929C}"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E8265373-F298-48D3-894D-FA0C9FA017C4}">
      <dgm:prSet custT="1"/>
      <dgm:spPr/>
      <dgm:t>
        <a:bodyPr/>
        <a:lstStyle/>
        <a:p>
          <a:r>
            <a:rPr lang="en-US" sz="2000" b="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Issues Order</a:t>
          </a:r>
          <a:endParaRPr lang="en-US" sz="2000" b="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FF64C3E6-1AA7-4263-A161-96A6720FEA6E}" type="parTrans" cxnId="{9DC11A36-86C8-4478-A103-6346B0ED16DD}">
      <dgm:prSet/>
      <dgm:spPr/>
      <dgm:t>
        <a:bodyPr/>
        <a:lstStyle/>
        <a:p>
          <a:endParaRPr lang="en-US"/>
        </a:p>
      </dgm:t>
    </dgm:pt>
    <dgm:pt modelId="{8B329623-A1C5-4F7A-9113-E8361FF8BB14}" type="sibTrans" cxnId="{9DC11A36-86C8-4478-A103-6346B0ED16DD}">
      <dgm:prSet/>
      <dgm:spPr/>
      <dgm:t>
        <a:bodyPr/>
        <a:lstStyle/>
        <a:p>
          <a:endParaRPr lang="en-US"/>
        </a:p>
      </dgm:t>
    </dgm:pt>
    <dgm:pt modelId="{24E48847-DC50-4FCF-8699-1D5C2D82AB01}">
      <dgm:prSet custT="1"/>
      <dgm:spPr/>
      <dgm:t>
        <a:bodyPr/>
        <a:lstStyle/>
        <a:p>
          <a:r>
            <a:rPr lang="en-US" sz="2000" b="0" baseline="0" dirty="0" smtClean="0">
              <a:solidFill>
                <a:schemeClr val="bg2"/>
              </a:solidFill>
              <a:effectLst>
                <a:outerShdw blurRad="38100" dist="38100" dir="2700000" algn="tl">
                  <a:srgbClr val="000000">
                    <a:alpha val="43137"/>
                  </a:srgbClr>
                </a:outerShdw>
              </a:effectLst>
              <a:latin typeface="Arial" panose="020B0604020202020204" pitchFamily="34" charset="0"/>
            </a:rPr>
            <a:t>Section 58-27-865 - The Commission Conducts Public Hearing</a:t>
          </a:r>
          <a:endParaRPr lang="en-US" sz="2000" b="0" baseline="0" dirty="0">
            <a:solidFill>
              <a:schemeClr val="bg2"/>
            </a:solidFill>
            <a:effectLst>
              <a:outerShdw blurRad="38100" dist="38100" dir="2700000" algn="tl">
                <a:srgbClr val="000000">
                  <a:alpha val="43137"/>
                </a:srgbClr>
              </a:outerShdw>
            </a:effectLst>
            <a:latin typeface="Arial" panose="020B0604020202020204" pitchFamily="34" charset="0"/>
          </a:endParaRPr>
        </a:p>
      </dgm:t>
    </dgm:pt>
    <dgm:pt modelId="{706C7323-76CC-416F-B94A-DEC3D48976E0}" type="sibTrans" cxnId="{D6533143-7B76-4A22-8E97-B4D118AE9D22}">
      <dgm:prSet/>
      <dgm:spPr/>
      <dgm:t>
        <a:bodyPr/>
        <a:lstStyle/>
        <a:p>
          <a:endParaRPr lang="en-US" dirty="0"/>
        </a:p>
      </dgm:t>
    </dgm:pt>
    <dgm:pt modelId="{AEB3942A-5FB6-4F13-BDBC-9A1E59AC1A57}" type="parTrans" cxnId="{D6533143-7B76-4A22-8E97-B4D118AE9D22}">
      <dgm:prSet/>
      <dgm:spPr/>
      <dgm:t>
        <a:bodyPr/>
        <a:lstStyle/>
        <a:p>
          <a:endParaRPr lang="en-US"/>
        </a:p>
      </dgm:t>
    </dgm:pt>
    <dgm:pt modelId="{8F9AB628-320A-4DBA-9E1A-A0F6BED473E7}">
      <dgm:prSet custT="1"/>
      <dgm:spPr/>
      <dgm:t>
        <a:bodyPr/>
        <a:lstStyle/>
        <a:p>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Issues Notice of Hearing Annually</a:t>
          </a:r>
          <a:endPar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E81EDB11-CC6E-4004-B3BA-35DAC2239630}" type="parTrans" cxnId="{E1205E5D-F148-40A0-95C0-E0BEB9A494F9}">
      <dgm:prSet/>
      <dgm:spPr/>
      <dgm:t>
        <a:bodyPr/>
        <a:lstStyle/>
        <a:p>
          <a:endParaRPr lang="en-US"/>
        </a:p>
      </dgm:t>
    </dgm:pt>
    <dgm:pt modelId="{9BEB5140-A921-4F8C-B38F-A04D76EE79BF}" type="sibTrans" cxnId="{E1205E5D-F148-40A0-95C0-E0BEB9A494F9}">
      <dgm:prSet/>
      <dgm:spPr/>
      <dgm:t>
        <a:bodyPr/>
        <a:lstStyle/>
        <a:p>
          <a:endParaRPr lang="en-US" dirty="0"/>
        </a:p>
      </dgm:t>
    </dgm:pt>
    <dgm:pt modelId="{BA90F61E-E884-4B61-84D4-322716BADE7C}">
      <dgm:prSet custT="1"/>
      <dgm:spPr/>
      <dgm:t>
        <a:bodyPr/>
        <a:lstStyle/>
        <a:p>
          <a:r>
            <a:rPr lang="en-US" sz="20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Prefiled Testimony Filed</a:t>
          </a:r>
          <a:endPar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A7C7BB69-07E4-46A4-980E-27B79BC29C51}" type="parTrans" cxnId="{BBD5FBEA-C7A4-4A69-B231-0DDF9C62FA46}">
      <dgm:prSet/>
      <dgm:spPr/>
      <dgm:t>
        <a:bodyPr/>
        <a:lstStyle/>
        <a:p>
          <a:endParaRPr lang="en-US"/>
        </a:p>
      </dgm:t>
    </dgm:pt>
    <dgm:pt modelId="{36629D74-C011-4DF5-B7AD-5CFDABA011AF}" type="sibTrans" cxnId="{BBD5FBEA-C7A4-4A69-B231-0DDF9C62FA46}">
      <dgm:prSet/>
      <dgm:spPr/>
      <dgm:t>
        <a:bodyPr/>
        <a:lstStyle/>
        <a:p>
          <a:endParaRPr lang="en-US" dirty="0"/>
        </a:p>
      </dgm:t>
    </dgm:pt>
    <dgm:pt modelId="{3512E584-E642-4633-A33D-3A0EC69F66B3}" type="pres">
      <dgm:prSet presAssocID="{5B14D9F1-5E8D-4526-ABA5-ABFF7810929C}" presName="linearFlow" presStyleCnt="0">
        <dgm:presLayoutVars>
          <dgm:resizeHandles val="exact"/>
        </dgm:presLayoutVars>
      </dgm:prSet>
      <dgm:spPr/>
      <dgm:t>
        <a:bodyPr/>
        <a:lstStyle/>
        <a:p>
          <a:endParaRPr lang="en-US"/>
        </a:p>
      </dgm:t>
    </dgm:pt>
    <dgm:pt modelId="{F3BE472F-B4D7-43FD-A3B8-84FA74F3B289}" type="pres">
      <dgm:prSet presAssocID="{8F9AB628-320A-4DBA-9E1A-A0F6BED473E7}" presName="node" presStyleLbl="node1" presStyleIdx="0" presStyleCnt="4" custScaleX="99483" custScaleY="37987" custLinFactNeighborX="-322" custLinFactNeighborY="-2541">
        <dgm:presLayoutVars>
          <dgm:bulletEnabled val="1"/>
        </dgm:presLayoutVars>
      </dgm:prSet>
      <dgm:spPr/>
      <dgm:t>
        <a:bodyPr/>
        <a:lstStyle/>
        <a:p>
          <a:endParaRPr lang="en-US"/>
        </a:p>
      </dgm:t>
    </dgm:pt>
    <dgm:pt modelId="{4B4F9F7A-58E4-4DA8-A23B-3D80EAFCB837}" type="pres">
      <dgm:prSet presAssocID="{9BEB5140-A921-4F8C-B38F-A04D76EE79BF}" presName="sibTrans" presStyleLbl="sibTrans2D1" presStyleIdx="0" presStyleCnt="3"/>
      <dgm:spPr/>
      <dgm:t>
        <a:bodyPr/>
        <a:lstStyle/>
        <a:p>
          <a:endParaRPr lang="en-US"/>
        </a:p>
      </dgm:t>
    </dgm:pt>
    <dgm:pt modelId="{FAB88E49-5F96-4987-8985-03F5EB381DB5}" type="pres">
      <dgm:prSet presAssocID="{9BEB5140-A921-4F8C-B38F-A04D76EE79BF}" presName="connectorText" presStyleLbl="sibTrans2D1" presStyleIdx="0" presStyleCnt="3"/>
      <dgm:spPr/>
      <dgm:t>
        <a:bodyPr/>
        <a:lstStyle/>
        <a:p>
          <a:endParaRPr lang="en-US"/>
        </a:p>
      </dgm:t>
    </dgm:pt>
    <dgm:pt modelId="{0C70E355-F320-4805-B227-363BFD3812D3}" type="pres">
      <dgm:prSet presAssocID="{BA90F61E-E884-4B61-84D4-322716BADE7C}" presName="node" presStyleLbl="node1" presStyleIdx="1" presStyleCnt="4" custScaleX="77584" custScaleY="36476">
        <dgm:presLayoutVars>
          <dgm:bulletEnabled val="1"/>
        </dgm:presLayoutVars>
      </dgm:prSet>
      <dgm:spPr/>
      <dgm:t>
        <a:bodyPr/>
        <a:lstStyle/>
        <a:p>
          <a:endParaRPr lang="en-US"/>
        </a:p>
      </dgm:t>
    </dgm:pt>
    <dgm:pt modelId="{55A52E25-8E1F-461E-B65E-61165C80D164}" type="pres">
      <dgm:prSet presAssocID="{36629D74-C011-4DF5-B7AD-5CFDABA011AF}" presName="sibTrans" presStyleLbl="sibTrans2D1" presStyleIdx="1" presStyleCnt="3"/>
      <dgm:spPr/>
      <dgm:t>
        <a:bodyPr/>
        <a:lstStyle/>
        <a:p>
          <a:endParaRPr lang="en-US"/>
        </a:p>
      </dgm:t>
    </dgm:pt>
    <dgm:pt modelId="{0386B4BB-9B9D-4B39-8BC8-64D59EA21300}" type="pres">
      <dgm:prSet presAssocID="{36629D74-C011-4DF5-B7AD-5CFDABA011AF}" presName="connectorText" presStyleLbl="sibTrans2D1" presStyleIdx="1" presStyleCnt="3"/>
      <dgm:spPr/>
      <dgm:t>
        <a:bodyPr/>
        <a:lstStyle/>
        <a:p>
          <a:endParaRPr lang="en-US"/>
        </a:p>
      </dgm:t>
    </dgm:pt>
    <dgm:pt modelId="{C75CFDA9-A9D6-43E5-AD03-607D0B6C7407}" type="pres">
      <dgm:prSet presAssocID="{24E48847-DC50-4FCF-8699-1D5C2D82AB01}" presName="node" presStyleLbl="node1" presStyleIdx="2" presStyleCnt="4" custScaleX="104090" custScaleY="42352">
        <dgm:presLayoutVars>
          <dgm:bulletEnabled val="1"/>
        </dgm:presLayoutVars>
      </dgm:prSet>
      <dgm:spPr/>
      <dgm:t>
        <a:bodyPr/>
        <a:lstStyle/>
        <a:p>
          <a:endParaRPr lang="en-US"/>
        </a:p>
      </dgm:t>
    </dgm:pt>
    <dgm:pt modelId="{DFA58294-CB74-46C3-A2A5-1BB0506D41DF}" type="pres">
      <dgm:prSet presAssocID="{706C7323-76CC-416F-B94A-DEC3D48976E0}" presName="sibTrans" presStyleLbl="sibTrans2D1" presStyleIdx="2" presStyleCnt="3"/>
      <dgm:spPr/>
      <dgm:t>
        <a:bodyPr/>
        <a:lstStyle/>
        <a:p>
          <a:endParaRPr lang="en-US"/>
        </a:p>
      </dgm:t>
    </dgm:pt>
    <dgm:pt modelId="{D6550A24-A799-44E3-AF24-BE40DB38940A}" type="pres">
      <dgm:prSet presAssocID="{706C7323-76CC-416F-B94A-DEC3D48976E0}" presName="connectorText" presStyleLbl="sibTrans2D1" presStyleIdx="2" presStyleCnt="3"/>
      <dgm:spPr/>
      <dgm:t>
        <a:bodyPr/>
        <a:lstStyle/>
        <a:p>
          <a:endParaRPr lang="en-US"/>
        </a:p>
      </dgm:t>
    </dgm:pt>
    <dgm:pt modelId="{98AEF04F-828C-40C8-AE46-329EC5CF2F50}" type="pres">
      <dgm:prSet presAssocID="{E8265373-F298-48D3-894D-FA0C9FA017C4}" presName="node" presStyleLbl="node1" presStyleIdx="3" presStyleCnt="4" custScaleX="84142" custScaleY="27601">
        <dgm:presLayoutVars>
          <dgm:bulletEnabled val="1"/>
        </dgm:presLayoutVars>
      </dgm:prSet>
      <dgm:spPr/>
      <dgm:t>
        <a:bodyPr/>
        <a:lstStyle/>
        <a:p>
          <a:endParaRPr lang="en-US"/>
        </a:p>
      </dgm:t>
    </dgm:pt>
  </dgm:ptLst>
  <dgm:cxnLst>
    <dgm:cxn modelId="{E0BDE19A-0B60-4A8E-BA25-6DCADEAE9862}" type="presOf" srcId="{9BEB5140-A921-4F8C-B38F-A04D76EE79BF}" destId="{4B4F9F7A-58E4-4DA8-A23B-3D80EAFCB837}" srcOrd="0" destOrd="0" presId="urn:microsoft.com/office/officeart/2005/8/layout/process2"/>
    <dgm:cxn modelId="{D6533143-7B76-4A22-8E97-B4D118AE9D22}" srcId="{5B14D9F1-5E8D-4526-ABA5-ABFF7810929C}" destId="{24E48847-DC50-4FCF-8699-1D5C2D82AB01}" srcOrd="2" destOrd="0" parTransId="{AEB3942A-5FB6-4F13-BDBC-9A1E59AC1A57}" sibTransId="{706C7323-76CC-416F-B94A-DEC3D48976E0}"/>
    <dgm:cxn modelId="{750812D9-0949-438E-A8B2-9157215360F0}" type="presOf" srcId="{9BEB5140-A921-4F8C-B38F-A04D76EE79BF}" destId="{FAB88E49-5F96-4987-8985-03F5EB381DB5}" srcOrd="1" destOrd="0" presId="urn:microsoft.com/office/officeart/2005/8/layout/process2"/>
    <dgm:cxn modelId="{ABCC7FD8-913A-4B7F-AD63-F18C12CE57A3}" type="presOf" srcId="{5B14D9F1-5E8D-4526-ABA5-ABFF7810929C}" destId="{3512E584-E642-4633-A33D-3A0EC69F66B3}" srcOrd="0" destOrd="0" presId="urn:microsoft.com/office/officeart/2005/8/layout/process2"/>
    <dgm:cxn modelId="{32202C1E-8C8C-4603-B12A-457627082B64}" type="presOf" srcId="{36629D74-C011-4DF5-B7AD-5CFDABA011AF}" destId="{55A52E25-8E1F-461E-B65E-61165C80D164}" srcOrd="0" destOrd="0" presId="urn:microsoft.com/office/officeart/2005/8/layout/process2"/>
    <dgm:cxn modelId="{FE5ACD27-4FB6-4F21-9F95-1DFA2590B42D}" type="presOf" srcId="{E8265373-F298-48D3-894D-FA0C9FA017C4}" destId="{98AEF04F-828C-40C8-AE46-329EC5CF2F50}" srcOrd="0" destOrd="0" presId="urn:microsoft.com/office/officeart/2005/8/layout/process2"/>
    <dgm:cxn modelId="{63343169-44CD-4A84-AC54-C1B539BAF1F2}" type="presOf" srcId="{24E48847-DC50-4FCF-8699-1D5C2D82AB01}" destId="{C75CFDA9-A9D6-43E5-AD03-607D0B6C7407}" srcOrd="0" destOrd="0" presId="urn:microsoft.com/office/officeart/2005/8/layout/process2"/>
    <dgm:cxn modelId="{568E9E76-403A-4149-97A7-CCDDB932A887}" type="presOf" srcId="{706C7323-76CC-416F-B94A-DEC3D48976E0}" destId="{DFA58294-CB74-46C3-A2A5-1BB0506D41DF}" srcOrd="0" destOrd="0" presId="urn:microsoft.com/office/officeart/2005/8/layout/process2"/>
    <dgm:cxn modelId="{4C3A9337-E0AD-4E7E-96F5-6315CABBAED6}" type="presOf" srcId="{8F9AB628-320A-4DBA-9E1A-A0F6BED473E7}" destId="{F3BE472F-B4D7-43FD-A3B8-84FA74F3B289}" srcOrd="0" destOrd="0" presId="urn:microsoft.com/office/officeart/2005/8/layout/process2"/>
    <dgm:cxn modelId="{9DC11A36-86C8-4478-A103-6346B0ED16DD}" srcId="{5B14D9F1-5E8D-4526-ABA5-ABFF7810929C}" destId="{E8265373-F298-48D3-894D-FA0C9FA017C4}" srcOrd="3" destOrd="0" parTransId="{FF64C3E6-1AA7-4263-A161-96A6720FEA6E}" sibTransId="{8B329623-A1C5-4F7A-9113-E8361FF8BB14}"/>
    <dgm:cxn modelId="{BBD5FBEA-C7A4-4A69-B231-0DDF9C62FA46}" srcId="{5B14D9F1-5E8D-4526-ABA5-ABFF7810929C}" destId="{BA90F61E-E884-4B61-84D4-322716BADE7C}" srcOrd="1" destOrd="0" parTransId="{A7C7BB69-07E4-46A4-980E-27B79BC29C51}" sibTransId="{36629D74-C011-4DF5-B7AD-5CFDABA011AF}"/>
    <dgm:cxn modelId="{F74DB530-55A8-4FFE-ABA5-E44318B8F672}" type="presOf" srcId="{36629D74-C011-4DF5-B7AD-5CFDABA011AF}" destId="{0386B4BB-9B9D-4B39-8BC8-64D59EA21300}" srcOrd="1" destOrd="0" presId="urn:microsoft.com/office/officeart/2005/8/layout/process2"/>
    <dgm:cxn modelId="{D0268790-1D6C-4218-BCA1-5D20DDF92320}" type="presOf" srcId="{BA90F61E-E884-4B61-84D4-322716BADE7C}" destId="{0C70E355-F320-4805-B227-363BFD3812D3}" srcOrd="0" destOrd="0" presId="urn:microsoft.com/office/officeart/2005/8/layout/process2"/>
    <dgm:cxn modelId="{E1205E5D-F148-40A0-95C0-E0BEB9A494F9}" srcId="{5B14D9F1-5E8D-4526-ABA5-ABFF7810929C}" destId="{8F9AB628-320A-4DBA-9E1A-A0F6BED473E7}" srcOrd="0" destOrd="0" parTransId="{E81EDB11-CC6E-4004-B3BA-35DAC2239630}" sibTransId="{9BEB5140-A921-4F8C-B38F-A04D76EE79BF}"/>
    <dgm:cxn modelId="{B0F47799-F9D1-4E1B-8882-CFA57D0F47CD}" type="presOf" srcId="{706C7323-76CC-416F-B94A-DEC3D48976E0}" destId="{D6550A24-A799-44E3-AF24-BE40DB38940A}" srcOrd="1" destOrd="0" presId="urn:microsoft.com/office/officeart/2005/8/layout/process2"/>
    <dgm:cxn modelId="{7A62697A-BAEF-419F-B2E1-B6871F47E3C3}" type="presParOf" srcId="{3512E584-E642-4633-A33D-3A0EC69F66B3}" destId="{F3BE472F-B4D7-43FD-A3B8-84FA74F3B289}" srcOrd="0" destOrd="0" presId="urn:microsoft.com/office/officeart/2005/8/layout/process2"/>
    <dgm:cxn modelId="{76CF9490-BFE3-4C11-97B4-DECBD073F1EA}" type="presParOf" srcId="{3512E584-E642-4633-A33D-3A0EC69F66B3}" destId="{4B4F9F7A-58E4-4DA8-A23B-3D80EAFCB837}" srcOrd="1" destOrd="0" presId="urn:microsoft.com/office/officeart/2005/8/layout/process2"/>
    <dgm:cxn modelId="{A2CEDDA2-9D07-4CB8-85CF-F052FE337C00}" type="presParOf" srcId="{4B4F9F7A-58E4-4DA8-A23B-3D80EAFCB837}" destId="{FAB88E49-5F96-4987-8985-03F5EB381DB5}" srcOrd="0" destOrd="0" presId="urn:microsoft.com/office/officeart/2005/8/layout/process2"/>
    <dgm:cxn modelId="{75A9DD5E-45D5-40AC-8D64-A278070F2B9C}" type="presParOf" srcId="{3512E584-E642-4633-A33D-3A0EC69F66B3}" destId="{0C70E355-F320-4805-B227-363BFD3812D3}" srcOrd="2" destOrd="0" presId="urn:microsoft.com/office/officeart/2005/8/layout/process2"/>
    <dgm:cxn modelId="{22DBC095-BEBC-438C-8122-927DEC40ED27}" type="presParOf" srcId="{3512E584-E642-4633-A33D-3A0EC69F66B3}" destId="{55A52E25-8E1F-461E-B65E-61165C80D164}" srcOrd="3" destOrd="0" presId="urn:microsoft.com/office/officeart/2005/8/layout/process2"/>
    <dgm:cxn modelId="{4F7AB006-5405-44A2-8AA9-F52DABA9EBD0}" type="presParOf" srcId="{55A52E25-8E1F-461E-B65E-61165C80D164}" destId="{0386B4BB-9B9D-4B39-8BC8-64D59EA21300}" srcOrd="0" destOrd="0" presId="urn:microsoft.com/office/officeart/2005/8/layout/process2"/>
    <dgm:cxn modelId="{5717F3DB-E43D-4241-AECB-E33E1BB5BB84}" type="presParOf" srcId="{3512E584-E642-4633-A33D-3A0EC69F66B3}" destId="{C75CFDA9-A9D6-43E5-AD03-607D0B6C7407}" srcOrd="4" destOrd="0" presId="urn:microsoft.com/office/officeart/2005/8/layout/process2"/>
    <dgm:cxn modelId="{4EAFE90A-33B2-44AC-8409-2086EEEE8D07}" type="presParOf" srcId="{3512E584-E642-4633-A33D-3A0EC69F66B3}" destId="{DFA58294-CB74-46C3-A2A5-1BB0506D41DF}" srcOrd="5" destOrd="0" presId="urn:microsoft.com/office/officeart/2005/8/layout/process2"/>
    <dgm:cxn modelId="{E8C75903-C8CD-4E01-806A-ACC09EE2D3A6}" type="presParOf" srcId="{DFA58294-CB74-46C3-A2A5-1BB0506D41DF}" destId="{D6550A24-A799-44E3-AF24-BE40DB38940A}" srcOrd="0" destOrd="0" presId="urn:microsoft.com/office/officeart/2005/8/layout/process2"/>
    <dgm:cxn modelId="{F6958D83-AEED-4728-8E75-04E64E438AAB}" type="presParOf" srcId="{3512E584-E642-4633-A33D-3A0EC69F66B3}" destId="{98AEF04F-828C-40C8-AE46-329EC5CF2F50}" srcOrd="6" destOrd="0" presId="urn:microsoft.com/office/officeart/2005/8/layout/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B14D9F1-5E8D-4526-ABA5-ABFF7810929C}" type="doc">
      <dgm:prSet loTypeId="urn:microsoft.com/office/officeart/2005/8/layout/process2" loCatId="process" qsTypeId="urn:microsoft.com/office/officeart/2005/8/quickstyle/simple1" qsCatId="simple" csTypeId="urn:microsoft.com/office/officeart/2005/8/colors/accent1_2" csCatId="accent1" phldr="1"/>
      <dgm:spPr/>
    </dgm:pt>
    <dgm:pt modelId="{3512E584-E642-4633-A33D-3A0EC69F66B3}" type="pres">
      <dgm:prSet presAssocID="{5B14D9F1-5E8D-4526-ABA5-ABFF7810929C}" presName="linearFlow" presStyleCnt="0">
        <dgm:presLayoutVars>
          <dgm:resizeHandles val="exact"/>
        </dgm:presLayoutVars>
      </dgm:prSet>
      <dgm:spPr/>
    </dgm:pt>
  </dgm:ptLst>
  <dgm:cxnLst>
    <dgm:cxn modelId="{36D8137D-56D2-49CD-B0E9-9AAF37125BE9}" type="presOf" srcId="{5B14D9F1-5E8D-4526-ABA5-ABFF7810929C}" destId="{3512E584-E642-4633-A33D-3A0EC69F66B3}"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B14D9F1-5E8D-4526-ABA5-ABFF7810929C}"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24E48847-DC50-4FCF-8699-1D5C2D82AB01}">
      <dgm:prSet custT="1"/>
      <dgm:spPr/>
      <dgm:t>
        <a:bodyPr/>
        <a:lstStyle/>
        <a:p>
          <a:r>
            <a:rPr lang="en-US" sz="1800" b="0" baseline="0" dirty="0" smtClean="0">
              <a:solidFill>
                <a:schemeClr val="bg2"/>
              </a:solidFill>
              <a:effectLst>
                <a:outerShdw blurRad="38100" dist="38100" dir="2700000" algn="tl">
                  <a:srgbClr val="000000">
                    <a:alpha val="43137"/>
                  </a:srgbClr>
                </a:outerShdw>
              </a:effectLst>
              <a:latin typeface="Arial" panose="020B0604020202020204" pitchFamily="34" charset="0"/>
            </a:rPr>
            <a:t>“Upon the receipt of an application complying with Section 58-33-120, the Commission shall promptly fix a date for the commencement of a public hearing, not less than </a:t>
          </a:r>
          <a:r>
            <a:rPr lang="en-US" sz="1800" b="0" u="sng" baseline="0" dirty="0" smtClean="0">
              <a:solidFill>
                <a:schemeClr val="bg2"/>
              </a:solidFill>
              <a:effectLst>
                <a:outerShdw blurRad="38100" dist="38100" dir="2700000" algn="tl">
                  <a:srgbClr val="000000">
                    <a:alpha val="43137"/>
                  </a:srgbClr>
                </a:outerShdw>
              </a:effectLst>
              <a:latin typeface="Arial" panose="020B0604020202020204" pitchFamily="34" charset="0"/>
            </a:rPr>
            <a:t>sixty</a:t>
          </a:r>
          <a:r>
            <a:rPr lang="en-US" sz="1800" b="0" baseline="0" dirty="0" smtClean="0">
              <a:solidFill>
                <a:schemeClr val="bg2"/>
              </a:solidFill>
              <a:effectLst>
                <a:outerShdw blurRad="38100" dist="38100" dir="2700000" algn="tl">
                  <a:srgbClr val="000000">
                    <a:alpha val="43137"/>
                  </a:srgbClr>
                </a:outerShdw>
              </a:effectLst>
              <a:latin typeface="Arial" panose="020B0604020202020204" pitchFamily="34" charset="0"/>
            </a:rPr>
            <a:t> nor more than </a:t>
          </a:r>
          <a:r>
            <a:rPr lang="en-US" sz="1800" b="0" u="sng" baseline="0" dirty="0" smtClean="0">
              <a:solidFill>
                <a:schemeClr val="bg2"/>
              </a:solidFill>
              <a:effectLst>
                <a:outerShdw blurRad="38100" dist="38100" dir="2700000" algn="tl">
                  <a:srgbClr val="000000">
                    <a:alpha val="43137"/>
                  </a:srgbClr>
                </a:outerShdw>
              </a:effectLst>
              <a:latin typeface="Arial" panose="020B0604020202020204" pitchFamily="34" charset="0"/>
            </a:rPr>
            <a:t>ninety</a:t>
          </a:r>
          <a:r>
            <a:rPr lang="en-US" sz="1800" b="0" baseline="0" dirty="0" smtClean="0">
              <a:solidFill>
                <a:schemeClr val="bg2"/>
              </a:solidFill>
              <a:effectLst>
                <a:outerShdw blurRad="38100" dist="38100" dir="2700000" algn="tl">
                  <a:srgbClr val="000000">
                    <a:alpha val="43137"/>
                  </a:srgbClr>
                </a:outerShdw>
              </a:effectLst>
              <a:latin typeface="Arial" panose="020B0604020202020204" pitchFamily="34" charset="0"/>
            </a:rPr>
            <a:t> days after the receipt, and shall conclude the proceedings as expeditiously as practicable.” Section 58-33-130 (1)</a:t>
          </a:r>
          <a:endParaRPr lang="en-US" sz="1800" b="0" baseline="0" dirty="0">
            <a:solidFill>
              <a:schemeClr val="bg2"/>
            </a:solidFill>
            <a:effectLst>
              <a:outerShdw blurRad="38100" dist="38100" dir="2700000" algn="tl">
                <a:srgbClr val="000000">
                  <a:alpha val="43137"/>
                </a:srgbClr>
              </a:outerShdw>
            </a:effectLst>
            <a:latin typeface="Arial" panose="020B0604020202020204" pitchFamily="34" charset="0"/>
          </a:endParaRPr>
        </a:p>
      </dgm:t>
    </dgm:pt>
    <dgm:pt modelId="{706C7323-76CC-416F-B94A-DEC3D48976E0}" type="sibTrans" cxnId="{D6533143-7B76-4A22-8E97-B4D118AE9D22}">
      <dgm:prSet/>
      <dgm:spPr/>
      <dgm:t>
        <a:bodyPr/>
        <a:lstStyle/>
        <a:p>
          <a:endParaRPr lang="en-US"/>
        </a:p>
      </dgm:t>
    </dgm:pt>
    <dgm:pt modelId="{AEB3942A-5FB6-4F13-BDBC-9A1E59AC1A57}" type="parTrans" cxnId="{D6533143-7B76-4A22-8E97-B4D118AE9D22}">
      <dgm:prSet/>
      <dgm:spPr/>
      <dgm:t>
        <a:bodyPr/>
        <a:lstStyle/>
        <a:p>
          <a:endParaRPr lang="en-US"/>
        </a:p>
      </dgm:t>
    </dgm:pt>
    <dgm:pt modelId="{A7D18513-3CDB-4C8D-833A-F23969B3DEFF}">
      <dgm:prSet custT="1"/>
      <dgm:spPr/>
      <dgm:t>
        <a:bodyPr/>
        <a:lstStyle/>
        <a:p>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Applicant Must File an Application with the Commission as prescribed in Section 58-33-120</a:t>
          </a:r>
          <a:endPar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163048C5-6C55-4AA3-A99F-D4740B24BEE8}" type="parTrans" cxnId="{A1072FD0-2071-474C-A863-1D29C59B13FA}">
      <dgm:prSet/>
      <dgm:spPr/>
      <dgm:t>
        <a:bodyPr/>
        <a:lstStyle/>
        <a:p>
          <a:endParaRPr lang="en-US"/>
        </a:p>
      </dgm:t>
    </dgm:pt>
    <dgm:pt modelId="{067F6ED5-3D7E-43B2-8F54-CDCD294047BD}" type="sibTrans" cxnId="{A1072FD0-2071-474C-A863-1D29C59B13FA}">
      <dgm:prSet/>
      <dgm:spPr/>
      <dgm:t>
        <a:bodyPr/>
        <a:lstStyle/>
        <a:p>
          <a:endParaRPr lang="en-US"/>
        </a:p>
      </dgm:t>
    </dgm:pt>
    <dgm:pt modelId="{BA90F61E-E884-4B61-84D4-322716BADE7C}">
      <dgm:prSet custT="1"/>
      <dgm:spPr/>
      <dgm:t>
        <a:bodyPr/>
        <a:lstStyle/>
        <a:p>
          <a:r>
            <a:rPr lang="en-US" sz="20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testimony presented at the hearing may be presented in writing or orally, provided that the Commission may make rules designed to exclude repetitive, redundant or irrelevant testimony.”  Section 58-33-130 (1)</a:t>
          </a:r>
          <a:endPar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A7C7BB69-07E4-46A4-980E-27B79BC29C51}" type="parTrans" cxnId="{BBD5FBEA-C7A4-4A69-B231-0DDF9C62FA46}">
      <dgm:prSet/>
      <dgm:spPr/>
      <dgm:t>
        <a:bodyPr/>
        <a:lstStyle/>
        <a:p>
          <a:endParaRPr lang="en-US"/>
        </a:p>
      </dgm:t>
    </dgm:pt>
    <dgm:pt modelId="{36629D74-C011-4DF5-B7AD-5CFDABA011AF}" type="sibTrans" cxnId="{BBD5FBEA-C7A4-4A69-B231-0DDF9C62FA46}">
      <dgm:prSet/>
      <dgm:spPr/>
      <dgm:t>
        <a:bodyPr/>
        <a:lstStyle/>
        <a:p>
          <a:endParaRPr lang="en-US"/>
        </a:p>
      </dgm:t>
    </dgm:pt>
    <dgm:pt modelId="{3512E584-E642-4633-A33D-3A0EC69F66B3}" type="pres">
      <dgm:prSet presAssocID="{5B14D9F1-5E8D-4526-ABA5-ABFF7810929C}" presName="linearFlow" presStyleCnt="0">
        <dgm:presLayoutVars>
          <dgm:resizeHandles val="exact"/>
        </dgm:presLayoutVars>
      </dgm:prSet>
      <dgm:spPr/>
      <dgm:t>
        <a:bodyPr/>
        <a:lstStyle/>
        <a:p>
          <a:endParaRPr lang="en-US"/>
        </a:p>
      </dgm:t>
    </dgm:pt>
    <dgm:pt modelId="{930201CE-9900-47D2-B2F2-ECC4035412ED}" type="pres">
      <dgm:prSet presAssocID="{A7D18513-3CDB-4C8D-833A-F23969B3DEFF}" presName="node" presStyleLbl="node1" presStyleIdx="0" presStyleCnt="3" custScaleX="100712" custScaleY="70555" custLinFactNeighborX="-322" custLinFactNeighborY="2542">
        <dgm:presLayoutVars>
          <dgm:bulletEnabled val="1"/>
        </dgm:presLayoutVars>
      </dgm:prSet>
      <dgm:spPr/>
      <dgm:t>
        <a:bodyPr/>
        <a:lstStyle/>
        <a:p>
          <a:endParaRPr lang="en-US"/>
        </a:p>
      </dgm:t>
    </dgm:pt>
    <dgm:pt modelId="{D83C615E-06FD-49DB-981D-BAC252332A6F}" type="pres">
      <dgm:prSet presAssocID="{067F6ED5-3D7E-43B2-8F54-CDCD294047BD}" presName="sibTrans" presStyleLbl="sibTrans2D1" presStyleIdx="0" presStyleCnt="2"/>
      <dgm:spPr/>
      <dgm:t>
        <a:bodyPr/>
        <a:lstStyle/>
        <a:p>
          <a:endParaRPr lang="en-US"/>
        </a:p>
      </dgm:t>
    </dgm:pt>
    <dgm:pt modelId="{233F474C-C818-4F73-801D-73FE10378E73}" type="pres">
      <dgm:prSet presAssocID="{067F6ED5-3D7E-43B2-8F54-CDCD294047BD}" presName="connectorText" presStyleLbl="sibTrans2D1" presStyleIdx="0" presStyleCnt="2"/>
      <dgm:spPr/>
      <dgm:t>
        <a:bodyPr/>
        <a:lstStyle/>
        <a:p>
          <a:endParaRPr lang="en-US"/>
        </a:p>
      </dgm:t>
    </dgm:pt>
    <dgm:pt modelId="{0C70E355-F320-4805-B227-363BFD3812D3}" type="pres">
      <dgm:prSet presAssocID="{BA90F61E-E884-4B61-84D4-322716BADE7C}" presName="node" presStyleLbl="node1" presStyleIdx="1" presStyleCnt="3" custScaleX="136534" custScaleY="86975" custLinFactNeighborX="363" custLinFactNeighborY="-13437">
        <dgm:presLayoutVars>
          <dgm:bulletEnabled val="1"/>
        </dgm:presLayoutVars>
      </dgm:prSet>
      <dgm:spPr/>
      <dgm:t>
        <a:bodyPr/>
        <a:lstStyle/>
        <a:p>
          <a:endParaRPr lang="en-US"/>
        </a:p>
      </dgm:t>
    </dgm:pt>
    <dgm:pt modelId="{55A52E25-8E1F-461E-B65E-61165C80D164}" type="pres">
      <dgm:prSet presAssocID="{36629D74-C011-4DF5-B7AD-5CFDABA011AF}" presName="sibTrans" presStyleLbl="sibTrans2D1" presStyleIdx="1" presStyleCnt="2"/>
      <dgm:spPr/>
      <dgm:t>
        <a:bodyPr/>
        <a:lstStyle/>
        <a:p>
          <a:endParaRPr lang="en-US"/>
        </a:p>
      </dgm:t>
    </dgm:pt>
    <dgm:pt modelId="{0386B4BB-9B9D-4B39-8BC8-64D59EA21300}" type="pres">
      <dgm:prSet presAssocID="{36629D74-C011-4DF5-B7AD-5CFDABA011AF}" presName="connectorText" presStyleLbl="sibTrans2D1" presStyleIdx="1" presStyleCnt="2"/>
      <dgm:spPr/>
      <dgm:t>
        <a:bodyPr/>
        <a:lstStyle/>
        <a:p>
          <a:endParaRPr lang="en-US"/>
        </a:p>
      </dgm:t>
    </dgm:pt>
    <dgm:pt modelId="{C75CFDA9-A9D6-43E5-AD03-607D0B6C7407}" type="pres">
      <dgm:prSet presAssocID="{24E48847-DC50-4FCF-8699-1D5C2D82AB01}" presName="node" presStyleLbl="node1" presStyleIdx="2" presStyleCnt="3" custScaleX="152966" custScaleY="97637" custLinFactNeighborX="-843" custLinFactNeighborY="-43239">
        <dgm:presLayoutVars>
          <dgm:bulletEnabled val="1"/>
        </dgm:presLayoutVars>
      </dgm:prSet>
      <dgm:spPr/>
      <dgm:t>
        <a:bodyPr/>
        <a:lstStyle/>
        <a:p>
          <a:endParaRPr lang="en-US"/>
        </a:p>
      </dgm:t>
    </dgm:pt>
  </dgm:ptLst>
  <dgm:cxnLst>
    <dgm:cxn modelId="{EC4CB9EB-8909-4D13-A54D-A9D256C0FE07}" type="presOf" srcId="{067F6ED5-3D7E-43B2-8F54-CDCD294047BD}" destId="{233F474C-C818-4F73-801D-73FE10378E73}" srcOrd="1" destOrd="0" presId="urn:microsoft.com/office/officeart/2005/8/layout/process2"/>
    <dgm:cxn modelId="{045696A2-37AF-42C5-BF30-2A8019ABD33E}" type="presOf" srcId="{24E48847-DC50-4FCF-8699-1D5C2D82AB01}" destId="{C75CFDA9-A9D6-43E5-AD03-607D0B6C7407}" srcOrd="0" destOrd="0" presId="urn:microsoft.com/office/officeart/2005/8/layout/process2"/>
    <dgm:cxn modelId="{6180E3F8-9096-45E2-BF68-8F7D036C9C12}" type="presOf" srcId="{36629D74-C011-4DF5-B7AD-5CFDABA011AF}" destId="{0386B4BB-9B9D-4B39-8BC8-64D59EA21300}" srcOrd="1" destOrd="0" presId="urn:microsoft.com/office/officeart/2005/8/layout/process2"/>
    <dgm:cxn modelId="{D6533143-7B76-4A22-8E97-B4D118AE9D22}" srcId="{5B14D9F1-5E8D-4526-ABA5-ABFF7810929C}" destId="{24E48847-DC50-4FCF-8699-1D5C2D82AB01}" srcOrd="2" destOrd="0" parTransId="{AEB3942A-5FB6-4F13-BDBC-9A1E59AC1A57}" sibTransId="{706C7323-76CC-416F-B94A-DEC3D48976E0}"/>
    <dgm:cxn modelId="{8AA275B9-A2C3-4DEC-BB21-D55CF6AAA890}" type="presOf" srcId="{5B14D9F1-5E8D-4526-ABA5-ABFF7810929C}" destId="{3512E584-E642-4633-A33D-3A0EC69F66B3}" srcOrd="0" destOrd="0" presId="urn:microsoft.com/office/officeart/2005/8/layout/process2"/>
    <dgm:cxn modelId="{299450D2-1FA7-40D5-901D-5C47FCEE1878}" type="presOf" srcId="{067F6ED5-3D7E-43B2-8F54-CDCD294047BD}" destId="{D83C615E-06FD-49DB-981D-BAC252332A6F}" srcOrd="0" destOrd="0" presId="urn:microsoft.com/office/officeart/2005/8/layout/process2"/>
    <dgm:cxn modelId="{3FE9EA36-D5B2-41F9-93AC-FFA7A9C612FF}" type="presOf" srcId="{BA90F61E-E884-4B61-84D4-322716BADE7C}" destId="{0C70E355-F320-4805-B227-363BFD3812D3}" srcOrd="0" destOrd="0" presId="urn:microsoft.com/office/officeart/2005/8/layout/process2"/>
    <dgm:cxn modelId="{A1072FD0-2071-474C-A863-1D29C59B13FA}" srcId="{5B14D9F1-5E8D-4526-ABA5-ABFF7810929C}" destId="{A7D18513-3CDB-4C8D-833A-F23969B3DEFF}" srcOrd="0" destOrd="0" parTransId="{163048C5-6C55-4AA3-A99F-D4740B24BEE8}" sibTransId="{067F6ED5-3D7E-43B2-8F54-CDCD294047BD}"/>
    <dgm:cxn modelId="{DFEDC933-440F-4CE0-B0F1-938EC1AEE741}" type="presOf" srcId="{A7D18513-3CDB-4C8D-833A-F23969B3DEFF}" destId="{930201CE-9900-47D2-B2F2-ECC4035412ED}" srcOrd="0" destOrd="0" presId="urn:microsoft.com/office/officeart/2005/8/layout/process2"/>
    <dgm:cxn modelId="{92BD8E72-878A-4489-9B6B-70DA2BE62623}" type="presOf" srcId="{36629D74-C011-4DF5-B7AD-5CFDABA011AF}" destId="{55A52E25-8E1F-461E-B65E-61165C80D164}" srcOrd="0" destOrd="0" presId="urn:microsoft.com/office/officeart/2005/8/layout/process2"/>
    <dgm:cxn modelId="{BBD5FBEA-C7A4-4A69-B231-0DDF9C62FA46}" srcId="{5B14D9F1-5E8D-4526-ABA5-ABFF7810929C}" destId="{BA90F61E-E884-4B61-84D4-322716BADE7C}" srcOrd="1" destOrd="0" parTransId="{A7C7BB69-07E4-46A4-980E-27B79BC29C51}" sibTransId="{36629D74-C011-4DF5-B7AD-5CFDABA011AF}"/>
    <dgm:cxn modelId="{34EE3871-4326-43AC-B06B-8BE027B5246D}" type="presParOf" srcId="{3512E584-E642-4633-A33D-3A0EC69F66B3}" destId="{930201CE-9900-47D2-B2F2-ECC4035412ED}" srcOrd="0" destOrd="0" presId="urn:microsoft.com/office/officeart/2005/8/layout/process2"/>
    <dgm:cxn modelId="{EA8B94DC-2A83-48B5-9C78-94C2FBDE0A18}" type="presParOf" srcId="{3512E584-E642-4633-A33D-3A0EC69F66B3}" destId="{D83C615E-06FD-49DB-981D-BAC252332A6F}" srcOrd="1" destOrd="0" presId="urn:microsoft.com/office/officeart/2005/8/layout/process2"/>
    <dgm:cxn modelId="{48BE9F3C-E1AC-444B-853D-A1A16EB182B1}" type="presParOf" srcId="{D83C615E-06FD-49DB-981D-BAC252332A6F}" destId="{233F474C-C818-4F73-801D-73FE10378E73}" srcOrd="0" destOrd="0" presId="urn:microsoft.com/office/officeart/2005/8/layout/process2"/>
    <dgm:cxn modelId="{1A6D4E9C-B1EA-426E-81A5-F513F16A0854}" type="presParOf" srcId="{3512E584-E642-4633-A33D-3A0EC69F66B3}" destId="{0C70E355-F320-4805-B227-363BFD3812D3}" srcOrd="2" destOrd="0" presId="urn:microsoft.com/office/officeart/2005/8/layout/process2"/>
    <dgm:cxn modelId="{54E05BC4-3389-426A-8B4A-0958AA892A7E}" type="presParOf" srcId="{3512E584-E642-4633-A33D-3A0EC69F66B3}" destId="{55A52E25-8E1F-461E-B65E-61165C80D164}" srcOrd="3" destOrd="0" presId="urn:microsoft.com/office/officeart/2005/8/layout/process2"/>
    <dgm:cxn modelId="{E7D3A0FF-1A73-450F-8778-0C33F637D34E}" type="presParOf" srcId="{55A52E25-8E1F-461E-B65E-61165C80D164}" destId="{0386B4BB-9B9D-4B39-8BC8-64D59EA21300}" srcOrd="0" destOrd="0" presId="urn:microsoft.com/office/officeart/2005/8/layout/process2"/>
    <dgm:cxn modelId="{A772BFE7-3163-4CD3-B6F4-653656AB9269}" type="presParOf" srcId="{3512E584-E642-4633-A33D-3A0EC69F66B3}" destId="{C75CFDA9-A9D6-43E5-AD03-607D0B6C7407}" srcOrd="4" destOrd="0" presId="urn:microsoft.com/office/officeart/2005/8/layout/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B14D9F1-5E8D-4526-ABA5-ABFF7810929C}"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E8265373-F298-48D3-894D-FA0C9FA017C4}">
      <dgm:prSet custT="1"/>
      <dgm:spPr/>
      <dgm:t>
        <a:bodyPr/>
        <a:lstStyle/>
        <a:p>
          <a:r>
            <a:rPr lang="en-US" sz="2000" b="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Issues Order</a:t>
          </a:r>
          <a:endParaRPr lang="en-US" sz="2000" b="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FF64C3E6-1AA7-4263-A161-96A6720FEA6E}" type="parTrans" cxnId="{9DC11A36-86C8-4478-A103-6346B0ED16DD}">
      <dgm:prSet/>
      <dgm:spPr/>
      <dgm:t>
        <a:bodyPr/>
        <a:lstStyle/>
        <a:p>
          <a:endParaRPr lang="en-US"/>
        </a:p>
      </dgm:t>
    </dgm:pt>
    <dgm:pt modelId="{8B329623-A1C5-4F7A-9113-E8361FF8BB14}" type="sibTrans" cxnId="{9DC11A36-86C8-4478-A103-6346B0ED16DD}">
      <dgm:prSet/>
      <dgm:spPr/>
      <dgm:t>
        <a:bodyPr/>
        <a:lstStyle/>
        <a:p>
          <a:endParaRPr lang="en-US"/>
        </a:p>
      </dgm:t>
    </dgm:pt>
    <dgm:pt modelId="{24E48847-DC50-4FCF-8699-1D5C2D82AB01}">
      <dgm:prSet custT="1"/>
      <dgm:spPr/>
      <dgm:t>
        <a:bodyPr/>
        <a:lstStyle/>
        <a:p>
          <a:r>
            <a:rPr lang="en-US" sz="2000" b="0" baseline="0" dirty="0" smtClean="0">
              <a:solidFill>
                <a:schemeClr val="bg2"/>
              </a:solidFill>
              <a:effectLst>
                <a:outerShdw blurRad="38100" dist="38100" dir="2700000" algn="tl">
                  <a:srgbClr val="000000">
                    <a:alpha val="43137"/>
                  </a:srgbClr>
                </a:outerShdw>
              </a:effectLst>
              <a:latin typeface="Arial" panose="020B0604020202020204" pitchFamily="34" charset="0"/>
            </a:rPr>
            <a:t>The Commission Conducts Public Hearing</a:t>
          </a:r>
          <a:endParaRPr lang="en-US" sz="2000" b="0" baseline="0" dirty="0">
            <a:solidFill>
              <a:schemeClr val="bg2"/>
            </a:solidFill>
            <a:effectLst>
              <a:outerShdw blurRad="38100" dist="38100" dir="2700000" algn="tl">
                <a:srgbClr val="000000">
                  <a:alpha val="43137"/>
                </a:srgbClr>
              </a:outerShdw>
            </a:effectLst>
            <a:latin typeface="Arial" panose="020B0604020202020204" pitchFamily="34" charset="0"/>
          </a:endParaRPr>
        </a:p>
      </dgm:t>
    </dgm:pt>
    <dgm:pt modelId="{706C7323-76CC-416F-B94A-DEC3D48976E0}" type="sibTrans" cxnId="{D6533143-7B76-4A22-8E97-B4D118AE9D22}">
      <dgm:prSet/>
      <dgm:spPr/>
      <dgm:t>
        <a:bodyPr/>
        <a:lstStyle/>
        <a:p>
          <a:endParaRPr lang="en-US" dirty="0"/>
        </a:p>
      </dgm:t>
    </dgm:pt>
    <dgm:pt modelId="{AEB3942A-5FB6-4F13-BDBC-9A1E59AC1A57}" type="parTrans" cxnId="{D6533143-7B76-4A22-8E97-B4D118AE9D22}">
      <dgm:prSet/>
      <dgm:spPr/>
      <dgm:t>
        <a:bodyPr/>
        <a:lstStyle/>
        <a:p>
          <a:endParaRPr lang="en-US"/>
        </a:p>
      </dgm:t>
    </dgm:pt>
    <dgm:pt modelId="{8F9AB628-320A-4DBA-9E1A-A0F6BED473E7}">
      <dgm:prSet custT="1"/>
      <dgm:spPr/>
      <dgm:t>
        <a:bodyPr/>
        <a:lstStyle/>
        <a:p>
          <a:r>
            <a:rPr lang="en-US" sz="2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Order Nos. 1987-898 and 1988-294 Require Annual Hearings to Review Gas Utilities’ Purchased Gas Adjustment and Gas Purchasing Policies</a:t>
          </a:r>
          <a:endParaRPr lang="en-US" sz="2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E81EDB11-CC6E-4004-B3BA-35DAC2239630}" type="parTrans" cxnId="{E1205E5D-F148-40A0-95C0-E0BEB9A494F9}">
      <dgm:prSet/>
      <dgm:spPr/>
      <dgm:t>
        <a:bodyPr/>
        <a:lstStyle/>
        <a:p>
          <a:endParaRPr lang="en-US"/>
        </a:p>
      </dgm:t>
    </dgm:pt>
    <dgm:pt modelId="{9BEB5140-A921-4F8C-B38F-A04D76EE79BF}" type="sibTrans" cxnId="{E1205E5D-F148-40A0-95C0-E0BEB9A494F9}">
      <dgm:prSet/>
      <dgm:spPr/>
      <dgm:t>
        <a:bodyPr/>
        <a:lstStyle/>
        <a:p>
          <a:endParaRPr lang="en-US" dirty="0"/>
        </a:p>
      </dgm:t>
    </dgm:pt>
    <dgm:pt modelId="{BA90F61E-E884-4B61-84D4-322716BADE7C}">
      <dgm:prSet custT="1"/>
      <dgm:spPr/>
      <dgm:t>
        <a:bodyPr/>
        <a:lstStyle/>
        <a:p>
          <a:r>
            <a:rPr lang="en-US" sz="20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Prefiled Testimony Filed</a:t>
          </a:r>
          <a:endPar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A7C7BB69-07E4-46A4-980E-27B79BC29C51}" type="parTrans" cxnId="{BBD5FBEA-C7A4-4A69-B231-0DDF9C62FA46}">
      <dgm:prSet/>
      <dgm:spPr/>
      <dgm:t>
        <a:bodyPr/>
        <a:lstStyle/>
        <a:p>
          <a:endParaRPr lang="en-US"/>
        </a:p>
      </dgm:t>
    </dgm:pt>
    <dgm:pt modelId="{36629D74-C011-4DF5-B7AD-5CFDABA011AF}" type="sibTrans" cxnId="{BBD5FBEA-C7A4-4A69-B231-0DDF9C62FA46}">
      <dgm:prSet/>
      <dgm:spPr/>
      <dgm:t>
        <a:bodyPr/>
        <a:lstStyle/>
        <a:p>
          <a:endParaRPr lang="en-US" dirty="0"/>
        </a:p>
      </dgm:t>
    </dgm:pt>
    <dgm:pt modelId="{3512E584-E642-4633-A33D-3A0EC69F66B3}" type="pres">
      <dgm:prSet presAssocID="{5B14D9F1-5E8D-4526-ABA5-ABFF7810929C}" presName="linearFlow" presStyleCnt="0">
        <dgm:presLayoutVars>
          <dgm:resizeHandles val="exact"/>
        </dgm:presLayoutVars>
      </dgm:prSet>
      <dgm:spPr/>
      <dgm:t>
        <a:bodyPr/>
        <a:lstStyle/>
        <a:p>
          <a:endParaRPr lang="en-US"/>
        </a:p>
      </dgm:t>
    </dgm:pt>
    <dgm:pt modelId="{F3BE472F-B4D7-43FD-A3B8-84FA74F3B289}" type="pres">
      <dgm:prSet presAssocID="{8F9AB628-320A-4DBA-9E1A-A0F6BED473E7}" presName="node" presStyleLbl="node1" presStyleIdx="0" presStyleCnt="4" custScaleX="231053" custScaleY="74796" custLinFactNeighborX="-322" custLinFactNeighborY="-2541">
        <dgm:presLayoutVars>
          <dgm:bulletEnabled val="1"/>
        </dgm:presLayoutVars>
      </dgm:prSet>
      <dgm:spPr/>
      <dgm:t>
        <a:bodyPr/>
        <a:lstStyle/>
        <a:p>
          <a:endParaRPr lang="en-US"/>
        </a:p>
      </dgm:t>
    </dgm:pt>
    <dgm:pt modelId="{4B4F9F7A-58E4-4DA8-A23B-3D80EAFCB837}" type="pres">
      <dgm:prSet presAssocID="{9BEB5140-A921-4F8C-B38F-A04D76EE79BF}" presName="sibTrans" presStyleLbl="sibTrans2D1" presStyleIdx="0" presStyleCnt="3"/>
      <dgm:spPr/>
      <dgm:t>
        <a:bodyPr/>
        <a:lstStyle/>
        <a:p>
          <a:endParaRPr lang="en-US"/>
        </a:p>
      </dgm:t>
    </dgm:pt>
    <dgm:pt modelId="{FAB88E49-5F96-4987-8985-03F5EB381DB5}" type="pres">
      <dgm:prSet presAssocID="{9BEB5140-A921-4F8C-B38F-A04D76EE79BF}" presName="connectorText" presStyleLbl="sibTrans2D1" presStyleIdx="0" presStyleCnt="3"/>
      <dgm:spPr/>
      <dgm:t>
        <a:bodyPr/>
        <a:lstStyle/>
        <a:p>
          <a:endParaRPr lang="en-US"/>
        </a:p>
      </dgm:t>
    </dgm:pt>
    <dgm:pt modelId="{0C70E355-F320-4805-B227-363BFD3812D3}" type="pres">
      <dgm:prSet presAssocID="{BA90F61E-E884-4B61-84D4-322716BADE7C}" presName="node" presStyleLbl="node1" presStyleIdx="1" presStyleCnt="4" custScaleX="103916" custScaleY="57744">
        <dgm:presLayoutVars>
          <dgm:bulletEnabled val="1"/>
        </dgm:presLayoutVars>
      </dgm:prSet>
      <dgm:spPr/>
      <dgm:t>
        <a:bodyPr/>
        <a:lstStyle/>
        <a:p>
          <a:endParaRPr lang="en-US"/>
        </a:p>
      </dgm:t>
    </dgm:pt>
    <dgm:pt modelId="{55A52E25-8E1F-461E-B65E-61165C80D164}" type="pres">
      <dgm:prSet presAssocID="{36629D74-C011-4DF5-B7AD-5CFDABA011AF}" presName="sibTrans" presStyleLbl="sibTrans2D1" presStyleIdx="1" presStyleCnt="3"/>
      <dgm:spPr/>
      <dgm:t>
        <a:bodyPr/>
        <a:lstStyle/>
        <a:p>
          <a:endParaRPr lang="en-US"/>
        </a:p>
      </dgm:t>
    </dgm:pt>
    <dgm:pt modelId="{0386B4BB-9B9D-4B39-8BC8-64D59EA21300}" type="pres">
      <dgm:prSet presAssocID="{36629D74-C011-4DF5-B7AD-5CFDABA011AF}" presName="connectorText" presStyleLbl="sibTrans2D1" presStyleIdx="1" presStyleCnt="3"/>
      <dgm:spPr/>
      <dgm:t>
        <a:bodyPr/>
        <a:lstStyle/>
        <a:p>
          <a:endParaRPr lang="en-US"/>
        </a:p>
      </dgm:t>
    </dgm:pt>
    <dgm:pt modelId="{C75CFDA9-A9D6-43E5-AD03-607D0B6C7407}" type="pres">
      <dgm:prSet presAssocID="{24E48847-DC50-4FCF-8699-1D5C2D82AB01}" presName="node" presStyleLbl="node1" presStyleIdx="2" presStyleCnt="4" custScaleX="142962" custScaleY="57956">
        <dgm:presLayoutVars>
          <dgm:bulletEnabled val="1"/>
        </dgm:presLayoutVars>
      </dgm:prSet>
      <dgm:spPr/>
      <dgm:t>
        <a:bodyPr/>
        <a:lstStyle/>
        <a:p>
          <a:endParaRPr lang="en-US"/>
        </a:p>
      </dgm:t>
    </dgm:pt>
    <dgm:pt modelId="{DFA58294-CB74-46C3-A2A5-1BB0506D41DF}" type="pres">
      <dgm:prSet presAssocID="{706C7323-76CC-416F-B94A-DEC3D48976E0}" presName="sibTrans" presStyleLbl="sibTrans2D1" presStyleIdx="2" presStyleCnt="3"/>
      <dgm:spPr/>
      <dgm:t>
        <a:bodyPr/>
        <a:lstStyle/>
        <a:p>
          <a:endParaRPr lang="en-US"/>
        </a:p>
      </dgm:t>
    </dgm:pt>
    <dgm:pt modelId="{D6550A24-A799-44E3-AF24-BE40DB38940A}" type="pres">
      <dgm:prSet presAssocID="{706C7323-76CC-416F-B94A-DEC3D48976E0}" presName="connectorText" presStyleLbl="sibTrans2D1" presStyleIdx="2" presStyleCnt="3"/>
      <dgm:spPr/>
      <dgm:t>
        <a:bodyPr/>
        <a:lstStyle/>
        <a:p>
          <a:endParaRPr lang="en-US"/>
        </a:p>
      </dgm:t>
    </dgm:pt>
    <dgm:pt modelId="{98AEF04F-828C-40C8-AE46-329EC5CF2F50}" type="pres">
      <dgm:prSet presAssocID="{E8265373-F298-48D3-894D-FA0C9FA017C4}" presName="node" presStyleLbl="node1" presStyleIdx="3" presStyleCnt="4" custScaleX="144399" custScaleY="48560">
        <dgm:presLayoutVars>
          <dgm:bulletEnabled val="1"/>
        </dgm:presLayoutVars>
      </dgm:prSet>
      <dgm:spPr/>
      <dgm:t>
        <a:bodyPr/>
        <a:lstStyle/>
        <a:p>
          <a:endParaRPr lang="en-US"/>
        </a:p>
      </dgm:t>
    </dgm:pt>
  </dgm:ptLst>
  <dgm:cxnLst>
    <dgm:cxn modelId="{5CDCED1D-3941-486E-92FF-4271F69C7B5F}" type="presOf" srcId="{706C7323-76CC-416F-B94A-DEC3D48976E0}" destId="{D6550A24-A799-44E3-AF24-BE40DB38940A}" srcOrd="1" destOrd="0" presId="urn:microsoft.com/office/officeart/2005/8/layout/process2"/>
    <dgm:cxn modelId="{D6533143-7B76-4A22-8E97-B4D118AE9D22}" srcId="{5B14D9F1-5E8D-4526-ABA5-ABFF7810929C}" destId="{24E48847-DC50-4FCF-8699-1D5C2D82AB01}" srcOrd="2" destOrd="0" parTransId="{AEB3942A-5FB6-4F13-BDBC-9A1E59AC1A57}" sibTransId="{706C7323-76CC-416F-B94A-DEC3D48976E0}"/>
    <dgm:cxn modelId="{379D368F-B522-4853-B674-EA0790F0CBC1}" type="presOf" srcId="{706C7323-76CC-416F-B94A-DEC3D48976E0}" destId="{DFA58294-CB74-46C3-A2A5-1BB0506D41DF}" srcOrd="0" destOrd="0" presId="urn:microsoft.com/office/officeart/2005/8/layout/process2"/>
    <dgm:cxn modelId="{8EF329A8-62BB-4EFE-85DA-5830AFE191CE}" type="presOf" srcId="{36629D74-C011-4DF5-B7AD-5CFDABA011AF}" destId="{55A52E25-8E1F-461E-B65E-61165C80D164}" srcOrd="0" destOrd="0" presId="urn:microsoft.com/office/officeart/2005/8/layout/process2"/>
    <dgm:cxn modelId="{AC23FDCD-E969-4E26-A5D3-B7BE7CBD1BAB}" type="presOf" srcId="{8F9AB628-320A-4DBA-9E1A-A0F6BED473E7}" destId="{F3BE472F-B4D7-43FD-A3B8-84FA74F3B289}" srcOrd="0" destOrd="0" presId="urn:microsoft.com/office/officeart/2005/8/layout/process2"/>
    <dgm:cxn modelId="{36FBDDE2-786C-459A-83A9-C2B329DC3B50}" type="presOf" srcId="{BA90F61E-E884-4B61-84D4-322716BADE7C}" destId="{0C70E355-F320-4805-B227-363BFD3812D3}" srcOrd="0" destOrd="0" presId="urn:microsoft.com/office/officeart/2005/8/layout/process2"/>
    <dgm:cxn modelId="{807D0B85-E92B-4E49-9EA4-02BC789D0367}" type="presOf" srcId="{5B14D9F1-5E8D-4526-ABA5-ABFF7810929C}" destId="{3512E584-E642-4633-A33D-3A0EC69F66B3}" srcOrd="0" destOrd="0" presId="urn:microsoft.com/office/officeart/2005/8/layout/process2"/>
    <dgm:cxn modelId="{93B82062-BFEF-426D-B330-575C836630B2}" type="presOf" srcId="{9BEB5140-A921-4F8C-B38F-A04D76EE79BF}" destId="{FAB88E49-5F96-4987-8985-03F5EB381DB5}" srcOrd="1" destOrd="0" presId="urn:microsoft.com/office/officeart/2005/8/layout/process2"/>
    <dgm:cxn modelId="{509D068E-F8FB-472F-A6C8-83F2767573FE}" type="presOf" srcId="{36629D74-C011-4DF5-B7AD-5CFDABA011AF}" destId="{0386B4BB-9B9D-4B39-8BC8-64D59EA21300}" srcOrd="1" destOrd="0" presId="urn:microsoft.com/office/officeart/2005/8/layout/process2"/>
    <dgm:cxn modelId="{9DC11A36-86C8-4478-A103-6346B0ED16DD}" srcId="{5B14D9F1-5E8D-4526-ABA5-ABFF7810929C}" destId="{E8265373-F298-48D3-894D-FA0C9FA017C4}" srcOrd="3" destOrd="0" parTransId="{FF64C3E6-1AA7-4263-A161-96A6720FEA6E}" sibTransId="{8B329623-A1C5-4F7A-9113-E8361FF8BB14}"/>
    <dgm:cxn modelId="{E62B60D9-24C4-4C59-B95F-6D95D1201CBF}" type="presOf" srcId="{24E48847-DC50-4FCF-8699-1D5C2D82AB01}" destId="{C75CFDA9-A9D6-43E5-AD03-607D0B6C7407}" srcOrd="0" destOrd="0" presId="urn:microsoft.com/office/officeart/2005/8/layout/process2"/>
    <dgm:cxn modelId="{BBD5FBEA-C7A4-4A69-B231-0DDF9C62FA46}" srcId="{5B14D9F1-5E8D-4526-ABA5-ABFF7810929C}" destId="{BA90F61E-E884-4B61-84D4-322716BADE7C}" srcOrd="1" destOrd="0" parTransId="{A7C7BB69-07E4-46A4-980E-27B79BC29C51}" sibTransId="{36629D74-C011-4DF5-B7AD-5CFDABA011AF}"/>
    <dgm:cxn modelId="{C6CEEB6A-3587-4AC7-98A7-9BB829000FA8}" type="presOf" srcId="{9BEB5140-A921-4F8C-B38F-A04D76EE79BF}" destId="{4B4F9F7A-58E4-4DA8-A23B-3D80EAFCB837}" srcOrd="0" destOrd="0" presId="urn:microsoft.com/office/officeart/2005/8/layout/process2"/>
    <dgm:cxn modelId="{5313F758-8D93-4803-B059-EE7A11BA51AC}" type="presOf" srcId="{E8265373-F298-48D3-894D-FA0C9FA017C4}" destId="{98AEF04F-828C-40C8-AE46-329EC5CF2F50}" srcOrd="0" destOrd="0" presId="urn:microsoft.com/office/officeart/2005/8/layout/process2"/>
    <dgm:cxn modelId="{E1205E5D-F148-40A0-95C0-E0BEB9A494F9}" srcId="{5B14D9F1-5E8D-4526-ABA5-ABFF7810929C}" destId="{8F9AB628-320A-4DBA-9E1A-A0F6BED473E7}" srcOrd="0" destOrd="0" parTransId="{E81EDB11-CC6E-4004-B3BA-35DAC2239630}" sibTransId="{9BEB5140-A921-4F8C-B38F-A04D76EE79BF}"/>
    <dgm:cxn modelId="{600D9F98-9862-438B-879F-09EDD85ACF11}" type="presParOf" srcId="{3512E584-E642-4633-A33D-3A0EC69F66B3}" destId="{F3BE472F-B4D7-43FD-A3B8-84FA74F3B289}" srcOrd="0" destOrd="0" presId="urn:microsoft.com/office/officeart/2005/8/layout/process2"/>
    <dgm:cxn modelId="{98900FE5-A818-4C53-BA1A-6DF8CEAF41EE}" type="presParOf" srcId="{3512E584-E642-4633-A33D-3A0EC69F66B3}" destId="{4B4F9F7A-58E4-4DA8-A23B-3D80EAFCB837}" srcOrd="1" destOrd="0" presId="urn:microsoft.com/office/officeart/2005/8/layout/process2"/>
    <dgm:cxn modelId="{D715B58E-112F-436C-9CFA-94D8266EEE34}" type="presParOf" srcId="{4B4F9F7A-58E4-4DA8-A23B-3D80EAFCB837}" destId="{FAB88E49-5F96-4987-8985-03F5EB381DB5}" srcOrd="0" destOrd="0" presId="urn:microsoft.com/office/officeart/2005/8/layout/process2"/>
    <dgm:cxn modelId="{4C750192-2793-4EE6-BBAD-4F43B5B35726}" type="presParOf" srcId="{3512E584-E642-4633-A33D-3A0EC69F66B3}" destId="{0C70E355-F320-4805-B227-363BFD3812D3}" srcOrd="2" destOrd="0" presId="urn:microsoft.com/office/officeart/2005/8/layout/process2"/>
    <dgm:cxn modelId="{5BBB4DDE-7D09-4513-BA79-A00432A8B8D4}" type="presParOf" srcId="{3512E584-E642-4633-A33D-3A0EC69F66B3}" destId="{55A52E25-8E1F-461E-B65E-61165C80D164}" srcOrd="3" destOrd="0" presId="urn:microsoft.com/office/officeart/2005/8/layout/process2"/>
    <dgm:cxn modelId="{F479F975-B4AA-420E-AF5F-9A1BD5FE27FB}" type="presParOf" srcId="{55A52E25-8E1F-461E-B65E-61165C80D164}" destId="{0386B4BB-9B9D-4B39-8BC8-64D59EA21300}" srcOrd="0" destOrd="0" presId="urn:microsoft.com/office/officeart/2005/8/layout/process2"/>
    <dgm:cxn modelId="{216A99D0-DA63-49A9-B53C-61CB9CBE703E}" type="presParOf" srcId="{3512E584-E642-4633-A33D-3A0EC69F66B3}" destId="{C75CFDA9-A9D6-43E5-AD03-607D0B6C7407}" srcOrd="4" destOrd="0" presId="urn:microsoft.com/office/officeart/2005/8/layout/process2"/>
    <dgm:cxn modelId="{6009953F-068E-4F47-9388-9AB143934EE7}" type="presParOf" srcId="{3512E584-E642-4633-A33D-3A0EC69F66B3}" destId="{DFA58294-CB74-46C3-A2A5-1BB0506D41DF}" srcOrd="5" destOrd="0" presId="urn:microsoft.com/office/officeart/2005/8/layout/process2"/>
    <dgm:cxn modelId="{B0A95807-4E0E-42B2-859B-6872604E3FB1}" type="presParOf" srcId="{DFA58294-CB74-46C3-A2A5-1BB0506D41DF}" destId="{D6550A24-A799-44E3-AF24-BE40DB38940A}" srcOrd="0" destOrd="0" presId="urn:microsoft.com/office/officeart/2005/8/layout/process2"/>
    <dgm:cxn modelId="{49B352B8-59E6-4F4D-B1E4-711EB48AFEC6}" type="presParOf" srcId="{3512E584-E642-4633-A33D-3A0EC69F66B3}" destId="{98AEF04F-828C-40C8-AE46-329EC5CF2F50}"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B14D9F1-5E8D-4526-ABA5-ABFF7810929C}" type="doc">
      <dgm:prSet loTypeId="urn:microsoft.com/office/officeart/2005/8/layout/process2" loCatId="process" qsTypeId="urn:microsoft.com/office/officeart/2005/8/quickstyle/simple1" qsCatId="simple" csTypeId="urn:microsoft.com/office/officeart/2005/8/colors/accent1_2" csCatId="accent1" phldr="1"/>
      <dgm:spPr/>
    </dgm:pt>
    <dgm:pt modelId="{3512E584-E642-4633-A33D-3A0EC69F66B3}" type="pres">
      <dgm:prSet presAssocID="{5B14D9F1-5E8D-4526-ABA5-ABFF7810929C}" presName="linearFlow" presStyleCnt="0">
        <dgm:presLayoutVars>
          <dgm:resizeHandles val="exact"/>
        </dgm:presLayoutVars>
      </dgm:prSet>
      <dgm:spPr/>
    </dgm:pt>
  </dgm:ptLst>
  <dgm:cxnLst>
    <dgm:cxn modelId="{6D90D0D2-0D91-4E0B-905D-6E5F4437EFE2}" type="presOf" srcId="{5B14D9F1-5E8D-4526-ABA5-ABFF7810929C}" destId="{3512E584-E642-4633-A33D-3A0EC69F66B3}" srcOrd="0"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B14D9F1-5E8D-4526-ABA5-ABFF7810929C}"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US"/>
        </a:p>
      </dgm:t>
    </dgm:pt>
    <dgm:pt modelId="{E8265373-F298-48D3-894D-FA0C9FA017C4}">
      <dgm:prSet custT="1"/>
      <dgm:spPr/>
      <dgm:t>
        <a:bodyPr/>
        <a:lstStyle/>
        <a:p>
          <a:r>
            <a:rPr lang="en-US" sz="1600" b="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ORS Conducts an Audit and Reports Findings by September 1st</a:t>
          </a:r>
          <a:endParaRPr lang="en-US" sz="1600" b="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FF64C3E6-1AA7-4263-A161-96A6720FEA6E}" type="parTrans" cxnId="{9DC11A36-86C8-4478-A103-6346B0ED16DD}">
      <dgm:prSet/>
      <dgm:spPr/>
      <dgm:t>
        <a:bodyPr/>
        <a:lstStyle/>
        <a:p>
          <a:endParaRPr lang="en-US"/>
        </a:p>
      </dgm:t>
    </dgm:pt>
    <dgm:pt modelId="{8B329623-A1C5-4F7A-9113-E8361FF8BB14}" type="sibTrans" cxnId="{9DC11A36-86C8-4478-A103-6346B0ED16DD}">
      <dgm:prSet/>
      <dgm:spPr/>
      <dgm:t>
        <a:bodyPr/>
        <a:lstStyle/>
        <a:p>
          <a:endParaRPr lang="en-US"/>
        </a:p>
      </dgm:t>
    </dgm:pt>
    <dgm:pt modelId="{24E48847-DC50-4FCF-8699-1D5C2D82AB01}">
      <dgm:prSet custT="1"/>
      <dgm:spPr/>
      <dgm:t>
        <a:bodyPr/>
        <a:lstStyle/>
        <a:p>
          <a:r>
            <a:rPr lang="en-US" sz="1600" b="0" baseline="0" dirty="0" smtClean="0">
              <a:solidFill>
                <a:schemeClr val="bg2"/>
              </a:solidFill>
              <a:effectLst>
                <a:outerShdw blurRad="38100" dist="38100" dir="2700000" algn="tl">
                  <a:srgbClr val="000000">
                    <a:alpha val="43137"/>
                  </a:srgbClr>
                </a:outerShdw>
              </a:effectLst>
              <a:latin typeface="Arial" panose="020B0604020202020204" pitchFamily="34" charset="0"/>
            </a:rPr>
            <a:t>Interested Parties Have until July 15</a:t>
          </a:r>
          <a:r>
            <a:rPr lang="en-US" sz="1600" b="0" baseline="30000" dirty="0" smtClean="0">
              <a:solidFill>
                <a:schemeClr val="bg2"/>
              </a:solidFill>
              <a:effectLst>
                <a:outerShdw blurRad="38100" dist="38100" dir="2700000" algn="tl">
                  <a:srgbClr val="000000">
                    <a:alpha val="43137"/>
                  </a:srgbClr>
                </a:outerShdw>
              </a:effectLst>
              <a:latin typeface="Arial" panose="020B0604020202020204" pitchFamily="34" charset="0"/>
            </a:rPr>
            <a:t>th</a:t>
          </a:r>
          <a:r>
            <a:rPr lang="en-US" sz="1600" b="0" baseline="0" dirty="0" smtClean="0">
              <a:solidFill>
                <a:schemeClr val="bg2"/>
              </a:solidFill>
              <a:effectLst>
                <a:outerShdw blurRad="38100" dist="38100" dir="2700000" algn="tl">
                  <a:srgbClr val="000000">
                    <a:alpha val="43137"/>
                  </a:srgbClr>
                </a:outerShdw>
              </a:effectLst>
              <a:latin typeface="Arial" panose="020B0604020202020204" pitchFamily="34" charset="0"/>
            </a:rPr>
            <a:t> to File Comments in Writing</a:t>
          </a:r>
          <a:endParaRPr lang="en-US" sz="1600" b="0" baseline="0" dirty="0">
            <a:solidFill>
              <a:schemeClr val="bg2"/>
            </a:solidFill>
            <a:effectLst>
              <a:outerShdw blurRad="38100" dist="38100" dir="2700000" algn="tl">
                <a:srgbClr val="000000">
                  <a:alpha val="43137"/>
                </a:srgbClr>
              </a:outerShdw>
            </a:effectLst>
            <a:latin typeface="Arial" panose="020B0604020202020204" pitchFamily="34" charset="0"/>
          </a:endParaRPr>
        </a:p>
      </dgm:t>
    </dgm:pt>
    <dgm:pt modelId="{706C7323-76CC-416F-B94A-DEC3D48976E0}" type="sibTrans" cxnId="{D6533143-7B76-4A22-8E97-B4D118AE9D22}">
      <dgm:prSet/>
      <dgm:spPr/>
      <dgm:t>
        <a:bodyPr/>
        <a:lstStyle/>
        <a:p>
          <a:endParaRPr lang="en-US"/>
        </a:p>
      </dgm:t>
    </dgm:pt>
    <dgm:pt modelId="{AEB3942A-5FB6-4F13-BDBC-9A1E59AC1A57}" type="parTrans" cxnId="{D6533143-7B76-4A22-8E97-B4D118AE9D22}">
      <dgm:prSet/>
      <dgm:spPr/>
      <dgm:t>
        <a:bodyPr/>
        <a:lstStyle/>
        <a:p>
          <a:endParaRPr lang="en-US"/>
        </a:p>
      </dgm:t>
    </dgm:pt>
    <dgm:pt modelId="{BA90F61E-E884-4B61-84D4-322716BADE7C}">
      <dgm:prSet custT="1"/>
      <dgm:spPr/>
      <dgm:t>
        <a:bodyPr/>
        <a:lstStyle/>
        <a:p>
          <a:r>
            <a:rPr lang="en-US" sz="1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Utility Files Monitoring Reports with the Commission on or before June 15th</a:t>
          </a:r>
          <a:endParaRPr lang="en-US" sz="1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A7C7BB69-07E4-46A4-980E-27B79BC29C51}" type="parTrans" cxnId="{BBD5FBEA-C7A4-4A69-B231-0DDF9C62FA46}">
      <dgm:prSet/>
      <dgm:spPr/>
      <dgm:t>
        <a:bodyPr/>
        <a:lstStyle/>
        <a:p>
          <a:endParaRPr lang="en-US"/>
        </a:p>
      </dgm:t>
    </dgm:pt>
    <dgm:pt modelId="{36629D74-C011-4DF5-B7AD-5CFDABA011AF}" type="sibTrans" cxnId="{BBD5FBEA-C7A4-4A69-B231-0DDF9C62FA46}">
      <dgm:prSet/>
      <dgm:spPr/>
      <dgm:t>
        <a:bodyPr/>
        <a:lstStyle/>
        <a:p>
          <a:endParaRPr lang="en-US"/>
        </a:p>
      </dgm:t>
    </dgm:pt>
    <dgm:pt modelId="{A34ED164-2639-4CD4-B98D-856B8E7AF00A}">
      <dgm:prSet custT="1"/>
      <dgm:spPr/>
      <dgm:t>
        <a:bodyPr/>
        <a:lstStyle/>
        <a:p>
          <a:r>
            <a:rPr lang="en-US" sz="1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Written Comments in Response to ORS’s Report Due September 15th</a:t>
          </a:r>
          <a:endParaRPr lang="en-US" sz="1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gm:t>
    </dgm:pt>
    <dgm:pt modelId="{B1D6B863-9B16-4C4A-A2D5-7417A6AB90C8}" type="parTrans" cxnId="{94271015-8528-4D26-953D-A4190198ABD5}">
      <dgm:prSet/>
      <dgm:spPr/>
      <dgm:t>
        <a:bodyPr/>
        <a:lstStyle/>
        <a:p>
          <a:endParaRPr lang="en-US"/>
        </a:p>
      </dgm:t>
    </dgm:pt>
    <dgm:pt modelId="{96E2C0AE-A191-4E16-9F2F-E8A978C34D22}" type="sibTrans" cxnId="{94271015-8528-4D26-953D-A4190198ABD5}">
      <dgm:prSet/>
      <dgm:spPr/>
      <dgm:t>
        <a:bodyPr/>
        <a:lstStyle/>
        <a:p>
          <a:endParaRPr lang="en-US"/>
        </a:p>
      </dgm:t>
    </dgm:pt>
    <dgm:pt modelId="{43C1FC93-C64B-4130-B576-07AA2507BC75}">
      <dgm:prSet custT="1"/>
      <dgm:spPr/>
      <dgm:t>
        <a:bodyPr/>
        <a:lstStyle/>
        <a:p>
          <a:r>
            <a:rPr lang="en-US" sz="1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 58-5-455 - Commission Issues Order by October 15</a:t>
          </a:r>
          <a:r>
            <a:rPr lang="en-US" sz="1600" baseline="30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a:t>
          </a:r>
        </a:p>
      </dgm:t>
    </dgm:pt>
    <dgm:pt modelId="{7B6D6BD3-13B6-4C39-B3CB-3FB64AEDBEE7}" type="parTrans" cxnId="{C0557960-2918-412C-AA35-7FC579D4190B}">
      <dgm:prSet/>
      <dgm:spPr/>
      <dgm:t>
        <a:bodyPr/>
        <a:lstStyle/>
        <a:p>
          <a:endParaRPr lang="en-US"/>
        </a:p>
      </dgm:t>
    </dgm:pt>
    <dgm:pt modelId="{31E57DEA-CF63-4DD1-9F7E-AA47CB05D743}" type="sibTrans" cxnId="{C0557960-2918-412C-AA35-7FC579D4190B}">
      <dgm:prSet/>
      <dgm:spPr/>
      <dgm:t>
        <a:bodyPr/>
        <a:lstStyle/>
        <a:p>
          <a:endParaRPr lang="en-US"/>
        </a:p>
      </dgm:t>
    </dgm:pt>
    <dgm:pt modelId="{3512E584-E642-4633-A33D-3A0EC69F66B3}" type="pres">
      <dgm:prSet presAssocID="{5B14D9F1-5E8D-4526-ABA5-ABFF7810929C}" presName="linearFlow" presStyleCnt="0">
        <dgm:presLayoutVars>
          <dgm:resizeHandles val="exact"/>
        </dgm:presLayoutVars>
      </dgm:prSet>
      <dgm:spPr/>
      <dgm:t>
        <a:bodyPr/>
        <a:lstStyle/>
        <a:p>
          <a:endParaRPr lang="en-US"/>
        </a:p>
      </dgm:t>
    </dgm:pt>
    <dgm:pt modelId="{0C70E355-F320-4805-B227-363BFD3812D3}" type="pres">
      <dgm:prSet presAssocID="{BA90F61E-E884-4B61-84D4-322716BADE7C}" presName="node" presStyleLbl="node1" presStyleIdx="0" presStyleCnt="5" custScaleX="161078" custScaleY="49250">
        <dgm:presLayoutVars>
          <dgm:bulletEnabled val="1"/>
        </dgm:presLayoutVars>
      </dgm:prSet>
      <dgm:spPr/>
      <dgm:t>
        <a:bodyPr/>
        <a:lstStyle/>
        <a:p>
          <a:endParaRPr lang="en-US"/>
        </a:p>
      </dgm:t>
    </dgm:pt>
    <dgm:pt modelId="{55A52E25-8E1F-461E-B65E-61165C80D164}" type="pres">
      <dgm:prSet presAssocID="{36629D74-C011-4DF5-B7AD-5CFDABA011AF}" presName="sibTrans" presStyleLbl="sibTrans2D1" presStyleIdx="0" presStyleCnt="4"/>
      <dgm:spPr/>
      <dgm:t>
        <a:bodyPr/>
        <a:lstStyle/>
        <a:p>
          <a:endParaRPr lang="en-US"/>
        </a:p>
      </dgm:t>
    </dgm:pt>
    <dgm:pt modelId="{0386B4BB-9B9D-4B39-8BC8-64D59EA21300}" type="pres">
      <dgm:prSet presAssocID="{36629D74-C011-4DF5-B7AD-5CFDABA011AF}" presName="connectorText" presStyleLbl="sibTrans2D1" presStyleIdx="0" presStyleCnt="4"/>
      <dgm:spPr/>
      <dgm:t>
        <a:bodyPr/>
        <a:lstStyle/>
        <a:p>
          <a:endParaRPr lang="en-US"/>
        </a:p>
      </dgm:t>
    </dgm:pt>
    <dgm:pt modelId="{C75CFDA9-A9D6-43E5-AD03-607D0B6C7407}" type="pres">
      <dgm:prSet presAssocID="{24E48847-DC50-4FCF-8699-1D5C2D82AB01}" presName="node" presStyleLbl="node1" presStyleIdx="1" presStyleCnt="5" custScaleX="135376" custScaleY="48525">
        <dgm:presLayoutVars>
          <dgm:bulletEnabled val="1"/>
        </dgm:presLayoutVars>
      </dgm:prSet>
      <dgm:spPr/>
      <dgm:t>
        <a:bodyPr/>
        <a:lstStyle/>
        <a:p>
          <a:endParaRPr lang="en-US"/>
        </a:p>
      </dgm:t>
    </dgm:pt>
    <dgm:pt modelId="{DFA58294-CB74-46C3-A2A5-1BB0506D41DF}" type="pres">
      <dgm:prSet presAssocID="{706C7323-76CC-416F-B94A-DEC3D48976E0}" presName="sibTrans" presStyleLbl="sibTrans2D1" presStyleIdx="1" presStyleCnt="4"/>
      <dgm:spPr/>
      <dgm:t>
        <a:bodyPr/>
        <a:lstStyle/>
        <a:p>
          <a:endParaRPr lang="en-US"/>
        </a:p>
      </dgm:t>
    </dgm:pt>
    <dgm:pt modelId="{D6550A24-A799-44E3-AF24-BE40DB38940A}" type="pres">
      <dgm:prSet presAssocID="{706C7323-76CC-416F-B94A-DEC3D48976E0}" presName="connectorText" presStyleLbl="sibTrans2D1" presStyleIdx="1" presStyleCnt="4"/>
      <dgm:spPr/>
      <dgm:t>
        <a:bodyPr/>
        <a:lstStyle/>
        <a:p>
          <a:endParaRPr lang="en-US"/>
        </a:p>
      </dgm:t>
    </dgm:pt>
    <dgm:pt modelId="{98AEF04F-828C-40C8-AE46-329EC5CF2F50}" type="pres">
      <dgm:prSet presAssocID="{E8265373-F298-48D3-894D-FA0C9FA017C4}" presName="node" presStyleLbl="node1" presStyleIdx="2" presStyleCnt="5" custScaleX="127729" custScaleY="41292">
        <dgm:presLayoutVars>
          <dgm:bulletEnabled val="1"/>
        </dgm:presLayoutVars>
      </dgm:prSet>
      <dgm:spPr/>
      <dgm:t>
        <a:bodyPr/>
        <a:lstStyle/>
        <a:p>
          <a:endParaRPr lang="en-US"/>
        </a:p>
      </dgm:t>
    </dgm:pt>
    <dgm:pt modelId="{771A4A32-D6EB-4C08-AC48-1526EE91B467}" type="pres">
      <dgm:prSet presAssocID="{8B329623-A1C5-4F7A-9113-E8361FF8BB14}" presName="sibTrans" presStyleLbl="sibTrans2D1" presStyleIdx="2" presStyleCnt="4"/>
      <dgm:spPr/>
      <dgm:t>
        <a:bodyPr/>
        <a:lstStyle/>
        <a:p>
          <a:endParaRPr lang="en-US"/>
        </a:p>
      </dgm:t>
    </dgm:pt>
    <dgm:pt modelId="{A130A7A3-BBA5-4862-B5D1-09DBCDAE5B03}" type="pres">
      <dgm:prSet presAssocID="{8B329623-A1C5-4F7A-9113-E8361FF8BB14}" presName="connectorText" presStyleLbl="sibTrans2D1" presStyleIdx="2" presStyleCnt="4"/>
      <dgm:spPr/>
      <dgm:t>
        <a:bodyPr/>
        <a:lstStyle/>
        <a:p>
          <a:endParaRPr lang="en-US"/>
        </a:p>
      </dgm:t>
    </dgm:pt>
    <dgm:pt modelId="{81CF1788-2E2C-4997-834A-8F2B206A45D0}" type="pres">
      <dgm:prSet presAssocID="{A34ED164-2639-4CD4-B98D-856B8E7AF00A}" presName="node" presStyleLbl="node1" presStyleIdx="3" presStyleCnt="5" custScaleX="121340" custScaleY="67079">
        <dgm:presLayoutVars>
          <dgm:bulletEnabled val="1"/>
        </dgm:presLayoutVars>
      </dgm:prSet>
      <dgm:spPr/>
      <dgm:t>
        <a:bodyPr/>
        <a:lstStyle/>
        <a:p>
          <a:endParaRPr lang="en-US"/>
        </a:p>
      </dgm:t>
    </dgm:pt>
    <dgm:pt modelId="{1ECF601D-0B5C-4A7E-A574-88EB1A045C22}" type="pres">
      <dgm:prSet presAssocID="{96E2C0AE-A191-4E16-9F2F-E8A978C34D22}" presName="sibTrans" presStyleLbl="sibTrans2D1" presStyleIdx="3" presStyleCnt="4"/>
      <dgm:spPr/>
      <dgm:t>
        <a:bodyPr/>
        <a:lstStyle/>
        <a:p>
          <a:endParaRPr lang="en-US"/>
        </a:p>
      </dgm:t>
    </dgm:pt>
    <dgm:pt modelId="{44F0DEDB-895A-464F-8309-820FFB9FABE8}" type="pres">
      <dgm:prSet presAssocID="{96E2C0AE-A191-4E16-9F2F-E8A978C34D22}" presName="connectorText" presStyleLbl="sibTrans2D1" presStyleIdx="3" presStyleCnt="4"/>
      <dgm:spPr/>
      <dgm:t>
        <a:bodyPr/>
        <a:lstStyle/>
        <a:p>
          <a:endParaRPr lang="en-US"/>
        </a:p>
      </dgm:t>
    </dgm:pt>
    <dgm:pt modelId="{F1EF32BB-F310-414D-B58B-F7FDE212E475}" type="pres">
      <dgm:prSet presAssocID="{43C1FC93-C64B-4130-B576-07AA2507BC75}" presName="node" presStyleLbl="node1" presStyleIdx="4" presStyleCnt="5" custScaleX="110730" custScaleY="52841">
        <dgm:presLayoutVars>
          <dgm:bulletEnabled val="1"/>
        </dgm:presLayoutVars>
      </dgm:prSet>
      <dgm:spPr/>
      <dgm:t>
        <a:bodyPr/>
        <a:lstStyle/>
        <a:p>
          <a:endParaRPr lang="en-US"/>
        </a:p>
      </dgm:t>
    </dgm:pt>
  </dgm:ptLst>
  <dgm:cxnLst>
    <dgm:cxn modelId="{61FE7379-8CB2-4008-9E9D-8AA625A386DE}" type="presOf" srcId="{24E48847-DC50-4FCF-8699-1D5C2D82AB01}" destId="{C75CFDA9-A9D6-43E5-AD03-607D0B6C7407}" srcOrd="0" destOrd="0" presId="urn:microsoft.com/office/officeart/2005/8/layout/process2"/>
    <dgm:cxn modelId="{7FFF21C4-4F63-429D-8C22-63D26CB576B4}" type="presOf" srcId="{A34ED164-2639-4CD4-B98D-856B8E7AF00A}" destId="{81CF1788-2E2C-4997-834A-8F2B206A45D0}" srcOrd="0" destOrd="0" presId="urn:microsoft.com/office/officeart/2005/8/layout/process2"/>
    <dgm:cxn modelId="{74CA524C-7AEF-46A0-ABC5-70266197A443}" type="presOf" srcId="{BA90F61E-E884-4B61-84D4-322716BADE7C}" destId="{0C70E355-F320-4805-B227-363BFD3812D3}" srcOrd="0" destOrd="0" presId="urn:microsoft.com/office/officeart/2005/8/layout/process2"/>
    <dgm:cxn modelId="{D6533143-7B76-4A22-8E97-B4D118AE9D22}" srcId="{5B14D9F1-5E8D-4526-ABA5-ABFF7810929C}" destId="{24E48847-DC50-4FCF-8699-1D5C2D82AB01}" srcOrd="1" destOrd="0" parTransId="{AEB3942A-5FB6-4F13-BDBC-9A1E59AC1A57}" sibTransId="{706C7323-76CC-416F-B94A-DEC3D48976E0}"/>
    <dgm:cxn modelId="{12E5DFCC-1B36-4AF3-BBED-E9F96B073089}" type="presOf" srcId="{5B14D9F1-5E8D-4526-ABA5-ABFF7810929C}" destId="{3512E584-E642-4633-A33D-3A0EC69F66B3}" srcOrd="0" destOrd="0" presId="urn:microsoft.com/office/officeart/2005/8/layout/process2"/>
    <dgm:cxn modelId="{F3723E7B-40D8-4B6B-BC60-5DE1940E8A81}" type="presOf" srcId="{36629D74-C011-4DF5-B7AD-5CFDABA011AF}" destId="{0386B4BB-9B9D-4B39-8BC8-64D59EA21300}" srcOrd="1" destOrd="0" presId="urn:microsoft.com/office/officeart/2005/8/layout/process2"/>
    <dgm:cxn modelId="{5100AA95-7DAE-4DA7-B502-C3DEBFDDB555}" type="presOf" srcId="{8B329623-A1C5-4F7A-9113-E8361FF8BB14}" destId="{A130A7A3-BBA5-4862-B5D1-09DBCDAE5B03}" srcOrd="1" destOrd="0" presId="urn:microsoft.com/office/officeart/2005/8/layout/process2"/>
    <dgm:cxn modelId="{A6F81FCC-771C-4E9B-A427-3EA7FEC249EB}" type="presOf" srcId="{E8265373-F298-48D3-894D-FA0C9FA017C4}" destId="{98AEF04F-828C-40C8-AE46-329EC5CF2F50}" srcOrd="0" destOrd="0" presId="urn:microsoft.com/office/officeart/2005/8/layout/process2"/>
    <dgm:cxn modelId="{3316CE6F-C3AA-4B46-A5F5-CB6791D3F52F}" type="presOf" srcId="{96E2C0AE-A191-4E16-9F2F-E8A978C34D22}" destId="{44F0DEDB-895A-464F-8309-820FFB9FABE8}" srcOrd="1" destOrd="0" presId="urn:microsoft.com/office/officeart/2005/8/layout/process2"/>
    <dgm:cxn modelId="{FCC2A4DE-EB3F-4E3A-ABB6-0F4F3471F74C}" type="presOf" srcId="{43C1FC93-C64B-4130-B576-07AA2507BC75}" destId="{F1EF32BB-F310-414D-B58B-F7FDE212E475}" srcOrd="0" destOrd="0" presId="urn:microsoft.com/office/officeart/2005/8/layout/process2"/>
    <dgm:cxn modelId="{FFC78477-56EE-403D-98DE-3FDE05AF48BD}" type="presOf" srcId="{36629D74-C011-4DF5-B7AD-5CFDABA011AF}" destId="{55A52E25-8E1F-461E-B65E-61165C80D164}" srcOrd="0" destOrd="0" presId="urn:microsoft.com/office/officeart/2005/8/layout/process2"/>
    <dgm:cxn modelId="{9DC11A36-86C8-4478-A103-6346B0ED16DD}" srcId="{5B14D9F1-5E8D-4526-ABA5-ABFF7810929C}" destId="{E8265373-F298-48D3-894D-FA0C9FA017C4}" srcOrd="2" destOrd="0" parTransId="{FF64C3E6-1AA7-4263-A161-96A6720FEA6E}" sibTransId="{8B329623-A1C5-4F7A-9113-E8361FF8BB14}"/>
    <dgm:cxn modelId="{BBD5FBEA-C7A4-4A69-B231-0DDF9C62FA46}" srcId="{5B14D9F1-5E8D-4526-ABA5-ABFF7810929C}" destId="{BA90F61E-E884-4B61-84D4-322716BADE7C}" srcOrd="0" destOrd="0" parTransId="{A7C7BB69-07E4-46A4-980E-27B79BC29C51}" sibTransId="{36629D74-C011-4DF5-B7AD-5CFDABA011AF}"/>
    <dgm:cxn modelId="{C0557960-2918-412C-AA35-7FC579D4190B}" srcId="{5B14D9F1-5E8D-4526-ABA5-ABFF7810929C}" destId="{43C1FC93-C64B-4130-B576-07AA2507BC75}" srcOrd="4" destOrd="0" parTransId="{7B6D6BD3-13B6-4C39-B3CB-3FB64AEDBEE7}" sibTransId="{31E57DEA-CF63-4DD1-9F7E-AA47CB05D743}"/>
    <dgm:cxn modelId="{94271015-8528-4D26-953D-A4190198ABD5}" srcId="{5B14D9F1-5E8D-4526-ABA5-ABFF7810929C}" destId="{A34ED164-2639-4CD4-B98D-856B8E7AF00A}" srcOrd="3" destOrd="0" parTransId="{B1D6B863-9B16-4C4A-A2D5-7417A6AB90C8}" sibTransId="{96E2C0AE-A191-4E16-9F2F-E8A978C34D22}"/>
    <dgm:cxn modelId="{406DFE3F-516A-477A-9F6F-7E3967E8344D}" type="presOf" srcId="{8B329623-A1C5-4F7A-9113-E8361FF8BB14}" destId="{771A4A32-D6EB-4C08-AC48-1526EE91B467}" srcOrd="0" destOrd="0" presId="urn:microsoft.com/office/officeart/2005/8/layout/process2"/>
    <dgm:cxn modelId="{B6319D40-A8AC-4FFB-B86D-908D25591A3B}" type="presOf" srcId="{706C7323-76CC-416F-B94A-DEC3D48976E0}" destId="{DFA58294-CB74-46C3-A2A5-1BB0506D41DF}" srcOrd="0" destOrd="0" presId="urn:microsoft.com/office/officeart/2005/8/layout/process2"/>
    <dgm:cxn modelId="{0F548BBC-3213-42F1-B6B3-AE9FB4775B58}" type="presOf" srcId="{706C7323-76CC-416F-B94A-DEC3D48976E0}" destId="{D6550A24-A799-44E3-AF24-BE40DB38940A}" srcOrd="1" destOrd="0" presId="urn:microsoft.com/office/officeart/2005/8/layout/process2"/>
    <dgm:cxn modelId="{D9E8C782-EAA3-4121-AC39-7AEBC74BFEC2}" type="presOf" srcId="{96E2C0AE-A191-4E16-9F2F-E8A978C34D22}" destId="{1ECF601D-0B5C-4A7E-A574-88EB1A045C22}" srcOrd="0" destOrd="0" presId="urn:microsoft.com/office/officeart/2005/8/layout/process2"/>
    <dgm:cxn modelId="{9E94B6F8-978E-428D-BB2D-91A14551F742}" type="presParOf" srcId="{3512E584-E642-4633-A33D-3A0EC69F66B3}" destId="{0C70E355-F320-4805-B227-363BFD3812D3}" srcOrd="0" destOrd="0" presId="urn:microsoft.com/office/officeart/2005/8/layout/process2"/>
    <dgm:cxn modelId="{E92F2F65-FF01-4A49-9C53-25DADF63317A}" type="presParOf" srcId="{3512E584-E642-4633-A33D-3A0EC69F66B3}" destId="{55A52E25-8E1F-461E-B65E-61165C80D164}" srcOrd="1" destOrd="0" presId="urn:microsoft.com/office/officeart/2005/8/layout/process2"/>
    <dgm:cxn modelId="{99152B6B-B325-4135-8A98-C956CF00D95A}" type="presParOf" srcId="{55A52E25-8E1F-461E-B65E-61165C80D164}" destId="{0386B4BB-9B9D-4B39-8BC8-64D59EA21300}" srcOrd="0" destOrd="0" presId="urn:microsoft.com/office/officeart/2005/8/layout/process2"/>
    <dgm:cxn modelId="{9657CE12-D37C-4C98-9BB3-B885E3F2153D}" type="presParOf" srcId="{3512E584-E642-4633-A33D-3A0EC69F66B3}" destId="{C75CFDA9-A9D6-43E5-AD03-607D0B6C7407}" srcOrd="2" destOrd="0" presId="urn:microsoft.com/office/officeart/2005/8/layout/process2"/>
    <dgm:cxn modelId="{0D21EA70-F36F-41E9-ACC7-28F5CB39C291}" type="presParOf" srcId="{3512E584-E642-4633-A33D-3A0EC69F66B3}" destId="{DFA58294-CB74-46C3-A2A5-1BB0506D41DF}" srcOrd="3" destOrd="0" presId="urn:microsoft.com/office/officeart/2005/8/layout/process2"/>
    <dgm:cxn modelId="{9AFEE89A-AAF3-4766-B6F0-3E3F9D31804E}" type="presParOf" srcId="{DFA58294-CB74-46C3-A2A5-1BB0506D41DF}" destId="{D6550A24-A799-44E3-AF24-BE40DB38940A}" srcOrd="0" destOrd="0" presId="urn:microsoft.com/office/officeart/2005/8/layout/process2"/>
    <dgm:cxn modelId="{CF06CE8D-BDD7-4212-ACEE-BC6F9FFFD960}" type="presParOf" srcId="{3512E584-E642-4633-A33D-3A0EC69F66B3}" destId="{98AEF04F-828C-40C8-AE46-329EC5CF2F50}" srcOrd="4" destOrd="0" presId="urn:microsoft.com/office/officeart/2005/8/layout/process2"/>
    <dgm:cxn modelId="{E9F251A1-F789-4672-8611-E810E8F0EEBF}" type="presParOf" srcId="{3512E584-E642-4633-A33D-3A0EC69F66B3}" destId="{771A4A32-D6EB-4C08-AC48-1526EE91B467}" srcOrd="5" destOrd="0" presId="urn:microsoft.com/office/officeart/2005/8/layout/process2"/>
    <dgm:cxn modelId="{5211D09D-4B32-4ABB-B9F7-37F5398954EB}" type="presParOf" srcId="{771A4A32-D6EB-4C08-AC48-1526EE91B467}" destId="{A130A7A3-BBA5-4862-B5D1-09DBCDAE5B03}" srcOrd="0" destOrd="0" presId="urn:microsoft.com/office/officeart/2005/8/layout/process2"/>
    <dgm:cxn modelId="{0C0387D7-B663-462D-B7CC-0D523A19E0AC}" type="presParOf" srcId="{3512E584-E642-4633-A33D-3A0EC69F66B3}" destId="{81CF1788-2E2C-4997-834A-8F2B206A45D0}" srcOrd="6" destOrd="0" presId="urn:microsoft.com/office/officeart/2005/8/layout/process2"/>
    <dgm:cxn modelId="{65D4BE27-5861-47BA-BF55-6709E77D93E0}" type="presParOf" srcId="{3512E584-E642-4633-A33D-3A0EC69F66B3}" destId="{1ECF601D-0B5C-4A7E-A574-88EB1A045C22}" srcOrd="7" destOrd="0" presId="urn:microsoft.com/office/officeart/2005/8/layout/process2"/>
    <dgm:cxn modelId="{915C409B-80CA-4599-8AFF-F282AD3B90BB}" type="presParOf" srcId="{1ECF601D-0B5C-4A7E-A574-88EB1A045C22}" destId="{44F0DEDB-895A-464F-8309-820FFB9FABE8}" srcOrd="0" destOrd="0" presId="urn:microsoft.com/office/officeart/2005/8/layout/process2"/>
    <dgm:cxn modelId="{F1C09D6C-DD4D-48EA-BBEF-20B9C8482FA6}" type="presParOf" srcId="{3512E584-E642-4633-A33D-3A0EC69F66B3}" destId="{F1EF32BB-F310-414D-B58B-F7FDE212E475}" srcOrd="8" destOrd="0" presId="urn:microsoft.com/office/officeart/2005/8/layout/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EF2F084-E9A2-4259-9129-8FF0477CDC71}"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12D59ACF-C7F3-4655-A535-8FA0564E0EC0}">
      <dgm:prSet/>
      <dgm:spPr/>
      <dgm:t>
        <a:bodyPr/>
        <a:lstStyle/>
        <a:p>
          <a:pPr rtl="0"/>
          <a:r>
            <a:rPr lang="en-US" dirty="0" smtClean="0"/>
            <a:t>Base Load Review Application or Combined Application</a:t>
          </a:r>
          <a:endParaRPr lang="en-US" dirty="0"/>
        </a:p>
      </dgm:t>
    </dgm:pt>
    <dgm:pt modelId="{84CF4049-61AD-446F-A90B-91D164D3B35C}" type="parTrans" cxnId="{BFF9FE39-488E-4ADC-B455-5906D0AE594B}">
      <dgm:prSet/>
      <dgm:spPr/>
      <dgm:t>
        <a:bodyPr/>
        <a:lstStyle/>
        <a:p>
          <a:endParaRPr lang="en-US"/>
        </a:p>
      </dgm:t>
    </dgm:pt>
    <dgm:pt modelId="{E92A9806-64FC-425C-86A0-3F9A50360ECD}" type="sibTrans" cxnId="{BFF9FE39-488E-4ADC-B455-5906D0AE594B}">
      <dgm:prSet/>
      <dgm:spPr>
        <a:ln w="28575">
          <a:solidFill>
            <a:schemeClr val="bg1"/>
          </a:solidFill>
          <a:tailEnd w="lg" len="med"/>
        </a:ln>
      </dgm:spPr>
      <dgm:t>
        <a:bodyPr/>
        <a:lstStyle/>
        <a:p>
          <a:endParaRPr lang="en-US" dirty="0"/>
        </a:p>
      </dgm:t>
    </dgm:pt>
    <dgm:pt modelId="{6F3C947A-D7E9-4825-9629-C2C1C3B9C99D}">
      <dgm:prSet/>
      <dgm:spPr/>
      <dgm:t>
        <a:bodyPr/>
        <a:lstStyle/>
        <a:p>
          <a:pPr rtl="0"/>
          <a:r>
            <a:rPr lang="en-US" dirty="0" smtClean="0"/>
            <a:t>Company files Application pursuant to 58-33-250 or 58-33-260</a:t>
          </a:r>
          <a:endParaRPr lang="en-US" dirty="0"/>
        </a:p>
      </dgm:t>
    </dgm:pt>
    <dgm:pt modelId="{6FD8A8B4-033A-401C-8D73-D51C22CC14A8}" type="parTrans" cxnId="{42CB0019-2975-4456-B784-A9C39CC078CA}">
      <dgm:prSet/>
      <dgm:spPr/>
      <dgm:t>
        <a:bodyPr/>
        <a:lstStyle/>
        <a:p>
          <a:endParaRPr lang="en-US"/>
        </a:p>
      </dgm:t>
    </dgm:pt>
    <dgm:pt modelId="{A5F2B7AD-E484-490A-BF3B-FEFA7F76496E}" type="sibTrans" cxnId="{42CB0019-2975-4456-B784-A9C39CC078CA}">
      <dgm:prSet/>
      <dgm:spPr>
        <a:ln w="28575">
          <a:solidFill>
            <a:schemeClr val="bg1"/>
          </a:solidFill>
          <a:tailEnd type="triangle" w="lg" len="med"/>
        </a:ln>
      </dgm:spPr>
      <dgm:t>
        <a:bodyPr/>
        <a:lstStyle/>
        <a:p>
          <a:endParaRPr lang="en-US" dirty="0"/>
        </a:p>
      </dgm:t>
    </dgm:pt>
    <dgm:pt modelId="{858B7A11-A6BE-4534-8AB3-1F9D53476897}">
      <dgm:prSet/>
      <dgm:spPr/>
      <dgm:t>
        <a:bodyPr/>
        <a:lstStyle/>
        <a:p>
          <a:pPr rtl="0"/>
          <a:r>
            <a:rPr lang="en-US" dirty="0" smtClean="0"/>
            <a:t>Parties of Record Prefile Testimony</a:t>
          </a:r>
          <a:endParaRPr lang="en-US" dirty="0"/>
        </a:p>
      </dgm:t>
    </dgm:pt>
    <dgm:pt modelId="{09863CBF-5665-4305-A6AC-09C8AF089AFD}" type="parTrans" cxnId="{97AA5606-26E7-4526-9D48-330D12C75CF5}">
      <dgm:prSet/>
      <dgm:spPr/>
      <dgm:t>
        <a:bodyPr/>
        <a:lstStyle/>
        <a:p>
          <a:endParaRPr lang="en-US"/>
        </a:p>
      </dgm:t>
    </dgm:pt>
    <dgm:pt modelId="{87ED1E6C-B408-415B-84FF-4317FEEC7AC2}" type="sibTrans" cxnId="{97AA5606-26E7-4526-9D48-330D12C75CF5}">
      <dgm:prSet/>
      <dgm:spPr>
        <a:ln w="28575">
          <a:solidFill>
            <a:schemeClr val="bg1"/>
          </a:solidFill>
          <a:tailEnd type="triangle" w="lg" len="med"/>
        </a:ln>
      </dgm:spPr>
      <dgm:t>
        <a:bodyPr/>
        <a:lstStyle/>
        <a:p>
          <a:endParaRPr lang="en-US" dirty="0"/>
        </a:p>
      </dgm:t>
    </dgm:pt>
    <dgm:pt modelId="{C28F2E3F-9E84-45DF-8083-7B691A6537DD}">
      <dgm:prSet/>
      <dgm:spPr/>
      <dgm:t>
        <a:bodyPr/>
        <a:lstStyle/>
        <a:p>
          <a:pPr rtl="0"/>
          <a:r>
            <a:rPr lang="en-US" dirty="0" smtClean="0"/>
            <a:t>Commission Conducts Hearing pursuant to 58-33-270 (A)</a:t>
          </a:r>
          <a:endParaRPr lang="en-US" dirty="0"/>
        </a:p>
      </dgm:t>
    </dgm:pt>
    <dgm:pt modelId="{DCA13977-2ED9-472B-88E6-03E76875EDA4}" type="parTrans" cxnId="{EFA6DD75-99AC-4C8E-8B60-EE3986EF8762}">
      <dgm:prSet/>
      <dgm:spPr/>
      <dgm:t>
        <a:bodyPr/>
        <a:lstStyle/>
        <a:p>
          <a:endParaRPr lang="en-US"/>
        </a:p>
      </dgm:t>
    </dgm:pt>
    <dgm:pt modelId="{D05F3BE8-9785-4601-87C9-52384631F74B}" type="sibTrans" cxnId="{EFA6DD75-99AC-4C8E-8B60-EE3986EF8762}">
      <dgm:prSet/>
      <dgm:spPr>
        <a:ln w="28575">
          <a:solidFill>
            <a:schemeClr val="bg1"/>
          </a:solidFill>
          <a:tailEnd type="triangle" w="lg" len="med"/>
        </a:ln>
      </dgm:spPr>
      <dgm:t>
        <a:bodyPr/>
        <a:lstStyle/>
        <a:p>
          <a:endParaRPr lang="en-US" dirty="0"/>
        </a:p>
      </dgm:t>
    </dgm:pt>
    <dgm:pt modelId="{FE642C5E-0B73-48EE-A5FB-F4D2AE40FC94}">
      <dgm:prSet/>
      <dgm:spPr/>
      <dgm:t>
        <a:bodyPr/>
        <a:lstStyle/>
        <a:p>
          <a:pPr rtl="0"/>
          <a:r>
            <a:rPr lang="en-US" dirty="0" smtClean="0"/>
            <a:t>Commission Issues Order pursuant to 58-33-270 (B)</a:t>
          </a:r>
          <a:endParaRPr lang="en-US" dirty="0"/>
        </a:p>
      </dgm:t>
    </dgm:pt>
    <dgm:pt modelId="{A40D7AA0-3E0F-4A90-913E-0FF43BA4342D}" type="parTrans" cxnId="{BC03A3DB-058B-4A61-8FBC-6067542FD182}">
      <dgm:prSet/>
      <dgm:spPr/>
      <dgm:t>
        <a:bodyPr/>
        <a:lstStyle/>
        <a:p>
          <a:endParaRPr lang="en-US"/>
        </a:p>
      </dgm:t>
    </dgm:pt>
    <dgm:pt modelId="{6EE2A7FA-2077-4239-92D3-D033AB3EE5A7}" type="sibTrans" cxnId="{BC03A3DB-058B-4A61-8FBC-6067542FD182}">
      <dgm:prSet/>
      <dgm:spPr/>
      <dgm:t>
        <a:bodyPr/>
        <a:lstStyle/>
        <a:p>
          <a:endParaRPr lang="en-US"/>
        </a:p>
      </dgm:t>
    </dgm:pt>
    <dgm:pt modelId="{F9360B2B-0CF9-46A8-A1AA-2804B075C1B9}" type="pres">
      <dgm:prSet presAssocID="{2EF2F084-E9A2-4259-9129-8FF0477CDC71}" presName="Name0" presStyleCnt="0">
        <dgm:presLayoutVars>
          <dgm:dir/>
          <dgm:resizeHandles val="exact"/>
        </dgm:presLayoutVars>
      </dgm:prSet>
      <dgm:spPr/>
      <dgm:t>
        <a:bodyPr/>
        <a:lstStyle/>
        <a:p>
          <a:endParaRPr lang="en-US"/>
        </a:p>
      </dgm:t>
    </dgm:pt>
    <dgm:pt modelId="{E08993D6-5E2F-4581-84D9-81E33CADA1EB}" type="pres">
      <dgm:prSet presAssocID="{12D59ACF-C7F3-4655-A535-8FA0564E0EC0}" presName="node" presStyleLbl="node1" presStyleIdx="0" presStyleCnt="5">
        <dgm:presLayoutVars>
          <dgm:bulletEnabled val="1"/>
        </dgm:presLayoutVars>
      </dgm:prSet>
      <dgm:spPr/>
      <dgm:t>
        <a:bodyPr/>
        <a:lstStyle/>
        <a:p>
          <a:endParaRPr lang="en-US"/>
        </a:p>
      </dgm:t>
    </dgm:pt>
    <dgm:pt modelId="{5C78301F-2F7B-4F3B-8615-A3DD1E64F7F6}" type="pres">
      <dgm:prSet presAssocID="{E92A9806-64FC-425C-86A0-3F9A50360ECD}" presName="sibTrans" presStyleLbl="sibTrans1D1" presStyleIdx="0" presStyleCnt="4"/>
      <dgm:spPr/>
      <dgm:t>
        <a:bodyPr/>
        <a:lstStyle/>
        <a:p>
          <a:endParaRPr lang="en-US"/>
        </a:p>
      </dgm:t>
    </dgm:pt>
    <dgm:pt modelId="{264E4C1A-A8AD-4934-AF4A-C81D259874DD}" type="pres">
      <dgm:prSet presAssocID="{E92A9806-64FC-425C-86A0-3F9A50360ECD}" presName="connectorText" presStyleLbl="sibTrans1D1" presStyleIdx="0" presStyleCnt="4"/>
      <dgm:spPr/>
      <dgm:t>
        <a:bodyPr/>
        <a:lstStyle/>
        <a:p>
          <a:endParaRPr lang="en-US"/>
        </a:p>
      </dgm:t>
    </dgm:pt>
    <dgm:pt modelId="{8A1FB764-2247-442E-9A2B-9E7BC075E16C}" type="pres">
      <dgm:prSet presAssocID="{6F3C947A-D7E9-4825-9629-C2C1C3B9C99D}" presName="node" presStyleLbl="node1" presStyleIdx="1" presStyleCnt="5">
        <dgm:presLayoutVars>
          <dgm:bulletEnabled val="1"/>
        </dgm:presLayoutVars>
      </dgm:prSet>
      <dgm:spPr/>
      <dgm:t>
        <a:bodyPr/>
        <a:lstStyle/>
        <a:p>
          <a:endParaRPr lang="en-US"/>
        </a:p>
      </dgm:t>
    </dgm:pt>
    <dgm:pt modelId="{7FF44767-2317-45A3-BC4C-E493781E5C91}" type="pres">
      <dgm:prSet presAssocID="{A5F2B7AD-E484-490A-BF3B-FEFA7F76496E}" presName="sibTrans" presStyleLbl="sibTrans1D1" presStyleIdx="1" presStyleCnt="4"/>
      <dgm:spPr/>
      <dgm:t>
        <a:bodyPr/>
        <a:lstStyle/>
        <a:p>
          <a:endParaRPr lang="en-US"/>
        </a:p>
      </dgm:t>
    </dgm:pt>
    <dgm:pt modelId="{F48DABF7-C3AD-4548-AFB0-09B86C79B9EC}" type="pres">
      <dgm:prSet presAssocID="{A5F2B7AD-E484-490A-BF3B-FEFA7F76496E}" presName="connectorText" presStyleLbl="sibTrans1D1" presStyleIdx="1" presStyleCnt="4"/>
      <dgm:spPr/>
      <dgm:t>
        <a:bodyPr/>
        <a:lstStyle/>
        <a:p>
          <a:endParaRPr lang="en-US"/>
        </a:p>
      </dgm:t>
    </dgm:pt>
    <dgm:pt modelId="{E99CBC34-9A8B-4085-A5C3-30366F09D562}" type="pres">
      <dgm:prSet presAssocID="{858B7A11-A6BE-4534-8AB3-1F9D53476897}" presName="node" presStyleLbl="node1" presStyleIdx="2" presStyleCnt="5">
        <dgm:presLayoutVars>
          <dgm:bulletEnabled val="1"/>
        </dgm:presLayoutVars>
      </dgm:prSet>
      <dgm:spPr/>
      <dgm:t>
        <a:bodyPr/>
        <a:lstStyle/>
        <a:p>
          <a:endParaRPr lang="en-US"/>
        </a:p>
      </dgm:t>
    </dgm:pt>
    <dgm:pt modelId="{D6D87DE2-C1D2-473E-B6CF-798D56255208}" type="pres">
      <dgm:prSet presAssocID="{87ED1E6C-B408-415B-84FF-4317FEEC7AC2}" presName="sibTrans" presStyleLbl="sibTrans1D1" presStyleIdx="2" presStyleCnt="4"/>
      <dgm:spPr/>
      <dgm:t>
        <a:bodyPr/>
        <a:lstStyle/>
        <a:p>
          <a:endParaRPr lang="en-US"/>
        </a:p>
      </dgm:t>
    </dgm:pt>
    <dgm:pt modelId="{D7105766-93CC-4CBE-B103-98D7991C79DB}" type="pres">
      <dgm:prSet presAssocID="{87ED1E6C-B408-415B-84FF-4317FEEC7AC2}" presName="connectorText" presStyleLbl="sibTrans1D1" presStyleIdx="2" presStyleCnt="4"/>
      <dgm:spPr/>
      <dgm:t>
        <a:bodyPr/>
        <a:lstStyle/>
        <a:p>
          <a:endParaRPr lang="en-US"/>
        </a:p>
      </dgm:t>
    </dgm:pt>
    <dgm:pt modelId="{0D24872E-34C6-45B1-8CFD-869913AEB0B5}" type="pres">
      <dgm:prSet presAssocID="{C28F2E3F-9E84-45DF-8083-7B691A6537DD}" presName="node" presStyleLbl="node1" presStyleIdx="3" presStyleCnt="5">
        <dgm:presLayoutVars>
          <dgm:bulletEnabled val="1"/>
        </dgm:presLayoutVars>
      </dgm:prSet>
      <dgm:spPr/>
      <dgm:t>
        <a:bodyPr/>
        <a:lstStyle/>
        <a:p>
          <a:endParaRPr lang="en-US"/>
        </a:p>
      </dgm:t>
    </dgm:pt>
    <dgm:pt modelId="{B2A86F6F-A124-448E-8090-560F6C586590}" type="pres">
      <dgm:prSet presAssocID="{D05F3BE8-9785-4601-87C9-52384631F74B}" presName="sibTrans" presStyleLbl="sibTrans1D1" presStyleIdx="3" presStyleCnt="4"/>
      <dgm:spPr/>
      <dgm:t>
        <a:bodyPr/>
        <a:lstStyle/>
        <a:p>
          <a:endParaRPr lang="en-US"/>
        </a:p>
      </dgm:t>
    </dgm:pt>
    <dgm:pt modelId="{37A67270-2F6A-4728-AA68-361694917576}" type="pres">
      <dgm:prSet presAssocID="{D05F3BE8-9785-4601-87C9-52384631F74B}" presName="connectorText" presStyleLbl="sibTrans1D1" presStyleIdx="3" presStyleCnt="4"/>
      <dgm:spPr/>
      <dgm:t>
        <a:bodyPr/>
        <a:lstStyle/>
        <a:p>
          <a:endParaRPr lang="en-US"/>
        </a:p>
      </dgm:t>
    </dgm:pt>
    <dgm:pt modelId="{8C8AB244-CD64-493E-9FD6-109345554FDD}" type="pres">
      <dgm:prSet presAssocID="{FE642C5E-0B73-48EE-A5FB-F4D2AE40FC94}" presName="node" presStyleLbl="node1" presStyleIdx="4" presStyleCnt="5">
        <dgm:presLayoutVars>
          <dgm:bulletEnabled val="1"/>
        </dgm:presLayoutVars>
      </dgm:prSet>
      <dgm:spPr/>
      <dgm:t>
        <a:bodyPr/>
        <a:lstStyle/>
        <a:p>
          <a:endParaRPr lang="en-US"/>
        </a:p>
      </dgm:t>
    </dgm:pt>
  </dgm:ptLst>
  <dgm:cxnLst>
    <dgm:cxn modelId="{0BA8A0FF-E34E-48D6-951A-A5655198341D}" type="presOf" srcId="{E92A9806-64FC-425C-86A0-3F9A50360ECD}" destId="{264E4C1A-A8AD-4934-AF4A-C81D259874DD}" srcOrd="1" destOrd="0" presId="urn:microsoft.com/office/officeart/2005/8/layout/bProcess3"/>
    <dgm:cxn modelId="{85EDC682-20E7-4583-AADD-CBAFC6076AC4}" type="presOf" srcId="{D05F3BE8-9785-4601-87C9-52384631F74B}" destId="{B2A86F6F-A124-448E-8090-560F6C586590}" srcOrd="0" destOrd="0" presId="urn:microsoft.com/office/officeart/2005/8/layout/bProcess3"/>
    <dgm:cxn modelId="{BFF9FE39-488E-4ADC-B455-5906D0AE594B}" srcId="{2EF2F084-E9A2-4259-9129-8FF0477CDC71}" destId="{12D59ACF-C7F3-4655-A535-8FA0564E0EC0}" srcOrd="0" destOrd="0" parTransId="{84CF4049-61AD-446F-A90B-91D164D3B35C}" sibTransId="{E92A9806-64FC-425C-86A0-3F9A50360ECD}"/>
    <dgm:cxn modelId="{42CB0019-2975-4456-B784-A9C39CC078CA}" srcId="{2EF2F084-E9A2-4259-9129-8FF0477CDC71}" destId="{6F3C947A-D7E9-4825-9629-C2C1C3B9C99D}" srcOrd="1" destOrd="0" parTransId="{6FD8A8B4-033A-401C-8D73-D51C22CC14A8}" sibTransId="{A5F2B7AD-E484-490A-BF3B-FEFA7F76496E}"/>
    <dgm:cxn modelId="{4CBE3157-DCE9-4CA8-8717-AC624BE03B8B}" type="presOf" srcId="{A5F2B7AD-E484-490A-BF3B-FEFA7F76496E}" destId="{F48DABF7-C3AD-4548-AFB0-09B86C79B9EC}" srcOrd="1" destOrd="0" presId="urn:microsoft.com/office/officeart/2005/8/layout/bProcess3"/>
    <dgm:cxn modelId="{24280DFE-B366-4406-9A49-D9DBA6DA02C1}" type="presOf" srcId="{FE642C5E-0B73-48EE-A5FB-F4D2AE40FC94}" destId="{8C8AB244-CD64-493E-9FD6-109345554FDD}" srcOrd="0" destOrd="0" presId="urn:microsoft.com/office/officeart/2005/8/layout/bProcess3"/>
    <dgm:cxn modelId="{5CFD753D-49F9-48AC-8E26-BEF9735FD930}" type="presOf" srcId="{2EF2F084-E9A2-4259-9129-8FF0477CDC71}" destId="{F9360B2B-0CF9-46A8-A1AA-2804B075C1B9}" srcOrd="0" destOrd="0" presId="urn:microsoft.com/office/officeart/2005/8/layout/bProcess3"/>
    <dgm:cxn modelId="{EFA6DD75-99AC-4C8E-8B60-EE3986EF8762}" srcId="{2EF2F084-E9A2-4259-9129-8FF0477CDC71}" destId="{C28F2E3F-9E84-45DF-8083-7B691A6537DD}" srcOrd="3" destOrd="0" parTransId="{DCA13977-2ED9-472B-88E6-03E76875EDA4}" sibTransId="{D05F3BE8-9785-4601-87C9-52384631F74B}"/>
    <dgm:cxn modelId="{CF750792-D23C-445E-8950-0AFB214594A7}" type="presOf" srcId="{E92A9806-64FC-425C-86A0-3F9A50360ECD}" destId="{5C78301F-2F7B-4F3B-8615-A3DD1E64F7F6}" srcOrd="0" destOrd="0" presId="urn:microsoft.com/office/officeart/2005/8/layout/bProcess3"/>
    <dgm:cxn modelId="{173B3B00-88FA-48B8-AA80-A9A7B1DCAFD5}" type="presOf" srcId="{6F3C947A-D7E9-4825-9629-C2C1C3B9C99D}" destId="{8A1FB764-2247-442E-9A2B-9E7BC075E16C}" srcOrd="0" destOrd="0" presId="urn:microsoft.com/office/officeart/2005/8/layout/bProcess3"/>
    <dgm:cxn modelId="{847EDB41-59A9-4CE8-AA3E-5A0F9F7C8A32}" type="presOf" srcId="{87ED1E6C-B408-415B-84FF-4317FEEC7AC2}" destId="{D7105766-93CC-4CBE-B103-98D7991C79DB}" srcOrd="1" destOrd="0" presId="urn:microsoft.com/office/officeart/2005/8/layout/bProcess3"/>
    <dgm:cxn modelId="{5165D7B8-0CE3-4E4B-B4A8-80542C36607E}" type="presOf" srcId="{A5F2B7AD-E484-490A-BF3B-FEFA7F76496E}" destId="{7FF44767-2317-45A3-BC4C-E493781E5C91}" srcOrd="0" destOrd="0" presId="urn:microsoft.com/office/officeart/2005/8/layout/bProcess3"/>
    <dgm:cxn modelId="{DF512666-7418-499E-AEEE-15C4DBD12FB3}" type="presOf" srcId="{C28F2E3F-9E84-45DF-8083-7B691A6537DD}" destId="{0D24872E-34C6-45B1-8CFD-869913AEB0B5}" srcOrd="0" destOrd="0" presId="urn:microsoft.com/office/officeart/2005/8/layout/bProcess3"/>
    <dgm:cxn modelId="{1070DB97-9AFB-4B89-A784-03C410239224}" type="presOf" srcId="{12D59ACF-C7F3-4655-A535-8FA0564E0EC0}" destId="{E08993D6-5E2F-4581-84D9-81E33CADA1EB}" srcOrd="0" destOrd="0" presId="urn:microsoft.com/office/officeart/2005/8/layout/bProcess3"/>
    <dgm:cxn modelId="{BC03A3DB-058B-4A61-8FBC-6067542FD182}" srcId="{2EF2F084-E9A2-4259-9129-8FF0477CDC71}" destId="{FE642C5E-0B73-48EE-A5FB-F4D2AE40FC94}" srcOrd="4" destOrd="0" parTransId="{A40D7AA0-3E0F-4A90-913E-0FF43BA4342D}" sibTransId="{6EE2A7FA-2077-4239-92D3-D033AB3EE5A7}"/>
    <dgm:cxn modelId="{8E5FD309-A2E9-47E8-B1F4-A9CA74316D3A}" type="presOf" srcId="{D05F3BE8-9785-4601-87C9-52384631F74B}" destId="{37A67270-2F6A-4728-AA68-361694917576}" srcOrd="1" destOrd="0" presId="urn:microsoft.com/office/officeart/2005/8/layout/bProcess3"/>
    <dgm:cxn modelId="{97AA5606-26E7-4526-9D48-330D12C75CF5}" srcId="{2EF2F084-E9A2-4259-9129-8FF0477CDC71}" destId="{858B7A11-A6BE-4534-8AB3-1F9D53476897}" srcOrd="2" destOrd="0" parTransId="{09863CBF-5665-4305-A6AC-09C8AF089AFD}" sibTransId="{87ED1E6C-B408-415B-84FF-4317FEEC7AC2}"/>
    <dgm:cxn modelId="{1BD5FBCE-8A93-4C85-A238-D455CB65E8AB}" type="presOf" srcId="{858B7A11-A6BE-4534-8AB3-1F9D53476897}" destId="{E99CBC34-9A8B-4085-A5C3-30366F09D562}" srcOrd="0" destOrd="0" presId="urn:microsoft.com/office/officeart/2005/8/layout/bProcess3"/>
    <dgm:cxn modelId="{BE2AF348-8C68-4461-B214-929F216F7E59}" type="presOf" srcId="{87ED1E6C-B408-415B-84FF-4317FEEC7AC2}" destId="{D6D87DE2-C1D2-473E-B6CF-798D56255208}" srcOrd="0" destOrd="0" presId="urn:microsoft.com/office/officeart/2005/8/layout/bProcess3"/>
    <dgm:cxn modelId="{6BB9D2B2-48A8-4483-91FF-C8A99E96EFA3}" type="presParOf" srcId="{F9360B2B-0CF9-46A8-A1AA-2804B075C1B9}" destId="{E08993D6-5E2F-4581-84D9-81E33CADA1EB}" srcOrd="0" destOrd="0" presId="urn:microsoft.com/office/officeart/2005/8/layout/bProcess3"/>
    <dgm:cxn modelId="{43D0D84F-DD5B-468D-A877-A6957BBBFF78}" type="presParOf" srcId="{F9360B2B-0CF9-46A8-A1AA-2804B075C1B9}" destId="{5C78301F-2F7B-4F3B-8615-A3DD1E64F7F6}" srcOrd="1" destOrd="0" presId="urn:microsoft.com/office/officeart/2005/8/layout/bProcess3"/>
    <dgm:cxn modelId="{4A5EA9E2-CF3A-486A-B36B-030709DA75FA}" type="presParOf" srcId="{5C78301F-2F7B-4F3B-8615-A3DD1E64F7F6}" destId="{264E4C1A-A8AD-4934-AF4A-C81D259874DD}" srcOrd="0" destOrd="0" presId="urn:microsoft.com/office/officeart/2005/8/layout/bProcess3"/>
    <dgm:cxn modelId="{90DA94AC-715F-47FD-A8F5-DDDE93A54B13}" type="presParOf" srcId="{F9360B2B-0CF9-46A8-A1AA-2804B075C1B9}" destId="{8A1FB764-2247-442E-9A2B-9E7BC075E16C}" srcOrd="2" destOrd="0" presId="urn:microsoft.com/office/officeart/2005/8/layout/bProcess3"/>
    <dgm:cxn modelId="{B89F02F6-4FE1-460D-B5AF-B44203266F5A}" type="presParOf" srcId="{F9360B2B-0CF9-46A8-A1AA-2804B075C1B9}" destId="{7FF44767-2317-45A3-BC4C-E493781E5C91}" srcOrd="3" destOrd="0" presId="urn:microsoft.com/office/officeart/2005/8/layout/bProcess3"/>
    <dgm:cxn modelId="{3408A379-A72F-4464-9C65-0F2BD4E9EB77}" type="presParOf" srcId="{7FF44767-2317-45A3-BC4C-E493781E5C91}" destId="{F48DABF7-C3AD-4548-AFB0-09B86C79B9EC}" srcOrd="0" destOrd="0" presId="urn:microsoft.com/office/officeart/2005/8/layout/bProcess3"/>
    <dgm:cxn modelId="{C0DD571E-7B83-4301-BCE0-03CF301BD438}" type="presParOf" srcId="{F9360B2B-0CF9-46A8-A1AA-2804B075C1B9}" destId="{E99CBC34-9A8B-4085-A5C3-30366F09D562}" srcOrd="4" destOrd="0" presId="urn:microsoft.com/office/officeart/2005/8/layout/bProcess3"/>
    <dgm:cxn modelId="{3FFC4ECE-4C14-4B02-970A-C6F1EB04A60C}" type="presParOf" srcId="{F9360B2B-0CF9-46A8-A1AA-2804B075C1B9}" destId="{D6D87DE2-C1D2-473E-B6CF-798D56255208}" srcOrd="5" destOrd="0" presId="urn:microsoft.com/office/officeart/2005/8/layout/bProcess3"/>
    <dgm:cxn modelId="{CEA0A52B-66C1-4D24-9E45-2448D684B4AA}" type="presParOf" srcId="{D6D87DE2-C1D2-473E-B6CF-798D56255208}" destId="{D7105766-93CC-4CBE-B103-98D7991C79DB}" srcOrd="0" destOrd="0" presId="urn:microsoft.com/office/officeart/2005/8/layout/bProcess3"/>
    <dgm:cxn modelId="{4A3B7CFE-0C88-4D6F-B7B5-9AE7F7E8CA7C}" type="presParOf" srcId="{F9360B2B-0CF9-46A8-A1AA-2804B075C1B9}" destId="{0D24872E-34C6-45B1-8CFD-869913AEB0B5}" srcOrd="6" destOrd="0" presId="urn:microsoft.com/office/officeart/2005/8/layout/bProcess3"/>
    <dgm:cxn modelId="{C135A86C-1138-4F57-849F-F3895DA963CF}" type="presParOf" srcId="{F9360B2B-0CF9-46A8-A1AA-2804B075C1B9}" destId="{B2A86F6F-A124-448E-8090-560F6C586590}" srcOrd="7" destOrd="0" presId="urn:microsoft.com/office/officeart/2005/8/layout/bProcess3"/>
    <dgm:cxn modelId="{F5A0DBE8-0A88-4DF3-ACCE-1D4E0B74A0A9}" type="presParOf" srcId="{B2A86F6F-A124-448E-8090-560F6C586590}" destId="{37A67270-2F6A-4728-AA68-361694917576}" srcOrd="0" destOrd="0" presId="urn:microsoft.com/office/officeart/2005/8/layout/bProcess3"/>
    <dgm:cxn modelId="{B7E67008-707D-4A77-984E-8053C857B974}" type="presParOf" srcId="{F9360B2B-0CF9-46A8-A1AA-2804B075C1B9}" destId="{8C8AB244-CD64-493E-9FD6-109345554FDD}"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0201CE-9900-47D2-B2F2-ECC4035412ED}">
      <dsp:nvSpPr>
        <dsp:cNvPr id="0" name=""/>
        <dsp:cNvSpPr/>
      </dsp:nvSpPr>
      <dsp:spPr>
        <a:xfrm>
          <a:off x="1912252" y="15647"/>
          <a:ext cx="6670875" cy="90426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Sections 58-5-240 and 58-27-860 - Utility Files Notice of Intent to File Application of Not Less Than Thirty Days</a:t>
          </a:r>
          <a:endParaRPr lang="en-US" sz="180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1938737" y="42132"/>
        <a:ext cx="6617905" cy="851297"/>
      </dsp:txXfrm>
    </dsp:sp>
    <dsp:sp modelId="{D83C615E-06FD-49DB-981D-BAC252332A6F}">
      <dsp:nvSpPr>
        <dsp:cNvPr id="0" name=""/>
        <dsp:cNvSpPr/>
      </dsp:nvSpPr>
      <dsp:spPr>
        <a:xfrm rot="5400000">
          <a:off x="5107989" y="929563"/>
          <a:ext cx="279400" cy="3532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rot="-5400000">
        <a:off x="5141719" y="966480"/>
        <a:ext cx="211941" cy="195580"/>
      </dsp:txXfrm>
    </dsp:sp>
    <dsp:sp modelId="{F3BE472F-B4D7-43FD-A3B8-84FA74F3B289}">
      <dsp:nvSpPr>
        <dsp:cNvPr id="0" name=""/>
        <dsp:cNvSpPr/>
      </dsp:nvSpPr>
      <dsp:spPr>
        <a:xfrm>
          <a:off x="2032823" y="1292448"/>
          <a:ext cx="6429733" cy="6049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Sections 58-5-240 and 58-27-870 - Utility Files Application</a:t>
          </a:r>
          <a:endParaRPr lang="en-US" sz="200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050541" y="1310166"/>
        <a:ext cx="6394297" cy="569499"/>
      </dsp:txXfrm>
    </dsp:sp>
    <dsp:sp modelId="{4B4F9F7A-58E4-4DA8-A23B-3D80EAFCB837}">
      <dsp:nvSpPr>
        <dsp:cNvPr id="0" name=""/>
        <dsp:cNvSpPr/>
      </dsp:nvSpPr>
      <dsp:spPr>
        <a:xfrm rot="5366969">
          <a:off x="5101601" y="1921994"/>
          <a:ext cx="301856" cy="3532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dirty="0"/>
        </a:p>
      </dsp:txBody>
      <dsp:txXfrm rot="-5400000">
        <a:off x="5146123" y="1947686"/>
        <a:ext cx="211941" cy="211299"/>
      </dsp:txXfrm>
    </dsp:sp>
    <dsp:sp modelId="{0C70E355-F320-4805-B227-363BFD3812D3}">
      <dsp:nvSpPr>
        <dsp:cNvPr id="0" name=""/>
        <dsp:cNvSpPr/>
      </dsp:nvSpPr>
      <dsp:spPr>
        <a:xfrm>
          <a:off x="2897339" y="2299840"/>
          <a:ext cx="4720921" cy="69457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Prefiled Testimony Filed</a:t>
          </a:r>
          <a:endParaRPr lang="en-US" sz="2000"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917682" y="2320183"/>
        <a:ext cx="4680235" cy="653892"/>
      </dsp:txXfrm>
    </dsp:sp>
    <dsp:sp modelId="{55A52E25-8E1F-461E-B65E-61165C80D164}">
      <dsp:nvSpPr>
        <dsp:cNvPr id="0" name=""/>
        <dsp:cNvSpPr/>
      </dsp:nvSpPr>
      <dsp:spPr>
        <a:xfrm rot="5400000">
          <a:off x="5110618" y="3014043"/>
          <a:ext cx="294362" cy="3532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rot="-5400000">
        <a:off x="5151829" y="3043480"/>
        <a:ext cx="211941" cy="206053"/>
      </dsp:txXfrm>
    </dsp:sp>
    <dsp:sp modelId="{C75CFDA9-A9D6-43E5-AD03-607D0B6C7407}">
      <dsp:nvSpPr>
        <dsp:cNvPr id="0" name=""/>
        <dsp:cNvSpPr/>
      </dsp:nvSpPr>
      <dsp:spPr>
        <a:xfrm>
          <a:off x="2770206" y="3386902"/>
          <a:ext cx="4975187" cy="633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Sections 58-5-240 and 58-27-870 - The Commission Must Hold Public Hearing</a:t>
          </a:r>
          <a:endParaRPr lang="en-US" sz="2000" b="0" kern="1200" baseline="0" dirty="0">
            <a:solidFill>
              <a:schemeClr val="bg2"/>
            </a:solidFill>
            <a:effectLst>
              <a:outerShdw blurRad="38100" dist="38100" dir="2700000" algn="tl">
                <a:srgbClr val="000000">
                  <a:alpha val="43137"/>
                </a:srgbClr>
              </a:outerShdw>
            </a:effectLst>
            <a:latin typeface="Arial" panose="020B0604020202020204" pitchFamily="34" charset="0"/>
          </a:endParaRPr>
        </a:p>
      </dsp:txBody>
      <dsp:txXfrm>
        <a:off x="2788765" y="3405461"/>
        <a:ext cx="4938069" cy="596539"/>
      </dsp:txXfrm>
    </dsp:sp>
    <dsp:sp modelId="{DFA58294-CB74-46C3-A2A5-1BB0506D41DF}">
      <dsp:nvSpPr>
        <dsp:cNvPr id="0" name=""/>
        <dsp:cNvSpPr/>
      </dsp:nvSpPr>
      <dsp:spPr>
        <a:xfrm rot="5400000">
          <a:off x="5110618" y="4040184"/>
          <a:ext cx="294362" cy="35323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rot="-5400000">
        <a:off x="5151829" y="4069621"/>
        <a:ext cx="211941" cy="206053"/>
      </dsp:txXfrm>
    </dsp:sp>
    <dsp:sp modelId="{98AEF04F-828C-40C8-AE46-329EC5CF2F50}">
      <dsp:nvSpPr>
        <dsp:cNvPr id="0" name=""/>
        <dsp:cNvSpPr/>
      </dsp:nvSpPr>
      <dsp:spPr>
        <a:xfrm>
          <a:off x="2671943" y="4413043"/>
          <a:ext cx="5171712" cy="7224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Sections 58-5-240 and 58-27-870 - Order Must Be Issued within 6 Months of Filing Date</a:t>
          </a:r>
          <a:endParaRPr lang="en-US" sz="1800" b="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693103" y="4434203"/>
        <a:ext cx="5129392" cy="68013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8301F-2F7B-4F3B-8615-A3DD1E64F7F6}">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357014" y="912848"/>
        <a:ext cx="34897" cy="6979"/>
      </dsp:txXfrm>
    </dsp:sp>
    <dsp:sp modelId="{E08993D6-5E2F-4581-84D9-81E33CADA1EB}">
      <dsp:nvSpPr>
        <dsp:cNvPr id="0" name=""/>
        <dsp:cNvSpPr/>
      </dsp:nvSpPr>
      <dsp:spPr>
        <a:xfrm>
          <a:off x="8061"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Petition to Modify Schedules, Estimates, Findings, etc. </a:t>
          </a:r>
          <a:endParaRPr lang="en-US" sz="2600" kern="1200" dirty="0"/>
        </a:p>
      </dsp:txBody>
      <dsp:txXfrm>
        <a:off x="8061" y="5979"/>
        <a:ext cx="3034531" cy="1820718"/>
      </dsp:txXfrm>
    </dsp:sp>
    <dsp:sp modelId="{7FF44767-2317-45A3-BC4C-E493781E5C91}">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7089488" y="912848"/>
        <a:ext cx="34897" cy="6979"/>
      </dsp:txXfrm>
    </dsp:sp>
    <dsp:sp modelId="{8A1FB764-2247-442E-9A2B-9E7BC075E16C}">
      <dsp:nvSpPr>
        <dsp:cNvPr id="0" name=""/>
        <dsp:cNvSpPr/>
      </dsp:nvSpPr>
      <dsp:spPr>
        <a:xfrm>
          <a:off x="3740534"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Company files Petition pursuant to 58-33-270 (E)</a:t>
          </a:r>
          <a:endParaRPr lang="en-US" sz="2600" kern="1200" dirty="0"/>
        </a:p>
      </dsp:txBody>
      <dsp:txXfrm>
        <a:off x="3740534" y="5979"/>
        <a:ext cx="3034531" cy="1820718"/>
      </dsp:txXfrm>
    </dsp:sp>
    <dsp:sp modelId="{D6D87DE2-C1D2-473E-B6CF-798D56255208}">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070362" y="2155079"/>
        <a:ext cx="374875" cy="6979"/>
      </dsp:txXfrm>
    </dsp:sp>
    <dsp:sp modelId="{E99CBC34-9A8B-4085-A5C3-30366F09D562}">
      <dsp:nvSpPr>
        <dsp:cNvPr id="0" name=""/>
        <dsp:cNvSpPr/>
      </dsp:nvSpPr>
      <dsp:spPr>
        <a:xfrm>
          <a:off x="7473007"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Parties of Record Prefile Testimony</a:t>
          </a:r>
          <a:endParaRPr lang="en-US" sz="2600" kern="1200" dirty="0"/>
        </a:p>
      </dsp:txBody>
      <dsp:txXfrm>
        <a:off x="7473007" y="5979"/>
        <a:ext cx="3034531" cy="1820718"/>
      </dsp:txXfrm>
    </dsp:sp>
    <dsp:sp modelId="{B2A86F6F-A124-448E-8090-560F6C586590}">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357014" y="3431509"/>
        <a:ext cx="34897" cy="6979"/>
      </dsp:txXfrm>
    </dsp:sp>
    <dsp:sp modelId="{0D24872E-34C6-45B1-8CFD-869913AEB0B5}">
      <dsp:nvSpPr>
        <dsp:cNvPr id="0" name=""/>
        <dsp:cNvSpPr/>
      </dsp:nvSpPr>
      <dsp:spPr>
        <a:xfrm>
          <a:off x="8061"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Commission Conducts Hearing as prescribed in 58-33-270 (E)</a:t>
          </a:r>
          <a:endParaRPr lang="en-US" sz="2600" kern="1200" dirty="0"/>
        </a:p>
      </dsp:txBody>
      <dsp:txXfrm>
        <a:off x="8061" y="2524640"/>
        <a:ext cx="3034531" cy="1820718"/>
      </dsp:txXfrm>
    </dsp:sp>
    <dsp:sp modelId="{8C8AB244-CD64-493E-9FD6-109345554FDD}">
      <dsp:nvSpPr>
        <dsp:cNvPr id="0" name=""/>
        <dsp:cNvSpPr/>
      </dsp:nvSpPr>
      <dsp:spPr>
        <a:xfrm>
          <a:off x="3740534"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Commission Issues Order as prescribed in 58-33-270 (F)</a:t>
          </a:r>
          <a:endParaRPr lang="en-US" sz="2600" kern="1200" dirty="0"/>
        </a:p>
      </dsp:txBody>
      <dsp:txXfrm>
        <a:off x="3740534" y="2524640"/>
        <a:ext cx="3034531" cy="182071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8301F-2F7B-4F3B-8615-A3DD1E64F7F6}">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57014" y="912848"/>
        <a:ext cx="34897" cy="6979"/>
      </dsp:txXfrm>
    </dsp:sp>
    <dsp:sp modelId="{E08993D6-5E2F-4581-84D9-81E33CADA1EB}">
      <dsp:nvSpPr>
        <dsp:cNvPr id="0" name=""/>
        <dsp:cNvSpPr/>
      </dsp:nvSpPr>
      <dsp:spPr>
        <a:xfrm>
          <a:off x="8061"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dirty="0" smtClean="0"/>
            <a:t>Requests for Approval of Revised Rates</a:t>
          </a:r>
          <a:endParaRPr lang="en-US" sz="1800" kern="1200" dirty="0"/>
        </a:p>
      </dsp:txBody>
      <dsp:txXfrm>
        <a:off x="8061" y="5979"/>
        <a:ext cx="3034531" cy="1820718"/>
      </dsp:txXfrm>
    </dsp:sp>
    <dsp:sp modelId="{7FF44767-2317-45A3-BC4C-E493781E5C91}">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089488" y="912848"/>
        <a:ext cx="34897" cy="6979"/>
      </dsp:txXfrm>
    </dsp:sp>
    <dsp:sp modelId="{8A1FB764-2247-442E-9A2B-9E7BC075E16C}">
      <dsp:nvSpPr>
        <dsp:cNvPr id="0" name=""/>
        <dsp:cNvSpPr/>
      </dsp:nvSpPr>
      <dsp:spPr>
        <a:xfrm>
          <a:off x="3740534"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dirty="0" smtClean="0"/>
            <a:t>Company files Request pursuant to 58-33-280</a:t>
          </a:r>
          <a:endParaRPr lang="en-US" sz="1800" kern="1200" dirty="0"/>
        </a:p>
      </dsp:txBody>
      <dsp:txXfrm>
        <a:off x="3740534" y="5979"/>
        <a:ext cx="3034531" cy="1820718"/>
      </dsp:txXfrm>
    </dsp:sp>
    <dsp:sp modelId="{D6D87DE2-C1D2-473E-B6CF-798D56255208}">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070362" y="2155079"/>
        <a:ext cx="374875" cy="6979"/>
      </dsp:txXfrm>
    </dsp:sp>
    <dsp:sp modelId="{E99CBC34-9A8B-4085-A5C3-30366F09D562}">
      <dsp:nvSpPr>
        <dsp:cNvPr id="0" name=""/>
        <dsp:cNvSpPr/>
      </dsp:nvSpPr>
      <dsp:spPr>
        <a:xfrm>
          <a:off x="7473007"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dirty="0" smtClean="0"/>
            <a:t>Written comments allowed within one month of revised rates filing</a:t>
          </a:r>
          <a:endParaRPr lang="en-US" sz="1800" kern="1200" dirty="0"/>
        </a:p>
      </dsp:txBody>
      <dsp:txXfrm>
        <a:off x="7473007" y="5979"/>
        <a:ext cx="3034531" cy="1820718"/>
      </dsp:txXfrm>
    </dsp:sp>
    <dsp:sp modelId="{B2A86F6F-A124-448E-8090-560F6C586590}">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57014" y="3431509"/>
        <a:ext cx="34897" cy="6979"/>
      </dsp:txXfrm>
    </dsp:sp>
    <dsp:sp modelId="{0D24872E-34C6-45B1-8CFD-869913AEB0B5}">
      <dsp:nvSpPr>
        <dsp:cNvPr id="0" name=""/>
        <dsp:cNvSpPr/>
      </dsp:nvSpPr>
      <dsp:spPr>
        <a:xfrm>
          <a:off x="8061"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dirty="0" smtClean="0"/>
            <a:t>Office of Regulatory Staff (ORS) files its audit report no later than 2 months after revised rates filing</a:t>
          </a:r>
          <a:endParaRPr lang="en-US" sz="1800" kern="1200" dirty="0"/>
        </a:p>
      </dsp:txBody>
      <dsp:txXfrm>
        <a:off x="8061" y="2524640"/>
        <a:ext cx="3034531" cy="1820718"/>
      </dsp:txXfrm>
    </dsp:sp>
    <dsp:sp modelId="{A778CA7D-F450-4869-8E91-438591061965}">
      <dsp:nvSpPr>
        <dsp:cNvPr id="0" name=""/>
        <dsp:cNvSpPr/>
      </dsp:nvSpPr>
      <dsp:spPr>
        <a:xfrm>
          <a:off x="6773265" y="3389279"/>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7089488" y="3431509"/>
        <a:ext cx="34897" cy="6979"/>
      </dsp:txXfrm>
    </dsp:sp>
    <dsp:sp modelId="{01271978-BC2F-4A7F-9D08-8827750AC091}">
      <dsp:nvSpPr>
        <dsp:cNvPr id="0" name=""/>
        <dsp:cNvSpPr/>
      </dsp:nvSpPr>
      <dsp:spPr>
        <a:xfrm>
          <a:off x="3740534"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t>Written comments in response to the ORS Report filed within 1 month.  ORS may thereafter file revised report</a:t>
          </a:r>
          <a:endParaRPr lang="en-US" sz="1800" kern="1200" dirty="0"/>
        </a:p>
      </dsp:txBody>
      <dsp:txXfrm>
        <a:off x="3740534" y="2524640"/>
        <a:ext cx="3034531" cy="1820718"/>
      </dsp:txXfrm>
    </dsp:sp>
    <dsp:sp modelId="{8C8AB244-CD64-493E-9FD6-109345554FDD}">
      <dsp:nvSpPr>
        <dsp:cNvPr id="0" name=""/>
        <dsp:cNvSpPr/>
      </dsp:nvSpPr>
      <dsp:spPr>
        <a:xfrm>
          <a:off x="7473007"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dirty="0" smtClean="0"/>
            <a:t>Commission Issues Order within 4 months of the date of filed Petition.  Commission shall give substantial weight to settlement agreement- Section 58-33-280 (F)</a:t>
          </a:r>
          <a:endParaRPr lang="en-US" sz="1800" kern="1200" dirty="0"/>
        </a:p>
      </dsp:txBody>
      <dsp:txXfrm>
        <a:off x="7473007" y="2524640"/>
        <a:ext cx="3034531" cy="182071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8301F-2F7B-4F3B-8615-A3DD1E64F7F6}">
      <dsp:nvSpPr>
        <dsp:cNvPr id="0" name=""/>
        <dsp:cNvSpPr/>
      </dsp:nvSpPr>
      <dsp:spPr>
        <a:xfrm>
          <a:off x="2405393" y="1366146"/>
          <a:ext cx="522538" cy="91440"/>
        </a:xfrm>
        <a:custGeom>
          <a:avLst/>
          <a:gdLst/>
          <a:ahLst/>
          <a:cxnLst/>
          <a:rect l="0" t="0" r="0" b="0"/>
          <a:pathLst>
            <a:path>
              <a:moveTo>
                <a:pt x="0" y="45720"/>
              </a:moveTo>
              <a:lnTo>
                <a:pt x="522538" y="45720"/>
              </a:lnTo>
            </a:path>
          </a:pathLst>
        </a:custGeom>
        <a:noFill/>
        <a:ln w="28575" cap="flat" cmpd="sng" algn="ctr">
          <a:solidFill>
            <a:schemeClr val="bg1"/>
          </a:solidFill>
          <a:prstDash val="solid"/>
          <a:miter lim="800000"/>
          <a:tailEnd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652833" y="1409100"/>
        <a:ext cx="27656" cy="5531"/>
      </dsp:txXfrm>
    </dsp:sp>
    <dsp:sp modelId="{E08993D6-5E2F-4581-84D9-81E33CADA1EB}">
      <dsp:nvSpPr>
        <dsp:cNvPr id="0" name=""/>
        <dsp:cNvSpPr/>
      </dsp:nvSpPr>
      <dsp:spPr>
        <a:xfrm>
          <a:off x="2245" y="690382"/>
          <a:ext cx="2404947" cy="14429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rtl="0">
            <a:lnSpc>
              <a:spcPct val="90000"/>
            </a:lnSpc>
            <a:spcBef>
              <a:spcPct val="0"/>
            </a:spcBef>
            <a:spcAft>
              <a:spcPct val="35000"/>
            </a:spcAft>
          </a:pPr>
          <a:r>
            <a:rPr lang="en-US" sz="1500" kern="1200" dirty="0" smtClean="0"/>
            <a:t>Petition for Review of Revised Rates</a:t>
          </a:r>
          <a:endParaRPr lang="en-US" sz="1500" kern="1200" dirty="0"/>
        </a:p>
      </dsp:txBody>
      <dsp:txXfrm>
        <a:off x="2245" y="690382"/>
        <a:ext cx="2404947" cy="1442968"/>
      </dsp:txXfrm>
    </dsp:sp>
    <dsp:sp modelId="{7FF44767-2317-45A3-BC4C-E493781E5C91}">
      <dsp:nvSpPr>
        <dsp:cNvPr id="0" name=""/>
        <dsp:cNvSpPr/>
      </dsp:nvSpPr>
      <dsp:spPr>
        <a:xfrm>
          <a:off x="5363478" y="1366146"/>
          <a:ext cx="522538" cy="91440"/>
        </a:xfrm>
        <a:custGeom>
          <a:avLst/>
          <a:gdLst/>
          <a:ahLst/>
          <a:cxnLst/>
          <a:rect l="0" t="0" r="0" b="0"/>
          <a:pathLst>
            <a:path>
              <a:moveTo>
                <a:pt x="0" y="45720"/>
              </a:moveTo>
              <a:lnTo>
                <a:pt x="522538"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610919" y="1409100"/>
        <a:ext cx="27656" cy="5531"/>
      </dsp:txXfrm>
    </dsp:sp>
    <dsp:sp modelId="{8A1FB764-2247-442E-9A2B-9E7BC075E16C}">
      <dsp:nvSpPr>
        <dsp:cNvPr id="0" name=""/>
        <dsp:cNvSpPr/>
      </dsp:nvSpPr>
      <dsp:spPr>
        <a:xfrm>
          <a:off x="2960331" y="690382"/>
          <a:ext cx="2404947" cy="14429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rtl="0">
            <a:lnSpc>
              <a:spcPct val="90000"/>
            </a:lnSpc>
            <a:spcBef>
              <a:spcPct val="0"/>
            </a:spcBef>
            <a:spcAft>
              <a:spcPct val="35000"/>
            </a:spcAft>
          </a:pPr>
          <a:r>
            <a:rPr lang="en-US" sz="1500" kern="1200" dirty="0" smtClean="0"/>
            <a:t>Aggrieved Party petitions the commission for review within 30 days of issuance of Revised Rates Order – Section 58-33-285</a:t>
          </a:r>
          <a:endParaRPr lang="en-US" sz="1500" kern="1200" dirty="0"/>
        </a:p>
      </dsp:txBody>
      <dsp:txXfrm>
        <a:off x="2960331" y="690382"/>
        <a:ext cx="2404947" cy="1442968"/>
      </dsp:txXfrm>
    </dsp:sp>
    <dsp:sp modelId="{D6D87DE2-C1D2-473E-B6CF-798D56255208}">
      <dsp:nvSpPr>
        <dsp:cNvPr id="0" name=""/>
        <dsp:cNvSpPr/>
      </dsp:nvSpPr>
      <dsp:spPr>
        <a:xfrm>
          <a:off x="8321564" y="1366146"/>
          <a:ext cx="522538" cy="91440"/>
        </a:xfrm>
        <a:custGeom>
          <a:avLst/>
          <a:gdLst/>
          <a:ahLst/>
          <a:cxnLst/>
          <a:rect l="0" t="0" r="0" b="0"/>
          <a:pathLst>
            <a:path>
              <a:moveTo>
                <a:pt x="0" y="45720"/>
              </a:moveTo>
              <a:lnTo>
                <a:pt x="522538"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8569005" y="1409100"/>
        <a:ext cx="27656" cy="5531"/>
      </dsp:txXfrm>
    </dsp:sp>
    <dsp:sp modelId="{E99CBC34-9A8B-4085-A5C3-30366F09D562}">
      <dsp:nvSpPr>
        <dsp:cNvPr id="0" name=""/>
        <dsp:cNvSpPr/>
      </dsp:nvSpPr>
      <dsp:spPr>
        <a:xfrm>
          <a:off x="5918417" y="690382"/>
          <a:ext cx="2404947" cy="14429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rtl="0">
            <a:lnSpc>
              <a:spcPct val="90000"/>
            </a:lnSpc>
            <a:spcBef>
              <a:spcPct val="0"/>
            </a:spcBef>
            <a:spcAft>
              <a:spcPct val="35000"/>
            </a:spcAft>
          </a:pPr>
          <a:r>
            <a:rPr lang="en-US" sz="1500" kern="1200" dirty="0" smtClean="0"/>
            <a:t>Intervenors shall identify with particularity the specific issues they intend to raise related to the Revised Rates Order</a:t>
          </a:r>
          <a:endParaRPr lang="en-US" sz="1500" kern="1200" dirty="0"/>
        </a:p>
      </dsp:txBody>
      <dsp:txXfrm>
        <a:off x="5918417" y="690382"/>
        <a:ext cx="2404947" cy="1442968"/>
      </dsp:txXfrm>
    </dsp:sp>
    <dsp:sp modelId="{B2A86F6F-A124-448E-8090-560F6C586590}">
      <dsp:nvSpPr>
        <dsp:cNvPr id="0" name=""/>
        <dsp:cNvSpPr/>
      </dsp:nvSpPr>
      <dsp:spPr>
        <a:xfrm>
          <a:off x="1204719" y="2131550"/>
          <a:ext cx="8874257" cy="522538"/>
        </a:xfrm>
        <a:custGeom>
          <a:avLst/>
          <a:gdLst/>
          <a:ahLst/>
          <a:cxnLst/>
          <a:rect l="0" t="0" r="0" b="0"/>
          <a:pathLst>
            <a:path>
              <a:moveTo>
                <a:pt x="8874257" y="0"/>
              </a:moveTo>
              <a:lnTo>
                <a:pt x="8874257" y="278369"/>
              </a:lnTo>
              <a:lnTo>
                <a:pt x="0" y="278369"/>
              </a:lnTo>
              <a:lnTo>
                <a:pt x="0" y="522538"/>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419561" y="2390054"/>
        <a:ext cx="444573" cy="5531"/>
      </dsp:txXfrm>
    </dsp:sp>
    <dsp:sp modelId="{0D24872E-34C6-45B1-8CFD-869913AEB0B5}">
      <dsp:nvSpPr>
        <dsp:cNvPr id="0" name=""/>
        <dsp:cNvSpPr/>
      </dsp:nvSpPr>
      <dsp:spPr>
        <a:xfrm>
          <a:off x="8876502" y="690382"/>
          <a:ext cx="2404947" cy="14429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rtl="0">
            <a:lnSpc>
              <a:spcPct val="90000"/>
            </a:lnSpc>
            <a:spcBef>
              <a:spcPct val="0"/>
            </a:spcBef>
            <a:spcAft>
              <a:spcPct val="35000"/>
            </a:spcAft>
          </a:pPr>
          <a:r>
            <a:rPr lang="en-US" sz="1500" kern="1200" dirty="0" smtClean="0"/>
            <a:t>Prefiled Testimony filed at the Commission</a:t>
          </a:r>
          <a:endParaRPr lang="en-US" sz="1500" kern="1200" dirty="0"/>
        </a:p>
      </dsp:txBody>
      <dsp:txXfrm>
        <a:off x="8876502" y="690382"/>
        <a:ext cx="2404947" cy="1442968"/>
      </dsp:txXfrm>
    </dsp:sp>
    <dsp:sp modelId="{ED945722-A829-4A56-A809-3A4B94EB3C2E}">
      <dsp:nvSpPr>
        <dsp:cNvPr id="0" name=""/>
        <dsp:cNvSpPr/>
      </dsp:nvSpPr>
      <dsp:spPr>
        <a:xfrm>
          <a:off x="2405393" y="3362253"/>
          <a:ext cx="522538" cy="91440"/>
        </a:xfrm>
        <a:custGeom>
          <a:avLst/>
          <a:gdLst/>
          <a:ahLst/>
          <a:cxnLst/>
          <a:rect l="0" t="0" r="0" b="0"/>
          <a:pathLst>
            <a:path>
              <a:moveTo>
                <a:pt x="0" y="45720"/>
              </a:moveTo>
              <a:lnTo>
                <a:pt x="522538" y="45720"/>
              </a:lnTo>
            </a:path>
          </a:pathLst>
        </a:custGeom>
        <a:noFill/>
        <a:ln w="28575" cap="flat" cmpd="sng" algn="ctr">
          <a:solidFill>
            <a:schemeClr val="bg2"/>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652833" y="3405207"/>
        <a:ext cx="27656" cy="5531"/>
      </dsp:txXfrm>
    </dsp:sp>
    <dsp:sp modelId="{0FCB25D4-1491-4FFF-BB5A-EB19EB648412}">
      <dsp:nvSpPr>
        <dsp:cNvPr id="0" name=""/>
        <dsp:cNvSpPr/>
      </dsp:nvSpPr>
      <dsp:spPr>
        <a:xfrm>
          <a:off x="2245" y="2686489"/>
          <a:ext cx="2404947" cy="14429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Commission Shall Allow Limited Discovery, and Restrict Issues for Discovery and Hearing – Section 58-33-287 (C)</a:t>
          </a:r>
          <a:endParaRPr lang="en-US" sz="1500" kern="1200" dirty="0"/>
        </a:p>
      </dsp:txBody>
      <dsp:txXfrm>
        <a:off x="2245" y="2686489"/>
        <a:ext cx="2404947" cy="1442968"/>
      </dsp:txXfrm>
    </dsp:sp>
    <dsp:sp modelId="{A778CA7D-F450-4869-8E91-438591061965}">
      <dsp:nvSpPr>
        <dsp:cNvPr id="0" name=""/>
        <dsp:cNvSpPr/>
      </dsp:nvSpPr>
      <dsp:spPr>
        <a:xfrm>
          <a:off x="5363478" y="3362253"/>
          <a:ext cx="522538" cy="91440"/>
        </a:xfrm>
        <a:custGeom>
          <a:avLst/>
          <a:gdLst/>
          <a:ahLst/>
          <a:cxnLst/>
          <a:rect l="0" t="0" r="0" b="0"/>
          <a:pathLst>
            <a:path>
              <a:moveTo>
                <a:pt x="0" y="45720"/>
              </a:moveTo>
              <a:lnTo>
                <a:pt x="522538"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610919" y="3405207"/>
        <a:ext cx="27656" cy="5531"/>
      </dsp:txXfrm>
    </dsp:sp>
    <dsp:sp modelId="{01271978-BC2F-4A7F-9D08-8827750AC091}">
      <dsp:nvSpPr>
        <dsp:cNvPr id="0" name=""/>
        <dsp:cNvSpPr/>
      </dsp:nvSpPr>
      <dsp:spPr>
        <a:xfrm>
          <a:off x="2960331" y="2686489"/>
          <a:ext cx="2404947" cy="14429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kern="1200" dirty="0" smtClean="0"/>
            <a:t>Commission Issues Order within 6 months of the date of filed Petition – Section 58-33-287 (A)</a:t>
          </a:r>
          <a:endParaRPr lang="en-US" sz="1500" kern="1200" dirty="0"/>
        </a:p>
      </dsp:txBody>
      <dsp:txXfrm>
        <a:off x="2960331" y="2686489"/>
        <a:ext cx="2404947" cy="1442968"/>
      </dsp:txXfrm>
    </dsp:sp>
    <dsp:sp modelId="{8C8AB244-CD64-493E-9FD6-109345554FDD}">
      <dsp:nvSpPr>
        <dsp:cNvPr id="0" name=""/>
        <dsp:cNvSpPr/>
      </dsp:nvSpPr>
      <dsp:spPr>
        <a:xfrm>
          <a:off x="5918417" y="2686489"/>
          <a:ext cx="2404947" cy="14429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rtl="0">
            <a:lnSpc>
              <a:spcPct val="90000"/>
            </a:lnSpc>
            <a:spcBef>
              <a:spcPct val="0"/>
            </a:spcBef>
            <a:spcAft>
              <a:spcPct val="35000"/>
            </a:spcAft>
          </a:pPr>
          <a:r>
            <a:rPr lang="en-US" sz="1500" kern="1200" dirty="0" smtClean="0"/>
            <a:t>If Petition resolved by Settlement Agreement, Commission shall dispose of Agreement within 45 days – Section 58-33-287 (A)</a:t>
          </a:r>
          <a:endParaRPr lang="en-US" sz="1500" kern="1200" dirty="0"/>
        </a:p>
      </dsp:txBody>
      <dsp:txXfrm>
        <a:off x="5918417" y="2686489"/>
        <a:ext cx="2404947" cy="14429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E472F-B4D7-43FD-A3B8-84FA74F3B289}">
      <dsp:nvSpPr>
        <dsp:cNvPr id="0" name=""/>
        <dsp:cNvSpPr/>
      </dsp:nvSpPr>
      <dsp:spPr>
        <a:xfrm>
          <a:off x="1759149" y="0"/>
          <a:ext cx="6935872" cy="66210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Issues Notice of Hearing Annually</a:t>
          </a:r>
          <a:endParaRPr lang="en-US" sz="200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1778541" y="19392"/>
        <a:ext cx="6897088" cy="623321"/>
      </dsp:txXfrm>
    </dsp:sp>
    <dsp:sp modelId="{4B4F9F7A-58E4-4DA8-A23B-3D80EAFCB837}">
      <dsp:nvSpPr>
        <dsp:cNvPr id="0" name=""/>
        <dsp:cNvSpPr/>
      </dsp:nvSpPr>
      <dsp:spPr>
        <a:xfrm rot="5349403">
          <a:off x="4909770" y="708069"/>
          <a:ext cx="657272" cy="78434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endParaRPr lang="en-US" sz="3200" kern="1200" dirty="0"/>
        </a:p>
      </dsp:txBody>
      <dsp:txXfrm rot="-5400000">
        <a:off x="5001653" y="771614"/>
        <a:ext cx="470604" cy="460090"/>
      </dsp:txXfrm>
    </dsp:sp>
    <dsp:sp modelId="{0C70E355-F320-4805-B227-363BFD3812D3}">
      <dsp:nvSpPr>
        <dsp:cNvPr id="0" name=""/>
        <dsp:cNvSpPr/>
      </dsp:nvSpPr>
      <dsp:spPr>
        <a:xfrm>
          <a:off x="2544988" y="1538373"/>
          <a:ext cx="5409092" cy="6357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Prefiled Testimony Filed</a:t>
          </a:r>
          <a:endParaRPr lang="en-US" sz="2000"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563609" y="1556994"/>
        <a:ext cx="5371850" cy="598527"/>
      </dsp:txXfrm>
    </dsp:sp>
    <dsp:sp modelId="{55A52E25-8E1F-461E-B65E-61165C80D164}">
      <dsp:nvSpPr>
        <dsp:cNvPr id="0" name=""/>
        <dsp:cNvSpPr/>
      </dsp:nvSpPr>
      <dsp:spPr>
        <a:xfrm rot="5400000">
          <a:off x="4922726" y="2217717"/>
          <a:ext cx="653617" cy="78434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endParaRPr lang="en-US" sz="3200" kern="1200" dirty="0"/>
        </a:p>
      </dsp:txBody>
      <dsp:txXfrm rot="-5400000">
        <a:off x="5014233" y="2283079"/>
        <a:ext cx="470604" cy="457532"/>
      </dsp:txXfrm>
    </dsp:sp>
    <dsp:sp modelId="{C75CFDA9-A9D6-43E5-AD03-607D0B6C7407}">
      <dsp:nvSpPr>
        <dsp:cNvPr id="0" name=""/>
        <dsp:cNvSpPr/>
      </dsp:nvSpPr>
      <dsp:spPr>
        <a:xfrm>
          <a:off x="1621000" y="3045632"/>
          <a:ext cx="7257068" cy="73818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Section 58-27-865 - The Commission Conducts Public Hearing</a:t>
          </a:r>
          <a:endParaRPr lang="en-US" sz="2000" b="0" kern="1200" baseline="0" dirty="0">
            <a:solidFill>
              <a:schemeClr val="bg2"/>
            </a:solidFill>
            <a:effectLst>
              <a:outerShdw blurRad="38100" dist="38100" dir="2700000" algn="tl">
                <a:srgbClr val="000000">
                  <a:alpha val="43137"/>
                </a:srgbClr>
              </a:outerShdw>
            </a:effectLst>
            <a:latin typeface="Arial" panose="020B0604020202020204" pitchFamily="34" charset="0"/>
          </a:endParaRPr>
        </a:p>
      </dsp:txBody>
      <dsp:txXfrm>
        <a:off x="1642621" y="3067253"/>
        <a:ext cx="7213826" cy="694944"/>
      </dsp:txXfrm>
    </dsp:sp>
    <dsp:sp modelId="{DFA58294-CB74-46C3-A2A5-1BB0506D41DF}">
      <dsp:nvSpPr>
        <dsp:cNvPr id="0" name=""/>
        <dsp:cNvSpPr/>
      </dsp:nvSpPr>
      <dsp:spPr>
        <a:xfrm rot="5400000">
          <a:off x="4922726" y="3827393"/>
          <a:ext cx="653617" cy="78434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endParaRPr lang="en-US" sz="3200" kern="1200" dirty="0"/>
        </a:p>
      </dsp:txBody>
      <dsp:txXfrm rot="-5400000">
        <a:off x="5014233" y="3892755"/>
        <a:ext cx="470604" cy="457532"/>
      </dsp:txXfrm>
    </dsp:sp>
    <dsp:sp modelId="{98AEF04F-828C-40C8-AE46-329EC5CF2F50}">
      <dsp:nvSpPr>
        <dsp:cNvPr id="0" name=""/>
        <dsp:cNvSpPr/>
      </dsp:nvSpPr>
      <dsp:spPr>
        <a:xfrm>
          <a:off x="2316379" y="4655308"/>
          <a:ext cx="5866310" cy="4810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Issues Order</a:t>
          </a:r>
          <a:endParaRPr lang="en-US" sz="2000" b="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330469" y="4669398"/>
        <a:ext cx="5838130" cy="4528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0201CE-9900-47D2-B2F2-ECC4035412ED}">
      <dsp:nvSpPr>
        <dsp:cNvPr id="0" name=""/>
        <dsp:cNvSpPr/>
      </dsp:nvSpPr>
      <dsp:spPr>
        <a:xfrm>
          <a:off x="2329541" y="23676"/>
          <a:ext cx="5819305" cy="10191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Applicant Must File an Application with the Commission as prescribed in Section 58-33-120</a:t>
          </a:r>
          <a:endParaRPr lang="en-US" sz="200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359392" y="53527"/>
        <a:ext cx="5759603" cy="959494"/>
      </dsp:txXfrm>
    </dsp:sp>
    <dsp:sp modelId="{D83C615E-06FD-49DB-981D-BAC252332A6F}">
      <dsp:nvSpPr>
        <dsp:cNvPr id="0" name=""/>
        <dsp:cNvSpPr/>
      </dsp:nvSpPr>
      <dsp:spPr>
        <a:xfrm rot="5322022">
          <a:off x="5030008" y="1021280"/>
          <a:ext cx="455261" cy="65004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rot="-5400000">
        <a:off x="5061077" y="1118689"/>
        <a:ext cx="390025" cy="318683"/>
      </dsp:txXfrm>
    </dsp:sp>
    <dsp:sp modelId="{0C70E355-F320-4805-B227-363BFD3812D3}">
      <dsp:nvSpPr>
        <dsp:cNvPr id="0" name=""/>
        <dsp:cNvSpPr/>
      </dsp:nvSpPr>
      <dsp:spPr>
        <a:xfrm>
          <a:off x="1334195" y="1649731"/>
          <a:ext cx="7889159" cy="12563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testimony presented at the hearing may be presented in writing or orally, provided that the Commission may make rules designed to exclude repetitive, redundant or irrelevant testimony.”  Section 58-33-130 (1)</a:t>
          </a:r>
          <a:endParaRPr lang="en-US" sz="2000"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1370993" y="1686529"/>
        <a:ext cx="7815563" cy="1182793"/>
      </dsp:txXfrm>
    </dsp:sp>
    <dsp:sp modelId="{55A52E25-8E1F-461E-B65E-61165C80D164}">
      <dsp:nvSpPr>
        <dsp:cNvPr id="0" name=""/>
        <dsp:cNvSpPr/>
      </dsp:nvSpPr>
      <dsp:spPr>
        <a:xfrm rot="5530103">
          <a:off x="5055121" y="2834609"/>
          <a:ext cx="380537" cy="65004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n-US" sz="1900" kern="1200"/>
        </a:p>
      </dsp:txBody>
      <dsp:txXfrm rot="-5400000">
        <a:off x="5052537" y="2969402"/>
        <a:ext cx="390025" cy="266376"/>
      </dsp:txXfrm>
    </dsp:sp>
    <dsp:sp modelId="{C75CFDA9-A9D6-43E5-AD03-607D0B6C7407}">
      <dsp:nvSpPr>
        <dsp:cNvPr id="0" name=""/>
        <dsp:cNvSpPr/>
      </dsp:nvSpPr>
      <dsp:spPr>
        <a:xfrm>
          <a:off x="789776" y="3413141"/>
          <a:ext cx="8838627" cy="141040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0"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“Upon the receipt of an application complying with Section 58-33-120, the Commission shall promptly fix a date for the commencement of a public hearing, not less than </a:t>
          </a:r>
          <a:r>
            <a:rPr lang="en-US" sz="1800" b="0" u="sng"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sixty</a:t>
          </a:r>
          <a:r>
            <a:rPr lang="en-US" sz="1800" b="0"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 nor more than </a:t>
          </a:r>
          <a:r>
            <a:rPr lang="en-US" sz="1800" b="0" u="sng"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ninety</a:t>
          </a:r>
          <a:r>
            <a:rPr lang="en-US" sz="1800" b="0"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 days after the receipt, and shall conclude the proceedings as expeditiously as practicable.” Section 58-33-130 (1)</a:t>
          </a:r>
          <a:endParaRPr lang="en-US" sz="1800" b="0" kern="1200" baseline="0" dirty="0">
            <a:solidFill>
              <a:schemeClr val="bg2"/>
            </a:solidFill>
            <a:effectLst>
              <a:outerShdw blurRad="38100" dist="38100" dir="2700000" algn="tl">
                <a:srgbClr val="000000">
                  <a:alpha val="43137"/>
                </a:srgbClr>
              </a:outerShdw>
            </a:effectLst>
            <a:latin typeface="Arial" panose="020B0604020202020204" pitchFamily="34" charset="0"/>
          </a:endParaRPr>
        </a:p>
      </dsp:txBody>
      <dsp:txXfrm>
        <a:off x="831085" y="3454450"/>
        <a:ext cx="8756009" cy="13277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BE472F-B4D7-43FD-A3B8-84FA74F3B289}">
      <dsp:nvSpPr>
        <dsp:cNvPr id="0" name=""/>
        <dsp:cNvSpPr/>
      </dsp:nvSpPr>
      <dsp:spPr>
        <a:xfrm>
          <a:off x="84058" y="0"/>
          <a:ext cx="10318721" cy="83508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Order Nos. 1987-898 and 1988-294 Require Annual Hearings to Review Gas Utilities’ Purchased Gas Adjustment and Gas Purchasing Policies</a:t>
          </a:r>
          <a:endParaRPr lang="en-US" sz="200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108517" y="24459"/>
        <a:ext cx="10269803" cy="786170"/>
      </dsp:txXfrm>
    </dsp:sp>
    <dsp:sp modelId="{4B4F9F7A-58E4-4DA8-A23B-3D80EAFCB837}">
      <dsp:nvSpPr>
        <dsp:cNvPr id="0" name=""/>
        <dsp:cNvSpPr/>
      </dsp:nvSpPr>
      <dsp:spPr>
        <a:xfrm rot="5362030">
          <a:off x="5040361" y="864894"/>
          <a:ext cx="421548" cy="5024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dirty="0"/>
        </a:p>
      </dsp:txBody>
      <dsp:txXfrm rot="-5400000">
        <a:off x="5099712" y="905333"/>
        <a:ext cx="301451" cy="295084"/>
      </dsp:txXfrm>
    </dsp:sp>
    <dsp:sp modelId="{0C70E355-F320-4805-B227-363BFD3812D3}">
      <dsp:nvSpPr>
        <dsp:cNvPr id="0" name=""/>
        <dsp:cNvSpPr/>
      </dsp:nvSpPr>
      <dsp:spPr>
        <a:xfrm>
          <a:off x="2937379" y="1397119"/>
          <a:ext cx="4640841" cy="64470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Prefiled Testimony Filed</a:t>
          </a:r>
          <a:endParaRPr lang="en-US" sz="2000" kern="12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956262" y="1416002"/>
        <a:ext cx="4603075" cy="606939"/>
      </dsp:txXfrm>
    </dsp:sp>
    <dsp:sp modelId="{55A52E25-8E1F-461E-B65E-61165C80D164}">
      <dsp:nvSpPr>
        <dsp:cNvPr id="0" name=""/>
        <dsp:cNvSpPr/>
      </dsp:nvSpPr>
      <dsp:spPr>
        <a:xfrm rot="5400000">
          <a:off x="5048458" y="2069736"/>
          <a:ext cx="418683" cy="5024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dirty="0"/>
        </a:p>
      </dsp:txBody>
      <dsp:txXfrm rot="-5400000">
        <a:off x="5107075" y="2111604"/>
        <a:ext cx="301451" cy="293078"/>
      </dsp:txXfrm>
    </dsp:sp>
    <dsp:sp modelId="{C75CFDA9-A9D6-43E5-AD03-607D0B6C7407}">
      <dsp:nvSpPr>
        <dsp:cNvPr id="0" name=""/>
        <dsp:cNvSpPr/>
      </dsp:nvSpPr>
      <dsp:spPr>
        <a:xfrm>
          <a:off x="2065491" y="2600068"/>
          <a:ext cx="6384617" cy="64707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The Commission Conducts Public Hearing</a:t>
          </a:r>
          <a:endParaRPr lang="en-US" sz="2000" b="0" kern="1200" baseline="0" dirty="0">
            <a:solidFill>
              <a:schemeClr val="bg2"/>
            </a:solidFill>
            <a:effectLst>
              <a:outerShdw blurRad="38100" dist="38100" dir="2700000" algn="tl">
                <a:srgbClr val="000000">
                  <a:alpha val="43137"/>
                </a:srgbClr>
              </a:outerShdw>
            </a:effectLst>
            <a:latin typeface="Arial" panose="020B0604020202020204" pitchFamily="34" charset="0"/>
          </a:endParaRPr>
        </a:p>
      </dsp:txBody>
      <dsp:txXfrm>
        <a:off x="2084443" y="2619020"/>
        <a:ext cx="6346713" cy="609168"/>
      </dsp:txXfrm>
    </dsp:sp>
    <dsp:sp modelId="{DFA58294-CB74-46C3-A2A5-1BB0506D41DF}">
      <dsp:nvSpPr>
        <dsp:cNvPr id="0" name=""/>
        <dsp:cNvSpPr/>
      </dsp:nvSpPr>
      <dsp:spPr>
        <a:xfrm rot="5400000">
          <a:off x="5048458" y="3275052"/>
          <a:ext cx="418683" cy="5024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dirty="0"/>
        </a:p>
      </dsp:txBody>
      <dsp:txXfrm rot="-5400000">
        <a:off x="5107075" y="3316920"/>
        <a:ext cx="301451" cy="293078"/>
      </dsp:txXfrm>
    </dsp:sp>
    <dsp:sp modelId="{98AEF04F-828C-40C8-AE46-329EC5CF2F50}">
      <dsp:nvSpPr>
        <dsp:cNvPr id="0" name=""/>
        <dsp:cNvSpPr/>
      </dsp:nvSpPr>
      <dsp:spPr>
        <a:xfrm>
          <a:off x="2033403" y="3805385"/>
          <a:ext cx="6448793" cy="5421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Issues Order</a:t>
          </a:r>
          <a:endParaRPr lang="en-US" sz="2000" b="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049282" y="3821264"/>
        <a:ext cx="6417035" cy="51040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70E355-F320-4805-B227-363BFD3812D3}">
      <dsp:nvSpPr>
        <dsp:cNvPr id="0" name=""/>
        <dsp:cNvSpPr/>
      </dsp:nvSpPr>
      <dsp:spPr>
        <a:xfrm>
          <a:off x="1654432" y="3661"/>
          <a:ext cx="7206734" cy="5508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Utility Files Monitoring Reports with the Commission on or before June 15th</a:t>
          </a:r>
          <a:endParaRPr lang="en-US" sz="160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1670566" y="19795"/>
        <a:ext cx="7174466" cy="518601"/>
      </dsp:txXfrm>
    </dsp:sp>
    <dsp:sp modelId="{55A52E25-8E1F-461E-B65E-61165C80D164}">
      <dsp:nvSpPr>
        <dsp:cNvPr id="0" name=""/>
        <dsp:cNvSpPr/>
      </dsp:nvSpPr>
      <dsp:spPr>
        <a:xfrm rot="5400000">
          <a:off x="5048078" y="582493"/>
          <a:ext cx="419443" cy="50333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5400000">
        <a:off x="5106800" y="624438"/>
        <a:ext cx="302000" cy="293610"/>
      </dsp:txXfrm>
    </dsp:sp>
    <dsp:sp modelId="{C75CFDA9-A9D6-43E5-AD03-607D0B6C7407}">
      <dsp:nvSpPr>
        <dsp:cNvPr id="0" name=""/>
        <dsp:cNvSpPr/>
      </dsp:nvSpPr>
      <dsp:spPr>
        <a:xfrm>
          <a:off x="2229394" y="1113788"/>
          <a:ext cx="6056810" cy="54276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Interested Parties Have until July 15</a:t>
          </a:r>
          <a:r>
            <a:rPr lang="en-US" sz="1600" b="0" kern="1200" baseline="30000" dirty="0" smtClean="0">
              <a:solidFill>
                <a:schemeClr val="bg2"/>
              </a:solidFill>
              <a:effectLst>
                <a:outerShdw blurRad="38100" dist="38100" dir="2700000" algn="tl">
                  <a:srgbClr val="000000">
                    <a:alpha val="43137"/>
                  </a:srgbClr>
                </a:outerShdw>
              </a:effectLst>
              <a:latin typeface="Arial" panose="020B0604020202020204" pitchFamily="34" charset="0"/>
            </a:rPr>
            <a:t>th</a:t>
          </a:r>
          <a:r>
            <a:rPr lang="en-US" sz="1600" b="0" kern="1200" baseline="0" dirty="0" smtClean="0">
              <a:solidFill>
                <a:schemeClr val="bg2"/>
              </a:solidFill>
              <a:effectLst>
                <a:outerShdw blurRad="38100" dist="38100" dir="2700000" algn="tl">
                  <a:srgbClr val="000000">
                    <a:alpha val="43137"/>
                  </a:srgbClr>
                </a:outerShdw>
              </a:effectLst>
              <a:latin typeface="Arial" panose="020B0604020202020204" pitchFamily="34" charset="0"/>
            </a:rPr>
            <a:t> to File Comments in Writing</a:t>
          </a:r>
          <a:endParaRPr lang="en-US" sz="1600" b="0" kern="1200" baseline="0" dirty="0">
            <a:solidFill>
              <a:schemeClr val="bg2"/>
            </a:solidFill>
            <a:effectLst>
              <a:outerShdw blurRad="38100" dist="38100" dir="2700000" algn="tl">
                <a:srgbClr val="000000">
                  <a:alpha val="43137"/>
                </a:srgbClr>
              </a:outerShdw>
            </a:effectLst>
            <a:latin typeface="Arial" panose="020B0604020202020204" pitchFamily="34" charset="0"/>
          </a:endParaRPr>
        </a:p>
      </dsp:txBody>
      <dsp:txXfrm>
        <a:off x="2245291" y="1129685"/>
        <a:ext cx="6025016" cy="510966"/>
      </dsp:txXfrm>
    </dsp:sp>
    <dsp:sp modelId="{DFA58294-CB74-46C3-A2A5-1BB0506D41DF}">
      <dsp:nvSpPr>
        <dsp:cNvPr id="0" name=""/>
        <dsp:cNvSpPr/>
      </dsp:nvSpPr>
      <dsp:spPr>
        <a:xfrm rot="5400000">
          <a:off x="5048078" y="1684511"/>
          <a:ext cx="419443" cy="50333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5400000">
        <a:off x="5106800" y="1726456"/>
        <a:ext cx="302000" cy="293610"/>
      </dsp:txXfrm>
    </dsp:sp>
    <dsp:sp modelId="{98AEF04F-828C-40C8-AE46-329EC5CF2F50}">
      <dsp:nvSpPr>
        <dsp:cNvPr id="0" name=""/>
        <dsp:cNvSpPr/>
      </dsp:nvSpPr>
      <dsp:spPr>
        <a:xfrm>
          <a:off x="2400460" y="2215806"/>
          <a:ext cx="5714678" cy="4618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ORS Conducts an Audit and Reports Findings by September 1st</a:t>
          </a:r>
          <a:endParaRPr lang="en-US" sz="1600" b="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413987" y="2229333"/>
        <a:ext cx="5687624" cy="434803"/>
      </dsp:txXfrm>
    </dsp:sp>
    <dsp:sp modelId="{771A4A32-D6EB-4C08-AC48-1526EE91B467}">
      <dsp:nvSpPr>
        <dsp:cNvPr id="0" name=""/>
        <dsp:cNvSpPr/>
      </dsp:nvSpPr>
      <dsp:spPr>
        <a:xfrm rot="5400000">
          <a:off x="5048078" y="2705627"/>
          <a:ext cx="419443" cy="50333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5400000">
        <a:off x="5106800" y="2747572"/>
        <a:ext cx="302000" cy="293610"/>
      </dsp:txXfrm>
    </dsp:sp>
    <dsp:sp modelId="{81CF1788-2E2C-4997-834A-8F2B206A45D0}">
      <dsp:nvSpPr>
        <dsp:cNvPr id="0" name=""/>
        <dsp:cNvSpPr/>
      </dsp:nvSpPr>
      <dsp:spPr>
        <a:xfrm>
          <a:off x="2543384" y="3236922"/>
          <a:ext cx="5428830" cy="7502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Written Comments in Response to ORS’s Report Due September 15th</a:t>
          </a:r>
          <a:endParaRPr lang="en-US" sz="1600" kern="1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dsp:txBody>
      <dsp:txXfrm>
        <a:off x="2565359" y="3258897"/>
        <a:ext cx="5384880" cy="706339"/>
      </dsp:txXfrm>
    </dsp:sp>
    <dsp:sp modelId="{1ECF601D-0B5C-4A7E-A574-88EB1A045C22}">
      <dsp:nvSpPr>
        <dsp:cNvPr id="0" name=""/>
        <dsp:cNvSpPr/>
      </dsp:nvSpPr>
      <dsp:spPr>
        <a:xfrm rot="5400000">
          <a:off x="5048078" y="4015175"/>
          <a:ext cx="419443" cy="50333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5400000">
        <a:off x="5106800" y="4057120"/>
        <a:ext cx="302000" cy="293610"/>
      </dsp:txXfrm>
    </dsp:sp>
    <dsp:sp modelId="{F1EF32BB-F310-414D-B58B-F7FDE212E475}">
      <dsp:nvSpPr>
        <dsp:cNvPr id="0" name=""/>
        <dsp:cNvSpPr/>
      </dsp:nvSpPr>
      <dsp:spPr>
        <a:xfrm>
          <a:off x="2780733" y="4546470"/>
          <a:ext cx="4954132" cy="59103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 58-5-455 - Commission Issues Order by October 15</a:t>
          </a:r>
          <a:r>
            <a:rPr lang="en-US" sz="1600" kern="1200" baseline="30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a:t>
          </a:r>
        </a:p>
      </dsp:txBody>
      <dsp:txXfrm>
        <a:off x="2798044" y="4563781"/>
        <a:ext cx="4919510" cy="55641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8301F-2F7B-4F3B-8615-A3DD1E64F7F6}">
      <dsp:nvSpPr>
        <dsp:cNvPr id="0" name=""/>
        <dsp:cNvSpPr/>
      </dsp:nvSpPr>
      <dsp:spPr>
        <a:xfrm>
          <a:off x="3040792" y="870618"/>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357014" y="912848"/>
        <a:ext cx="34897" cy="6979"/>
      </dsp:txXfrm>
    </dsp:sp>
    <dsp:sp modelId="{E08993D6-5E2F-4581-84D9-81E33CADA1EB}">
      <dsp:nvSpPr>
        <dsp:cNvPr id="0" name=""/>
        <dsp:cNvSpPr/>
      </dsp:nvSpPr>
      <dsp:spPr>
        <a:xfrm>
          <a:off x="8061"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Base Load Review Application or Combined Application</a:t>
          </a:r>
          <a:endParaRPr lang="en-US" sz="2600" kern="1200" dirty="0"/>
        </a:p>
      </dsp:txBody>
      <dsp:txXfrm>
        <a:off x="8061" y="5979"/>
        <a:ext cx="3034531" cy="1820718"/>
      </dsp:txXfrm>
    </dsp:sp>
    <dsp:sp modelId="{7FF44767-2317-45A3-BC4C-E493781E5C91}">
      <dsp:nvSpPr>
        <dsp:cNvPr id="0" name=""/>
        <dsp:cNvSpPr/>
      </dsp:nvSpPr>
      <dsp:spPr>
        <a:xfrm>
          <a:off x="6773265" y="870618"/>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7089488" y="912848"/>
        <a:ext cx="34897" cy="6979"/>
      </dsp:txXfrm>
    </dsp:sp>
    <dsp:sp modelId="{8A1FB764-2247-442E-9A2B-9E7BC075E16C}">
      <dsp:nvSpPr>
        <dsp:cNvPr id="0" name=""/>
        <dsp:cNvSpPr/>
      </dsp:nvSpPr>
      <dsp:spPr>
        <a:xfrm>
          <a:off x="3740534"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Company files Application pursuant to 58-33-250 or 58-33-260</a:t>
          </a:r>
          <a:endParaRPr lang="en-US" sz="2600" kern="1200" dirty="0"/>
        </a:p>
      </dsp:txBody>
      <dsp:txXfrm>
        <a:off x="3740534" y="5979"/>
        <a:ext cx="3034531" cy="1820718"/>
      </dsp:txXfrm>
    </dsp:sp>
    <dsp:sp modelId="{D6D87DE2-C1D2-473E-B6CF-798D56255208}">
      <dsp:nvSpPr>
        <dsp:cNvPr id="0" name=""/>
        <dsp:cNvSpPr/>
      </dsp:nvSpPr>
      <dsp:spPr>
        <a:xfrm>
          <a:off x="1525326" y="1824897"/>
          <a:ext cx="7464946" cy="667342"/>
        </a:xfrm>
        <a:custGeom>
          <a:avLst/>
          <a:gdLst/>
          <a:ahLst/>
          <a:cxnLst/>
          <a:rect l="0" t="0" r="0" b="0"/>
          <a:pathLst>
            <a:path>
              <a:moveTo>
                <a:pt x="7464946" y="0"/>
              </a:moveTo>
              <a:lnTo>
                <a:pt x="7464946" y="350771"/>
              </a:lnTo>
              <a:lnTo>
                <a:pt x="0" y="350771"/>
              </a:lnTo>
              <a:lnTo>
                <a:pt x="0" y="667342"/>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070362" y="2155079"/>
        <a:ext cx="374875" cy="6979"/>
      </dsp:txXfrm>
    </dsp:sp>
    <dsp:sp modelId="{E99CBC34-9A8B-4085-A5C3-30366F09D562}">
      <dsp:nvSpPr>
        <dsp:cNvPr id="0" name=""/>
        <dsp:cNvSpPr/>
      </dsp:nvSpPr>
      <dsp:spPr>
        <a:xfrm>
          <a:off x="7473007" y="5979"/>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Parties of Record Prefile Testimony</a:t>
          </a:r>
          <a:endParaRPr lang="en-US" sz="2600" kern="1200" dirty="0"/>
        </a:p>
      </dsp:txBody>
      <dsp:txXfrm>
        <a:off x="7473007" y="5979"/>
        <a:ext cx="3034531" cy="1820718"/>
      </dsp:txXfrm>
    </dsp:sp>
    <dsp:sp modelId="{B2A86F6F-A124-448E-8090-560F6C586590}">
      <dsp:nvSpPr>
        <dsp:cNvPr id="0" name=""/>
        <dsp:cNvSpPr/>
      </dsp:nvSpPr>
      <dsp:spPr>
        <a:xfrm>
          <a:off x="3040792" y="3389279"/>
          <a:ext cx="667342" cy="91440"/>
        </a:xfrm>
        <a:custGeom>
          <a:avLst/>
          <a:gdLst/>
          <a:ahLst/>
          <a:cxnLst/>
          <a:rect l="0" t="0" r="0" b="0"/>
          <a:pathLst>
            <a:path>
              <a:moveTo>
                <a:pt x="0" y="45720"/>
              </a:moveTo>
              <a:lnTo>
                <a:pt x="667342" y="45720"/>
              </a:lnTo>
            </a:path>
          </a:pathLst>
        </a:custGeom>
        <a:noFill/>
        <a:ln w="28575" cap="flat" cmpd="sng" algn="ctr">
          <a:solidFill>
            <a:schemeClr val="bg1"/>
          </a:solidFill>
          <a:prstDash val="solid"/>
          <a:miter lim="800000"/>
          <a:tailEnd type="triangle" w="lg" len="me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3357014" y="3431509"/>
        <a:ext cx="34897" cy="6979"/>
      </dsp:txXfrm>
    </dsp:sp>
    <dsp:sp modelId="{0D24872E-34C6-45B1-8CFD-869913AEB0B5}">
      <dsp:nvSpPr>
        <dsp:cNvPr id="0" name=""/>
        <dsp:cNvSpPr/>
      </dsp:nvSpPr>
      <dsp:spPr>
        <a:xfrm>
          <a:off x="8061"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Commission Conducts Hearing pursuant to 58-33-270 (A)</a:t>
          </a:r>
          <a:endParaRPr lang="en-US" sz="2600" kern="1200" dirty="0"/>
        </a:p>
      </dsp:txBody>
      <dsp:txXfrm>
        <a:off x="8061" y="2524640"/>
        <a:ext cx="3034531" cy="1820718"/>
      </dsp:txXfrm>
    </dsp:sp>
    <dsp:sp modelId="{8C8AB244-CD64-493E-9FD6-109345554FDD}">
      <dsp:nvSpPr>
        <dsp:cNvPr id="0" name=""/>
        <dsp:cNvSpPr/>
      </dsp:nvSpPr>
      <dsp:spPr>
        <a:xfrm>
          <a:off x="3740534" y="2524640"/>
          <a:ext cx="3034531" cy="18207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rtl="0">
            <a:lnSpc>
              <a:spcPct val="90000"/>
            </a:lnSpc>
            <a:spcBef>
              <a:spcPct val="0"/>
            </a:spcBef>
            <a:spcAft>
              <a:spcPct val="35000"/>
            </a:spcAft>
          </a:pPr>
          <a:r>
            <a:rPr lang="en-US" sz="2600" kern="1200" dirty="0" smtClean="0"/>
            <a:t>Commission Issues Order pursuant to 58-33-270 (B)</a:t>
          </a:r>
          <a:endParaRPr lang="en-US" sz="2600" kern="1200" dirty="0"/>
        </a:p>
      </dsp:txBody>
      <dsp:txXfrm>
        <a:off x="3740534" y="2524640"/>
        <a:ext cx="3034531" cy="1820718"/>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7071"/>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3" y="0"/>
            <a:ext cx="3043343" cy="467071"/>
          </a:xfrm>
          <a:prstGeom prst="rect">
            <a:avLst/>
          </a:prstGeom>
        </p:spPr>
        <p:txBody>
          <a:bodyPr vert="horz" lIns="93324" tIns="46662" rIns="93324" bIns="46662" rtlCol="0"/>
          <a:lstStyle>
            <a:lvl1pPr algn="r">
              <a:defRPr sz="1200"/>
            </a:lvl1pPr>
          </a:lstStyle>
          <a:p>
            <a:fld id="{55A60658-C6C7-429C-A1FE-5A0B8D4C4DB1}" type="datetimeFigureOut">
              <a:rPr lang="en-US" smtClean="0"/>
              <a:t>8/21/2017</a:t>
            </a:fld>
            <a:endParaRPr lang="en-US" dirty="0"/>
          </a:p>
        </p:txBody>
      </p:sp>
      <p:sp>
        <p:nvSpPr>
          <p:cNvPr id="4" name="Slide Image Placeholder 3"/>
          <p:cNvSpPr>
            <a:spLocks noGrp="1" noRot="1" noChangeAspect="1"/>
          </p:cNvSpPr>
          <p:nvPr>
            <p:ph type="sldImg" idx="2"/>
          </p:nvPr>
        </p:nvSpPr>
        <p:spPr>
          <a:xfrm>
            <a:off x="719138" y="1163638"/>
            <a:ext cx="5586412"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1" y="4480004"/>
            <a:ext cx="5618480" cy="3665459"/>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0"/>
            <a:ext cx="3043343" cy="467070"/>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0"/>
            <a:ext cx="3043343" cy="467070"/>
          </a:xfrm>
          <a:prstGeom prst="rect">
            <a:avLst/>
          </a:prstGeom>
        </p:spPr>
        <p:txBody>
          <a:bodyPr vert="horz" lIns="93324" tIns="46662" rIns="93324" bIns="46662" rtlCol="0" anchor="b"/>
          <a:lstStyle>
            <a:lvl1pPr algn="r">
              <a:defRPr sz="1200"/>
            </a:lvl1pPr>
          </a:lstStyle>
          <a:p>
            <a:fld id="{2727FEAC-247C-4D74-A80B-FD099D0CBCBB}" type="slidenum">
              <a:rPr lang="en-US" smtClean="0"/>
              <a:t>‹#›</a:t>
            </a:fld>
            <a:endParaRPr lang="en-US" dirty="0"/>
          </a:p>
        </p:txBody>
      </p:sp>
    </p:spTree>
    <p:extLst>
      <p:ext uri="{BB962C8B-B14F-4D97-AF65-F5344CB8AC3E}">
        <p14:creationId xmlns:p14="http://schemas.microsoft.com/office/powerpoint/2010/main" val="2323131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27FEAC-247C-4D74-A80B-FD099D0CBCBB}" type="slidenum">
              <a:rPr lang="en-US" smtClean="0"/>
              <a:t>3</a:t>
            </a:fld>
            <a:endParaRPr lang="en-US" dirty="0"/>
          </a:p>
        </p:txBody>
      </p:sp>
    </p:spTree>
    <p:extLst>
      <p:ext uri="{BB962C8B-B14F-4D97-AF65-F5344CB8AC3E}">
        <p14:creationId xmlns:p14="http://schemas.microsoft.com/office/powerpoint/2010/main" val="4045894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356840-B6E4-4B51-8549-003405DE347C}" type="datetime1">
              <a:rPr lang="en-US" smtClean="0"/>
              <a:t>8/21/2017</a:t>
            </a:fld>
            <a:endParaRPr lang="en-US" dirty="0"/>
          </a:p>
        </p:txBody>
      </p:sp>
      <p:sp>
        <p:nvSpPr>
          <p:cNvPr id="5" name="Footer Placeholder 4"/>
          <p:cNvSpPr>
            <a:spLocks noGrp="1"/>
          </p:cNvSpPr>
          <p:nvPr>
            <p:ph type="ftr" sz="quarter" idx="11"/>
          </p:nvPr>
        </p:nvSpPr>
        <p:spPr/>
        <p:txBody>
          <a:bodyPr/>
          <a:lstStyle/>
          <a:p>
            <a:r>
              <a:rPr lang="en-US" dirty="0" smtClean="0"/>
              <a:t>Public Service Commission of South Carolina</a:t>
            </a:r>
            <a:endParaRPr lang="en-US" dirty="0"/>
          </a:p>
        </p:txBody>
      </p:sp>
      <p:sp>
        <p:nvSpPr>
          <p:cNvPr id="6" name="Slide Number Placeholder 5"/>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2340617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9F2D44-F54B-4B35-8DB0-E7F3600DBD4E}" type="datetime1">
              <a:rPr lang="en-US" smtClean="0"/>
              <a:t>8/21/2017</a:t>
            </a:fld>
            <a:endParaRPr lang="en-US" dirty="0"/>
          </a:p>
        </p:txBody>
      </p:sp>
      <p:sp>
        <p:nvSpPr>
          <p:cNvPr id="5" name="Footer Placeholder 4"/>
          <p:cNvSpPr>
            <a:spLocks noGrp="1"/>
          </p:cNvSpPr>
          <p:nvPr>
            <p:ph type="ftr" sz="quarter" idx="11"/>
          </p:nvPr>
        </p:nvSpPr>
        <p:spPr/>
        <p:txBody>
          <a:bodyPr/>
          <a:lstStyle/>
          <a:p>
            <a:r>
              <a:rPr lang="en-US" dirty="0" smtClean="0"/>
              <a:t>Public Service Commission of South Carolina</a:t>
            </a:r>
            <a:endParaRPr lang="en-US" dirty="0"/>
          </a:p>
        </p:txBody>
      </p:sp>
      <p:sp>
        <p:nvSpPr>
          <p:cNvPr id="6" name="Slide Number Placeholder 5"/>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3049623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21350A-A6C9-43A2-B330-664127449532}" type="datetime1">
              <a:rPr lang="en-US" smtClean="0"/>
              <a:t>8/21/2017</a:t>
            </a:fld>
            <a:endParaRPr lang="en-US" dirty="0"/>
          </a:p>
        </p:txBody>
      </p:sp>
      <p:sp>
        <p:nvSpPr>
          <p:cNvPr id="5" name="Footer Placeholder 4"/>
          <p:cNvSpPr>
            <a:spLocks noGrp="1"/>
          </p:cNvSpPr>
          <p:nvPr>
            <p:ph type="ftr" sz="quarter" idx="11"/>
          </p:nvPr>
        </p:nvSpPr>
        <p:spPr/>
        <p:txBody>
          <a:bodyPr/>
          <a:lstStyle/>
          <a:p>
            <a:r>
              <a:rPr lang="en-US" dirty="0" smtClean="0"/>
              <a:t>Public Service Commission of South Carolina</a:t>
            </a:r>
            <a:endParaRPr lang="en-US" dirty="0"/>
          </a:p>
        </p:txBody>
      </p:sp>
      <p:sp>
        <p:nvSpPr>
          <p:cNvPr id="6" name="Slide Number Placeholder 5"/>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1733399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3C627E-8801-4807-98FF-DF2773E57EA7}"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95741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9CCD4E-F9CF-4272-98B8-77A7F1FE4EB6}"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25391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78B245-6E58-46CF-9D3F-C14ECDA1861F}"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964098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66ADC2-222E-45C0-9B42-E9A297711D5F}" type="datetime1">
              <a:rPr lang="en-US" smtClean="0">
                <a:solidFill>
                  <a:prstClr val="black">
                    <a:tint val="75000"/>
                  </a:prstClr>
                </a:solidFill>
              </a:rPr>
              <a:t>8/21/2017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97295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DF33ED-ED4F-4788-B9D7-DF6421A3E193}" type="datetime1">
              <a:rPr lang="en-US" smtClean="0">
                <a:solidFill>
                  <a:prstClr val="black">
                    <a:tint val="75000"/>
                  </a:prstClr>
                </a:solidFill>
              </a:rPr>
              <a:t>8/21/2017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827270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A8FB68-3981-48DB-B93E-EA081074A217}" type="datetime1">
              <a:rPr lang="en-US" smtClean="0">
                <a:solidFill>
                  <a:prstClr val="black">
                    <a:tint val="75000"/>
                  </a:prstClr>
                </a:solidFill>
              </a:rPr>
              <a:t>8/21/2017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385541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8BCA4-021F-4D13-A2C4-065E5E6A38B6}" type="datetime1">
              <a:rPr lang="en-US" smtClean="0">
                <a:solidFill>
                  <a:prstClr val="black">
                    <a:tint val="75000"/>
                  </a:prstClr>
                </a:solidFill>
              </a:rPr>
              <a:t>8/21/2017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034868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28892C-2089-4E34-A273-064A3CE65555}" type="datetime1">
              <a:rPr lang="en-US" smtClean="0">
                <a:solidFill>
                  <a:prstClr val="black">
                    <a:tint val="75000"/>
                  </a:prstClr>
                </a:solidFill>
              </a:rPr>
              <a:t>8/21/2017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9767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35EB75-0A19-4568-AD9F-4DBC399C0931}" type="datetime1">
              <a:rPr lang="en-US" smtClean="0"/>
              <a:t>8/21/2017</a:t>
            </a:fld>
            <a:endParaRPr lang="en-US" dirty="0"/>
          </a:p>
        </p:txBody>
      </p:sp>
      <p:sp>
        <p:nvSpPr>
          <p:cNvPr id="5" name="Footer Placeholder 4"/>
          <p:cNvSpPr>
            <a:spLocks noGrp="1"/>
          </p:cNvSpPr>
          <p:nvPr>
            <p:ph type="ftr" sz="quarter" idx="11"/>
          </p:nvPr>
        </p:nvSpPr>
        <p:spPr/>
        <p:txBody>
          <a:bodyPr/>
          <a:lstStyle/>
          <a:p>
            <a:r>
              <a:rPr lang="en-US" dirty="0" smtClean="0"/>
              <a:t>Public Service Commission of South Carolina</a:t>
            </a:r>
            <a:endParaRPr lang="en-US" dirty="0"/>
          </a:p>
        </p:txBody>
      </p:sp>
      <p:sp>
        <p:nvSpPr>
          <p:cNvPr id="6" name="Slide Number Placeholder 5"/>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149239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14F695-9B57-4208-961F-62D919E9B561}" type="datetime1">
              <a:rPr lang="en-US" smtClean="0">
                <a:solidFill>
                  <a:prstClr val="black">
                    <a:tint val="75000"/>
                  </a:prstClr>
                </a:solidFill>
              </a:rPr>
              <a:t>8/21/2017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777544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6B4B05-9F5B-49F5-A746-8D9AAA1B9164}"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739515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4FA5AF-D6CD-4631-9F57-7B3C2812CF6C}"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2390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0F9018-12DF-4330-AFE9-27D17CCAAD92}"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287919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541278-F527-45BC-BC2D-13A278C78897}"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12340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05024F-7570-4BAB-92EB-1ABE120F92B6}"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203178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58B538-8F92-44AE-A3CC-D4E001713945}" type="datetime1">
              <a:rPr lang="en-US" smtClean="0">
                <a:solidFill>
                  <a:prstClr val="black">
                    <a:tint val="75000"/>
                  </a:prstClr>
                </a:solidFill>
              </a:rPr>
              <a:t>8/21/2017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365209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9CE320-0C87-4226-BA90-0F63741C6075}" type="datetime1">
              <a:rPr lang="en-US" smtClean="0">
                <a:solidFill>
                  <a:prstClr val="black">
                    <a:tint val="75000"/>
                  </a:prstClr>
                </a:solidFill>
              </a:rPr>
              <a:t>8/21/2017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6807649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68C6CA-3E7F-4614-A2AC-D96C4955714A}" type="datetime1">
              <a:rPr lang="en-US" smtClean="0">
                <a:solidFill>
                  <a:prstClr val="black">
                    <a:tint val="75000"/>
                  </a:prstClr>
                </a:solidFill>
              </a:rPr>
              <a:t>8/21/2017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154354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AF34CF-ED8C-4406-8764-E347BE5C77B0}" type="datetime1">
              <a:rPr lang="en-US" smtClean="0">
                <a:solidFill>
                  <a:prstClr val="black">
                    <a:tint val="75000"/>
                  </a:prstClr>
                </a:solidFill>
              </a:rPr>
              <a:t>8/21/2017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48270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711637-F13C-44B1-A5FC-A6438F3747E2}" type="datetime1">
              <a:rPr lang="en-US" smtClean="0"/>
              <a:t>8/21/2017</a:t>
            </a:fld>
            <a:endParaRPr lang="en-US" dirty="0"/>
          </a:p>
        </p:txBody>
      </p:sp>
      <p:sp>
        <p:nvSpPr>
          <p:cNvPr id="5" name="Footer Placeholder 4"/>
          <p:cNvSpPr>
            <a:spLocks noGrp="1"/>
          </p:cNvSpPr>
          <p:nvPr>
            <p:ph type="ftr" sz="quarter" idx="11"/>
          </p:nvPr>
        </p:nvSpPr>
        <p:spPr/>
        <p:txBody>
          <a:bodyPr/>
          <a:lstStyle/>
          <a:p>
            <a:r>
              <a:rPr lang="en-US" dirty="0" smtClean="0"/>
              <a:t>Public Service Commission of South Carolina</a:t>
            </a:r>
            <a:endParaRPr lang="en-US" dirty="0"/>
          </a:p>
        </p:txBody>
      </p:sp>
      <p:sp>
        <p:nvSpPr>
          <p:cNvPr id="6" name="Slide Number Placeholder 5"/>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11393937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73D41B-D20C-458F-81AE-F6421F933059}" type="datetime1">
              <a:rPr lang="en-US" smtClean="0">
                <a:solidFill>
                  <a:prstClr val="black">
                    <a:tint val="75000"/>
                  </a:prstClr>
                </a:solidFill>
              </a:rPr>
              <a:t>8/21/2017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02427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DA74B6-B71C-48CA-B401-85DF5E572829}" type="datetime1">
              <a:rPr lang="en-US" smtClean="0">
                <a:solidFill>
                  <a:prstClr val="black">
                    <a:tint val="75000"/>
                  </a:prstClr>
                </a:solidFill>
              </a:rPr>
              <a:t>8/21/2017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8956222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8F4166-8377-4864-8B9F-5A7F0615AE46}"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486201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9A9726-CEBB-448D-860B-7FB349EC1557}"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576403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0A7969-1CE0-4451-8F4B-94729591DEE9}" type="datetime1">
              <a:rPr lang="en-US" smtClean="0"/>
              <a:t>8/21/2017</a:t>
            </a:fld>
            <a:endParaRPr lang="en-US" dirty="0"/>
          </a:p>
        </p:txBody>
      </p:sp>
      <p:sp>
        <p:nvSpPr>
          <p:cNvPr id="6" name="Footer Placeholder 5"/>
          <p:cNvSpPr>
            <a:spLocks noGrp="1"/>
          </p:cNvSpPr>
          <p:nvPr>
            <p:ph type="ftr" sz="quarter" idx="11"/>
          </p:nvPr>
        </p:nvSpPr>
        <p:spPr/>
        <p:txBody>
          <a:bodyPr/>
          <a:lstStyle/>
          <a:p>
            <a:r>
              <a:rPr lang="en-US" dirty="0" smtClean="0"/>
              <a:t>Public Service Commission of South Carolina</a:t>
            </a:r>
            <a:endParaRPr lang="en-US" dirty="0"/>
          </a:p>
        </p:txBody>
      </p:sp>
      <p:sp>
        <p:nvSpPr>
          <p:cNvPr id="7" name="Slide Number Placeholder 6"/>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55818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0E4B10-7757-4772-9EEA-1602730594FC}" type="datetime1">
              <a:rPr lang="en-US" smtClean="0"/>
              <a:t>8/21/2017</a:t>
            </a:fld>
            <a:endParaRPr lang="en-US" dirty="0"/>
          </a:p>
        </p:txBody>
      </p:sp>
      <p:sp>
        <p:nvSpPr>
          <p:cNvPr id="8" name="Footer Placeholder 7"/>
          <p:cNvSpPr>
            <a:spLocks noGrp="1"/>
          </p:cNvSpPr>
          <p:nvPr>
            <p:ph type="ftr" sz="quarter" idx="11"/>
          </p:nvPr>
        </p:nvSpPr>
        <p:spPr/>
        <p:txBody>
          <a:bodyPr/>
          <a:lstStyle/>
          <a:p>
            <a:r>
              <a:rPr lang="en-US" dirty="0" smtClean="0"/>
              <a:t>Public Service Commission of South Carolina</a:t>
            </a:r>
            <a:endParaRPr lang="en-US" dirty="0"/>
          </a:p>
        </p:txBody>
      </p:sp>
      <p:sp>
        <p:nvSpPr>
          <p:cNvPr id="9" name="Slide Number Placeholder 8"/>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1499325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A9EA0D-A5E0-456F-8F6C-C613BBD85427}" type="datetime1">
              <a:rPr lang="en-US" smtClean="0"/>
              <a:t>8/21/2017</a:t>
            </a:fld>
            <a:endParaRPr lang="en-US" dirty="0"/>
          </a:p>
        </p:txBody>
      </p:sp>
      <p:sp>
        <p:nvSpPr>
          <p:cNvPr id="4" name="Footer Placeholder 3"/>
          <p:cNvSpPr>
            <a:spLocks noGrp="1"/>
          </p:cNvSpPr>
          <p:nvPr>
            <p:ph type="ftr" sz="quarter" idx="11"/>
          </p:nvPr>
        </p:nvSpPr>
        <p:spPr/>
        <p:txBody>
          <a:bodyPr/>
          <a:lstStyle/>
          <a:p>
            <a:r>
              <a:rPr lang="en-US" dirty="0" smtClean="0"/>
              <a:t>Public Service Commission of South Carolina</a:t>
            </a:r>
            <a:endParaRPr lang="en-US" dirty="0"/>
          </a:p>
        </p:txBody>
      </p:sp>
      <p:sp>
        <p:nvSpPr>
          <p:cNvPr id="5" name="Slide Number Placeholder 4"/>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4259757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B93221-8A46-4995-B65D-A98A2CC97CC2}" type="datetime1">
              <a:rPr lang="en-US" smtClean="0"/>
              <a:t>8/21/2017</a:t>
            </a:fld>
            <a:endParaRPr lang="en-US" dirty="0"/>
          </a:p>
        </p:txBody>
      </p:sp>
      <p:sp>
        <p:nvSpPr>
          <p:cNvPr id="3" name="Footer Placeholder 2"/>
          <p:cNvSpPr>
            <a:spLocks noGrp="1"/>
          </p:cNvSpPr>
          <p:nvPr>
            <p:ph type="ftr" sz="quarter" idx="11"/>
          </p:nvPr>
        </p:nvSpPr>
        <p:spPr/>
        <p:txBody>
          <a:bodyPr/>
          <a:lstStyle/>
          <a:p>
            <a:r>
              <a:rPr lang="en-US" dirty="0" smtClean="0"/>
              <a:t>Public Service Commission of South Carolina</a:t>
            </a:r>
            <a:endParaRPr lang="en-US" dirty="0"/>
          </a:p>
        </p:txBody>
      </p:sp>
      <p:sp>
        <p:nvSpPr>
          <p:cNvPr id="4" name="Slide Number Placeholder 3"/>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3819794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83A97F-791C-4619-99B4-3FFBD67F80C0}" type="datetime1">
              <a:rPr lang="en-US" smtClean="0"/>
              <a:t>8/21/2017</a:t>
            </a:fld>
            <a:endParaRPr lang="en-US" dirty="0"/>
          </a:p>
        </p:txBody>
      </p:sp>
      <p:sp>
        <p:nvSpPr>
          <p:cNvPr id="6" name="Footer Placeholder 5"/>
          <p:cNvSpPr>
            <a:spLocks noGrp="1"/>
          </p:cNvSpPr>
          <p:nvPr>
            <p:ph type="ftr" sz="quarter" idx="11"/>
          </p:nvPr>
        </p:nvSpPr>
        <p:spPr/>
        <p:txBody>
          <a:bodyPr/>
          <a:lstStyle/>
          <a:p>
            <a:r>
              <a:rPr lang="en-US" dirty="0" smtClean="0"/>
              <a:t>Public Service Commission of South Carolina</a:t>
            </a:r>
            <a:endParaRPr lang="en-US" dirty="0"/>
          </a:p>
        </p:txBody>
      </p:sp>
      <p:sp>
        <p:nvSpPr>
          <p:cNvPr id="7" name="Slide Number Placeholder 6"/>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3946965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B1C9B1-1B0B-4C68-9D66-36AA89C28B20}" type="datetime1">
              <a:rPr lang="en-US" smtClean="0"/>
              <a:t>8/21/2017</a:t>
            </a:fld>
            <a:endParaRPr lang="en-US" dirty="0"/>
          </a:p>
        </p:txBody>
      </p:sp>
      <p:sp>
        <p:nvSpPr>
          <p:cNvPr id="6" name="Footer Placeholder 5"/>
          <p:cNvSpPr>
            <a:spLocks noGrp="1"/>
          </p:cNvSpPr>
          <p:nvPr>
            <p:ph type="ftr" sz="quarter" idx="11"/>
          </p:nvPr>
        </p:nvSpPr>
        <p:spPr/>
        <p:txBody>
          <a:bodyPr/>
          <a:lstStyle/>
          <a:p>
            <a:r>
              <a:rPr lang="en-US" dirty="0" smtClean="0"/>
              <a:t>Public Service Commission of South Carolina</a:t>
            </a:r>
            <a:endParaRPr lang="en-US" dirty="0"/>
          </a:p>
        </p:txBody>
      </p:sp>
      <p:sp>
        <p:nvSpPr>
          <p:cNvPr id="7" name="Slide Number Placeholder 6"/>
          <p:cNvSpPr>
            <a:spLocks noGrp="1"/>
          </p:cNvSpPr>
          <p:nvPr>
            <p:ph type="sldNum" sz="quarter" idx="12"/>
          </p:nvPr>
        </p:nvSpPr>
        <p:spPr/>
        <p:txBody>
          <a:bodyPr/>
          <a:lstStyle/>
          <a:p>
            <a:fld id="{4A0683D3-7BF2-487D-A17D-A24FFFFC679F}" type="slidenum">
              <a:rPr lang="en-US" smtClean="0"/>
              <a:t>‹#›</a:t>
            </a:fld>
            <a:endParaRPr lang="en-US" dirty="0"/>
          </a:p>
        </p:txBody>
      </p:sp>
    </p:spTree>
    <p:extLst>
      <p:ext uri="{BB962C8B-B14F-4D97-AF65-F5344CB8AC3E}">
        <p14:creationId xmlns:p14="http://schemas.microsoft.com/office/powerpoint/2010/main" val="896884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F65D1F-A7FE-4B8E-9978-2A35A6281D32}" type="datetime1">
              <a:rPr lang="en-US" smtClean="0"/>
              <a:t>8/21/2017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Public Service Commission of South Carolina</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0683D3-7BF2-487D-A17D-A24FFFFC679F}" type="slidenum">
              <a:rPr lang="en-US" smtClean="0"/>
              <a:t>‹#›</a:t>
            </a:fld>
            <a:endParaRPr lang="en-US" dirty="0"/>
          </a:p>
        </p:txBody>
      </p:sp>
    </p:spTree>
    <p:extLst>
      <p:ext uri="{BB962C8B-B14F-4D97-AF65-F5344CB8AC3E}">
        <p14:creationId xmlns:p14="http://schemas.microsoft.com/office/powerpoint/2010/main" val="4189957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F6E5D-D23B-467C-88A9-E85874F4C692}"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678699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2C9299-8885-44C6-AEE3-DDF0DF1C0786}" type="datetime1">
              <a:rPr lang="en-US" smtClean="0">
                <a:solidFill>
                  <a:prstClr val="black">
                    <a:tint val="75000"/>
                  </a:prstClr>
                </a:solidFill>
              </a:rPr>
              <a:t>8/21/2017</a:t>
            </a:fld>
            <a:endParaRPr lang="en-US" dirty="0">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82391B-7244-407B-9F12-7EB61C99A46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6989964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4" name="Title 1"/>
          <p:cNvSpPr txBox="1">
            <a:spLocks/>
          </p:cNvSpPr>
          <p:nvPr/>
        </p:nvSpPr>
        <p:spPr>
          <a:xfrm>
            <a:off x="432758" y="4005473"/>
            <a:ext cx="5704431" cy="2139954"/>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Jocelyn Boyd</a:t>
            </a:r>
          </a:p>
          <a:p>
            <a:pPr algn="ctr"/>
            <a:r>
              <a:rPr lang="en-US" sz="2400" b="1"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Chief Clerk</a:t>
            </a:r>
          </a:p>
          <a:p>
            <a:pPr algn="ctr"/>
            <a:r>
              <a:rPr lang="en-US" sz="2400" b="1"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Public Service Commission of SC </a:t>
            </a:r>
            <a:endParaRPr lang="en-US" sz="2400" b="1"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6971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dirty="0" smtClean="0"/>
              <a:t> </a:t>
            </a:r>
            <a:r>
              <a:rPr lang="en-US" dirty="0" smtClean="0">
                <a:solidFill>
                  <a:schemeClr val="bg2"/>
                </a:solidFill>
                <a:latin typeface="Arial" panose="020B0604020202020204" pitchFamily="34" charset="0"/>
                <a:cs typeface="Arial" panose="020B0604020202020204" pitchFamily="34" charset="0"/>
              </a:rPr>
              <a:t>South Carolina Code </a:t>
            </a: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Title 58, Article 4</a:t>
            </a:r>
            <a:b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Natural Gas Rate Stabilization Act</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53128064"/>
              </p:ext>
            </p:extLst>
          </p:nvPr>
        </p:nvGraphicFramePr>
        <p:xfrm>
          <a:off x="838200" y="1324947"/>
          <a:ext cx="10515600" cy="4852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847312959"/>
              </p:ext>
            </p:extLst>
          </p:nvPr>
        </p:nvGraphicFramePr>
        <p:xfrm>
          <a:off x="1183059" y="1215183"/>
          <a:ext cx="10515600" cy="51411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Footer Placeholder 2"/>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4052808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44420691"/>
              </p:ext>
            </p:extLst>
          </p:nvPr>
        </p:nvGraphicFramePr>
        <p:xfrm>
          <a:off x="2379472" y="1929384"/>
          <a:ext cx="8090406" cy="3870542"/>
        </p:xfrm>
        <a:graphic>
          <a:graphicData uri="http://schemas.openxmlformats.org/drawingml/2006/table">
            <a:tbl>
              <a:tblPr firstRow="1" bandRow="1">
                <a:tableStyleId>{5C22544A-7EE6-4342-B048-85BDC9FD1C3A}</a:tableStyleId>
              </a:tblPr>
              <a:tblGrid>
                <a:gridCol w="1348401"/>
                <a:gridCol w="1348401"/>
                <a:gridCol w="1348401"/>
                <a:gridCol w="1348401"/>
                <a:gridCol w="1348401"/>
                <a:gridCol w="1348401"/>
              </a:tblGrid>
              <a:tr h="1600200">
                <a:tc>
                  <a:txBody>
                    <a:bodyPr/>
                    <a:lstStyle/>
                    <a:p>
                      <a:endParaRPr lang="en-US" dirty="0"/>
                    </a:p>
                  </a:txBody>
                  <a:tcPr/>
                </a:tc>
                <a:tc>
                  <a:txBody>
                    <a:bodyPr/>
                    <a:lstStyle/>
                    <a:p>
                      <a:r>
                        <a:rPr lang="en-US" sz="2400" dirty="0" smtClean="0"/>
                        <a:t>Rate Cases</a:t>
                      </a:r>
                      <a:endParaRPr lang="en-US" sz="2400" dirty="0"/>
                    </a:p>
                  </a:txBody>
                  <a:tcPr/>
                </a:tc>
                <a:tc>
                  <a:txBody>
                    <a:bodyPr/>
                    <a:lstStyle/>
                    <a:p>
                      <a:r>
                        <a:rPr lang="en-US" sz="2400" dirty="0" smtClean="0"/>
                        <a:t>Fuel Cost Cases</a:t>
                      </a:r>
                      <a:endParaRPr lang="en-US" sz="2400" dirty="0"/>
                    </a:p>
                  </a:txBody>
                  <a:tcPr/>
                </a:tc>
                <a:tc>
                  <a:txBody>
                    <a:bodyPr/>
                    <a:lstStyle/>
                    <a:p>
                      <a:r>
                        <a:rPr lang="en-US" dirty="0" smtClean="0"/>
                        <a:t>Siting Cases (Siting Act</a:t>
                      </a:r>
                      <a:r>
                        <a:rPr lang="en-US" baseline="0" dirty="0" smtClean="0"/>
                        <a:t> Only)</a:t>
                      </a:r>
                      <a:endParaRPr lang="en-US" dirty="0"/>
                    </a:p>
                  </a:txBody>
                  <a:tcPr/>
                </a:tc>
                <a:tc>
                  <a:txBody>
                    <a:bodyPr/>
                    <a:lstStyle/>
                    <a:p>
                      <a:r>
                        <a:rPr lang="en-US" sz="1800" dirty="0" smtClean="0"/>
                        <a:t>Purchased</a:t>
                      </a:r>
                      <a:r>
                        <a:rPr lang="en-US" sz="1800" baseline="0" dirty="0" smtClean="0"/>
                        <a:t> Gas Adjustment Cases</a:t>
                      </a:r>
                      <a:endParaRPr lang="en-US" sz="1800" dirty="0"/>
                    </a:p>
                  </a:txBody>
                  <a:tcPr/>
                </a:tc>
                <a:tc>
                  <a:txBody>
                    <a:bodyPr/>
                    <a:lstStyle/>
                    <a:p>
                      <a:r>
                        <a:rPr lang="en-US" sz="1800" dirty="0" smtClean="0"/>
                        <a:t>Gas Rate Stabilization Act</a:t>
                      </a:r>
                      <a:r>
                        <a:rPr lang="en-US" sz="1800" baseline="0" dirty="0" smtClean="0"/>
                        <a:t> Cases</a:t>
                      </a:r>
                      <a:endParaRPr lang="en-US" sz="1800" dirty="0"/>
                    </a:p>
                  </a:txBody>
                  <a:tcPr/>
                </a:tc>
              </a:tr>
              <a:tr h="708451">
                <a:tc>
                  <a:txBody>
                    <a:bodyPr/>
                    <a:lstStyle/>
                    <a:p>
                      <a:r>
                        <a:rPr lang="en-US" dirty="0" smtClean="0"/>
                        <a:t>Prefiled Testimony</a:t>
                      </a:r>
                      <a:endParaRPr lang="en-US" dirty="0"/>
                    </a:p>
                  </a:txBody>
                  <a:tcPr/>
                </a:tc>
                <a:tc>
                  <a:txBody>
                    <a:bodyPr/>
                    <a:lstStyle/>
                    <a:p>
                      <a:pPr marL="0" indent="0" algn="ctr">
                        <a:buFont typeface="Wingdings" panose="05000000000000000000" pitchFamily="2" charset="2"/>
                        <a:buNone/>
                      </a:pPr>
                      <a:r>
                        <a:rPr lang="en-US" sz="3000" b="1" baseline="0" dirty="0" smtClean="0"/>
                        <a:t>x</a:t>
                      </a:r>
                      <a:endParaRPr lang="en-US" sz="3000" b="1" baseline="0" dirty="0"/>
                    </a:p>
                  </a:txBody>
                  <a:tcPr/>
                </a:tc>
                <a:tc>
                  <a:txBody>
                    <a:bodyPr/>
                    <a:lstStyle/>
                    <a:p>
                      <a:pPr algn="ctr"/>
                      <a:r>
                        <a:rPr lang="en-US" sz="3200" b="1" dirty="0" smtClean="0"/>
                        <a:t>x</a:t>
                      </a:r>
                      <a:endParaRPr lang="en-US" sz="3200" b="1" dirty="0"/>
                    </a:p>
                  </a:txBody>
                  <a:tcPr/>
                </a:tc>
                <a:tc>
                  <a:txBody>
                    <a:bodyPr/>
                    <a:lstStyle/>
                    <a:p>
                      <a:pPr algn="ctr"/>
                      <a:r>
                        <a:rPr lang="en-US" sz="3200" b="1" dirty="0" smtClean="0"/>
                        <a:t>x</a:t>
                      </a:r>
                      <a:endParaRPr lang="en-US" sz="3200" b="1" dirty="0"/>
                    </a:p>
                  </a:txBody>
                  <a:tcPr/>
                </a:tc>
                <a:tc>
                  <a:txBody>
                    <a:bodyPr/>
                    <a:lstStyle/>
                    <a:p>
                      <a:pPr algn="ctr"/>
                      <a:r>
                        <a:rPr lang="en-US" sz="3200" b="1" dirty="0" smtClean="0"/>
                        <a:t>x</a:t>
                      </a:r>
                      <a:endParaRPr lang="en-US" sz="3200" b="1" dirty="0"/>
                    </a:p>
                  </a:txBody>
                  <a:tcPr/>
                </a:tc>
                <a:tc>
                  <a:txBody>
                    <a:bodyPr/>
                    <a:lstStyle/>
                    <a:p>
                      <a:endParaRPr lang="en-US" dirty="0"/>
                    </a:p>
                  </a:txBody>
                  <a:tcPr/>
                </a:tc>
              </a:tr>
              <a:tr h="708451">
                <a:tc>
                  <a:txBody>
                    <a:bodyPr/>
                    <a:lstStyle/>
                    <a:p>
                      <a:r>
                        <a:rPr lang="en-US" dirty="0" smtClean="0"/>
                        <a:t>Hearing Scheduled</a:t>
                      </a:r>
                      <a:endParaRPr lang="en-US" dirty="0"/>
                    </a:p>
                  </a:txBody>
                  <a:tcPr/>
                </a:tc>
                <a:tc>
                  <a:txBody>
                    <a:bodyPr/>
                    <a:lstStyle/>
                    <a:p>
                      <a:pPr algn="ctr"/>
                      <a:r>
                        <a:rPr lang="en-US" sz="3200" b="1" dirty="0" smtClean="0"/>
                        <a:t>x</a:t>
                      </a:r>
                      <a:endParaRPr lang="en-US" sz="3200" b="1" dirty="0"/>
                    </a:p>
                  </a:txBody>
                  <a:tcPr/>
                </a:tc>
                <a:tc>
                  <a:txBody>
                    <a:bodyPr/>
                    <a:lstStyle/>
                    <a:p>
                      <a:pPr algn="ctr"/>
                      <a:r>
                        <a:rPr lang="en-US" sz="3200" b="1" dirty="0" smtClean="0"/>
                        <a:t>x</a:t>
                      </a:r>
                      <a:endParaRPr lang="en-US" sz="3200" b="1" dirty="0"/>
                    </a:p>
                  </a:txBody>
                  <a:tcPr/>
                </a:tc>
                <a:tc>
                  <a:txBody>
                    <a:bodyPr/>
                    <a:lstStyle/>
                    <a:p>
                      <a:pPr algn="ctr"/>
                      <a:r>
                        <a:rPr lang="en-US" sz="3200" b="1" dirty="0" smtClean="0"/>
                        <a:t>x</a:t>
                      </a:r>
                      <a:endParaRPr lang="en-US" sz="3200" b="1" dirty="0"/>
                    </a:p>
                  </a:txBody>
                  <a:tcPr/>
                </a:tc>
                <a:tc>
                  <a:txBody>
                    <a:bodyPr/>
                    <a:lstStyle/>
                    <a:p>
                      <a:pPr algn="ctr"/>
                      <a:r>
                        <a:rPr lang="en-US" sz="3200" b="1" dirty="0" smtClean="0"/>
                        <a:t>x</a:t>
                      </a:r>
                      <a:endParaRPr lang="en-US" sz="3200" b="1" dirty="0"/>
                    </a:p>
                  </a:txBody>
                  <a:tcPr/>
                </a:tc>
                <a:tc>
                  <a:txBody>
                    <a:bodyPr/>
                    <a:lstStyle/>
                    <a:p>
                      <a:pPr algn="ctr"/>
                      <a:endParaRPr lang="en-US" dirty="0"/>
                    </a:p>
                  </a:txBody>
                  <a:tcPr/>
                </a:tc>
              </a:tr>
              <a:tr h="708451">
                <a:tc>
                  <a:txBody>
                    <a:bodyPr/>
                    <a:lstStyle/>
                    <a:p>
                      <a:r>
                        <a:rPr lang="en-US" dirty="0" smtClean="0"/>
                        <a:t>Statutory Deadlines</a:t>
                      </a:r>
                      <a:endParaRPr lang="en-US" dirty="0"/>
                    </a:p>
                  </a:txBody>
                  <a:tcPr/>
                </a:tc>
                <a:tc>
                  <a:txBody>
                    <a:bodyPr/>
                    <a:lstStyle/>
                    <a:p>
                      <a:pPr algn="ctr"/>
                      <a:r>
                        <a:rPr lang="en-US" sz="3200" b="1" dirty="0" smtClean="0"/>
                        <a:t>x</a:t>
                      </a:r>
                      <a:endParaRPr lang="en-US" sz="3200" b="1" dirty="0"/>
                    </a:p>
                  </a:txBody>
                  <a:tcPr/>
                </a:tc>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b="1" dirty="0" smtClean="0"/>
                        <a:t>x</a:t>
                      </a:r>
                    </a:p>
                    <a:p>
                      <a:pPr algn="ctr"/>
                      <a:endParaRPr lang="en-US" dirty="0"/>
                    </a:p>
                  </a:txBody>
                  <a:tcPr/>
                </a:tc>
                <a:tc>
                  <a:txBody>
                    <a:bodyPr/>
                    <a:lstStyle/>
                    <a:p>
                      <a:endParaRPr lang="en-US" dirty="0"/>
                    </a:p>
                  </a:txBody>
                  <a:tcPr/>
                </a:tc>
                <a:tc>
                  <a:txBody>
                    <a:bodyPr/>
                    <a:lstStyle/>
                    <a:p>
                      <a:pPr algn="ctr"/>
                      <a:r>
                        <a:rPr lang="en-US" sz="3200" b="1" dirty="0" smtClean="0"/>
                        <a:t>x</a:t>
                      </a:r>
                      <a:endParaRPr lang="en-US" sz="3200" b="1" dirty="0"/>
                    </a:p>
                  </a:txBody>
                  <a:tcPr/>
                </a:tc>
              </a:tr>
            </a:tbl>
          </a:graphicData>
        </a:graphic>
      </p:graphicFrame>
      <p:sp>
        <p:nvSpPr>
          <p:cNvPr id="5" name="Title 4"/>
          <p:cNvSpPr>
            <a:spLocks noGrp="1"/>
          </p:cNvSpPr>
          <p:nvPr>
            <p:ph type="title"/>
          </p:nvPr>
        </p:nvSpPr>
        <p:spPr/>
        <p:txBody>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Summary</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14196810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Transitioning from Traditional Cases to </a:t>
            </a:r>
            <a:r>
              <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t>
            </a: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 Base Load Review Act </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p:txBody>
          <a:bodyPr>
            <a:normAutofit fontScale="92500"/>
          </a:bodyPr>
          <a:lstStyle/>
          <a:p>
            <a:r>
              <a:rPr lang="en-US" dirty="0" smtClean="0">
                <a:solidFill>
                  <a:schemeClr val="bg2"/>
                </a:solidFill>
                <a:latin typeface="Arial" panose="020B0604020202020204" pitchFamily="34" charset="0"/>
                <a:cs typeface="Arial" panose="020B0604020202020204" pitchFamily="34" charset="0"/>
              </a:rPr>
              <a:t>The Electric Utility Rate Adjustment Section 58-27-860 is mentioned in the Base Load Review Act.  A utility can file an application for new electric rates under Section 58-27-860 in a Combined Application under the Base Load Review Act. Section 58-33-230 </a:t>
            </a:r>
          </a:p>
          <a:p>
            <a:pPr marL="0" indent="0">
              <a:buNone/>
            </a:pPr>
            <a:endParaRPr lang="en-US" dirty="0" smtClean="0">
              <a:solidFill>
                <a:schemeClr val="bg2"/>
              </a:solidFill>
              <a:latin typeface="Arial" panose="020B0604020202020204" pitchFamily="34" charset="0"/>
              <a:cs typeface="Arial" panose="020B0604020202020204" pitchFamily="34" charset="0"/>
            </a:endParaRPr>
          </a:p>
          <a:p>
            <a:r>
              <a:rPr lang="en-US" dirty="0" smtClean="0">
                <a:solidFill>
                  <a:schemeClr val="bg2"/>
                </a:solidFill>
                <a:latin typeface="Arial" panose="020B0604020202020204" pitchFamily="34" charset="0"/>
                <a:cs typeface="Arial" panose="020B0604020202020204" pitchFamily="34" charset="0"/>
              </a:rPr>
              <a:t>“Combined application” means a base load review application which is combined with an application for a certificate under the Utility Facility Siting and Environmental Protection Act, or which involves a plant located outside of the State of South Carolina, and at the utility’s option may be combined with an application for new electric rates under Section 58-27-860.</a:t>
            </a: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11706695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dirty="0" smtClean="0">
                <a:solidFill>
                  <a:schemeClr val="bg2"/>
                </a:solidFill>
                <a:latin typeface="Arial" panose="020B0604020202020204" pitchFamily="34" charset="0"/>
                <a:cs typeface="Arial" panose="020B0604020202020204" pitchFamily="34" charset="0"/>
              </a:rPr>
              <a:t>Editor’s Note to Section 58-33-210</a:t>
            </a:r>
          </a:p>
          <a:p>
            <a:pPr lvl="1"/>
            <a:r>
              <a:rPr lang="en-US" sz="2800" dirty="0" smtClean="0">
                <a:solidFill>
                  <a:schemeClr val="bg2"/>
                </a:solidFill>
                <a:latin typeface="Arial" panose="020B0604020202020204" pitchFamily="34" charset="0"/>
                <a:cs typeface="Arial" panose="020B0604020202020204" pitchFamily="34" charset="0"/>
              </a:rPr>
              <a:t>“The purpose of Article 4 of Chapter 33 of Title 58, added by Section 2 of this act, </a:t>
            </a:r>
            <a:r>
              <a:rPr lang="en-US" sz="2800" u="sng" dirty="0" smtClean="0">
                <a:solidFill>
                  <a:schemeClr val="bg2"/>
                </a:solidFill>
                <a:latin typeface="Arial" panose="020B0604020202020204" pitchFamily="34" charset="0"/>
                <a:cs typeface="Arial" panose="020B0604020202020204" pitchFamily="34" charset="0"/>
              </a:rPr>
              <a:t>is to provide for the recovery of the prudently incurred costs associated with new base load plants</a:t>
            </a:r>
            <a:r>
              <a:rPr lang="en-US" sz="2800" dirty="0" smtClean="0">
                <a:solidFill>
                  <a:schemeClr val="bg2"/>
                </a:solidFill>
                <a:latin typeface="Arial" panose="020B0604020202020204" pitchFamily="34" charset="0"/>
                <a:cs typeface="Arial" panose="020B0604020202020204" pitchFamily="34" charset="0"/>
              </a:rPr>
              <a:t>, as defined in Section 58-33-220 of Article 4, </a:t>
            </a:r>
            <a:r>
              <a:rPr lang="en-US" sz="2800" u="sng" dirty="0" smtClean="0">
                <a:solidFill>
                  <a:schemeClr val="bg2"/>
                </a:solidFill>
                <a:latin typeface="Arial" panose="020B0604020202020204" pitchFamily="34" charset="0"/>
                <a:cs typeface="Arial" panose="020B0604020202020204" pitchFamily="34" charset="0"/>
              </a:rPr>
              <a:t>when constructed by investor-owned electrical utilities</a:t>
            </a:r>
            <a:r>
              <a:rPr lang="en-US" sz="2800" dirty="0" smtClean="0">
                <a:solidFill>
                  <a:schemeClr val="bg2"/>
                </a:solidFill>
                <a:latin typeface="Arial" panose="020B0604020202020204" pitchFamily="34" charset="0"/>
                <a:cs typeface="Arial" panose="020B0604020202020204" pitchFamily="34" charset="0"/>
              </a:rPr>
              <a:t>, </a:t>
            </a:r>
            <a:r>
              <a:rPr lang="en-US" sz="2800" u="sng" dirty="0" smtClean="0">
                <a:solidFill>
                  <a:schemeClr val="bg2"/>
                </a:solidFill>
                <a:latin typeface="Arial" panose="020B0604020202020204" pitchFamily="34" charset="0"/>
                <a:cs typeface="Arial" panose="020B0604020202020204" pitchFamily="34" charset="0"/>
              </a:rPr>
              <a:t>while at the same time protecting customers of investor-owned electrical utilities from responsibility for imprudent financial obligations or costs</a:t>
            </a:r>
            <a:r>
              <a:rPr lang="en-US" sz="2800" dirty="0" smtClean="0">
                <a:solidFill>
                  <a:schemeClr val="bg2"/>
                </a:solidFill>
                <a:latin typeface="Arial" panose="020B0604020202020204" pitchFamily="34" charset="0"/>
                <a:cs typeface="Arial" panose="020B0604020202020204" pitchFamily="34" charset="0"/>
              </a:rPr>
              <a:t>.”</a:t>
            </a:r>
            <a:endParaRPr lang="en-US" sz="2800" dirty="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41411779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dirty="0" smtClean="0">
                <a:solidFill>
                  <a:schemeClr val="bg2"/>
                </a:solidFill>
                <a:latin typeface="Arial" panose="020B0604020202020204" pitchFamily="34" charset="0"/>
                <a:cs typeface="Arial" panose="020B0604020202020204" pitchFamily="34" charset="0"/>
              </a:rPr>
              <a:t>Question:  How is “Utility” defined in the Base Load Review Act?</a:t>
            </a:r>
          </a:p>
          <a:p>
            <a:endParaRPr lang="en-US" sz="2800" dirty="0" smtClean="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Answer:  “Utility” means a person owning or operating equipment or facilities for generating, transmitting, or delivering electricity to South Carolina retail customers for compensation but it shall </a:t>
            </a:r>
            <a:r>
              <a:rPr lang="en-US" u="sng" dirty="0" smtClean="0">
                <a:solidFill>
                  <a:schemeClr val="bg2"/>
                </a:solidFill>
                <a:latin typeface="Arial" panose="020B0604020202020204" pitchFamily="34" charset="0"/>
                <a:cs typeface="Arial" panose="020B0604020202020204" pitchFamily="34" charset="0"/>
              </a:rPr>
              <a:t>not</a:t>
            </a:r>
            <a:r>
              <a:rPr lang="en-US" dirty="0" smtClean="0">
                <a:solidFill>
                  <a:schemeClr val="bg2"/>
                </a:solidFill>
                <a:latin typeface="Arial" panose="020B0604020202020204" pitchFamily="34" charset="0"/>
                <a:cs typeface="Arial" panose="020B0604020202020204" pitchFamily="34" charset="0"/>
              </a:rPr>
              <a:t> </a:t>
            </a:r>
            <a:r>
              <a:rPr lang="en-US" u="sng" dirty="0" smtClean="0">
                <a:solidFill>
                  <a:schemeClr val="bg2"/>
                </a:solidFill>
                <a:latin typeface="Arial" panose="020B0604020202020204" pitchFamily="34" charset="0"/>
                <a:cs typeface="Arial" panose="020B0604020202020204" pitchFamily="34" charset="0"/>
              </a:rPr>
              <a:t>include electric cooperatives, municipalities, the South Carolina Public Service Authority, or a person furnishing electricity only to himself, itself, its residents, employees, or tenants when the electricity is not resold or used by others</a:t>
            </a:r>
            <a:r>
              <a:rPr lang="en-US" dirty="0" smtClean="0">
                <a:solidFill>
                  <a:schemeClr val="bg2"/>
                </a:solidFill>
                <a:latin typeface="Arial" panose="020B0604020202020204" pitchFamily="34" charset="0"/>
                <a:cs typeface="Arial" panose="020B0604020202020204" pitchFamily="34" charset="0"/>
              </a:rPr>
              <a:t>.”  Section 58-33-220 (20)</a:t>
            </a:r>
            <a:endParaRPr lang="en-US" sz="2400" dirty="0">
              <a:solidFill>
                <a:schemeClr val="bg2"/>
              </a:solidFill>
              <a:latin typeface="Arial" panose="020B0604020202020204" pitchFamily="34" charset="0"/>
              <a:cs typeface="Arial" panose="020B0604020202020204" pitchFamily="34" charset="0"/>
            </a:endParaRPr>
          </a:p>
          <a:p>
            <a:pPr lvl="1"/>
            <a:endParaRPr lang="en-US" sz="2400" dirty="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15339327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solidFill>
                  <a:schemeClr val="bg2"/>
                </a:solidFill>
                <a:latin typeface="Arial" panose="020B0604020202020204" pitchFamily="34" charset="0"/>
                <a:cs typeface="Arial" panose="020B0604020202020204" pitchFamily="34" charset="0"/>
              </a:rPr>
              <a:t>Base Load Review Application or Combined Application </a:t>
            </a:r>
            <a:endParaRPr lang="en-US" dirty="0">
              <a:solidFill>
                <a:schemeClr val="bg2"/>
              </a:solidFill>
              <a:latin typeface="Arial" panose="020B0604020202020204" pitchFamily="34" charset="0"/>
              <a:cs typeface="Arial" panose="020B0604020202020204" pitchFamily="34" charset="0"/>
            </a:endParaRPr>
          </a:p>
          <a:p>
            <a:pPr marL="0" indent="0">
              <a:buNone/>
            </a:pPr>
            <a:endParaRPr lang="en-US" dirty="0" smtClean="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Base Load Plant</a:t>
            </a:r>
          </a:p>
          <a:p>
            <a:pPr lvl="2"/>
            <a:r>
              <a:rPr lang="en-US" dirty="0" smtClean="0">
                <a:solidFill>
                  <a:schemeClr val="bg2"/>
                </a:solidFill>
                <a:latin typeface="Arial" panose="020B0604020202020204" pitchFamily="34" charset="0"/>
                <a:cs typeface="Arial" panose="020B0604020202020204" pitchFamily="34" charset="0"/>
              </a:rPr>
              <a:t>A new coal or nuclear fueled electrical generating unit or units or facility that is designed to be operated at a capacity factor exceeding seventy percent annually, has a gross initial generation capacity of three hundred fifty megawatts or more, and is intended in whole or in part to serve retail customers of a utility in South Carolina, and for a coal plant, includes Best Available Control Technology, as defined by the United States Environmental Protection Agency, for the control of air emissions.  Section 58-33-220 (2)</a:t>
            </a:r>
            <a:endParaRPr lang="en-US" dirty="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3322561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10000"/>
          </a:bodyPr>
          <a:lstStyle/>
          <a:p>
            <a:r>
              <a:rPr lang="en-US" sz="3200" dirty="0" smtClean="0">
                <a:solidFill>
                  <a:schemeClr val="bg2"/>
                </a:solidFill>
                <a:latin typeface="Arial" panose="020B0604020202020204" pitchFamily="34" charset="0"/>
                <a:cs typeface="Arial" panose="020B0604020202020204" pitchFamily="34" charset="0"/>
              </a:rPr>
              <a:t>Project Development Application Process</a:t>
            </a:r>
          </a:p>
          <a:p>
            <a:pPr marL="0" indent="0">
              <a:buNone/>
            </a:pPr>
            <a:endParaRPr lang="en-US" sz="3200" dirty="0" smtClean="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Applicant files a Project Development Application for preconstruction costs of a nuclear-powered facility (e.g., costs of evaluation, design, engineering, environmental and geotechnical analysis, etc.)</a:t>
            </a:r>
          </a:p>
          <a:p>
            <a:pPr lvl="1"/>
            <a:endParaRPr lang="en-US" dirty="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The commission shall issue a project development order (within 6 months of the filing of the application) affirming the prudency of the utility’s decision to incur preconstruction costs for the nuclear plant specified in the application if the utility demonstrates by a preponderance of the evidence that the decision to incur preconstruction costs for the plant is prudent.</a:t>
            </a:r>
          </a:p>
          <a:p>
            <a:pPr lvl="1"/>
            <a:endParaRPr lang="en-US" dirty="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Section 58-33-225 (A – D)</a:t>
            </a:r>
            <a:endParaRPr lang="en-US" dirty="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11700743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solidFill>
                  <a:schemeClr val="bg2"/>
                </a:solidFill>
                <a:latin typeface="Arial" panose="020B0604020202020204" pitchFamily="34" charset="0"/>
                <a:cs typeface="Arial" panose="020B0604020202020204" pitchFamily="34" charset="0"/>
              </a:rPr>
              <a:t>Base Load Review Application or Combined Application </a:t>
            </a:r>
          </a:p>
          <a:p>
            <a:pPr lvl="1"/>
            <a:r>
              <a:rPr lang="en-US" dirty="0" smtClean="0">
                <a:solidFill>
                  <a:schemeClr val="bg2"/>
                </a:solidFill>
                <a:latin typeface="Arial" panose="020B0604020202020204" pitchFamily="34" charset="0"/>
                <a:cs typeface="Arial" panose="020B0604020202020204" pitchFamily="34" charset="0"/>
              </a:rPr>
              <a:t>Combined Application</a:t>
            </a:r>
          </a:p>
          <a:p>
            <a:pPr lvl="2"/>
            <a:r>
              <a:rPr lang="en-US" dirty="0" smtClean="0">
                <a:solidFill>
                  <a:schemeClr val="bg2"/>
                </a:solidFill>
                <a:latin typeface="Arial" panose="020B0604020202020204" pitchFamily="34" charset="0"/>
                <a:cs typeface="Arial" panose="020B0604020202020204" pitchFamily="34" charset="0"/>
              </a:rPr>
              <a:t>A base load review application which is combined with an application for a certificate under the Utility Facility Siting and Environmental Protection Act, or which involves a plant located outside of the State of South Carolina, and at the utility’s option may be combined with an application for new electric rates under Section 58-27-860.</a:t>
            </a:r>
          </a:p>
          <a:p>
            <a:pPr marL="0" indent="0">
              <a:buNone/>
            </a:pPr>
            <a:endParaRPr lang="en-US" dirty="0" smtClean="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Base Load Review Application</a:t>
            </a:r>
          </a:p>
          <a:p>
            <a:pPr lvl="2"/>
            <a:r>
              <a:rPr lang="en-US" dirty="0" smtClean="0">
                <a:solidFill>
                  <a:schemeClr val="bg2"/>
                </a:solidFill>
                <a:latin typeface="Arial" panose="020B0604020202020204" pitchFamily="34" charset="0"/>
                <a:cs typeface="Arial" panose="020B0604020202020204" pitchFamily="34" charset="0"/>
              </a:rPr>
              <a:t>An application for a base load review order under the Act</a:t>
            </a:r>
          </a:p>
          <a:p>
            <a:pPr lvl="2"/>
            <a:endParaRPr lang="en-US" dirty="0">
              <a:solidFill>
                <a:schemeClr val="bg2"/>
              </a:solidFill>
              <a:latin typeface="Arial" panose="020B0604020202020204" pitchFamily="34" charset="0"/>
              <a:cs typeface="Arial" panose="020B0604020202020204" pitchFamily="34" charset="0"/>
            </a:endParaRPr>
          </a:p>
          <a:p>
            <a:pPr lvl="2"/>
            <a:r>
              <a:rPr lang="en-US" dirty="0" smtClean="0">
                <a:solidFill>
                  <a:schemeClr val="bg2"/>
                </a:solidFill>
                <a:latin typeface="Arial" panose="020B0604020202020204" pitchFamily="34" charset="0"/>
                <a:cs typeface="Arial" panose="020B0604020202020204" pitchFamily="34" charset="0"/>
              </a:rPr>
              <a:t>Section 58-33-220 (3) and (6)</a:t>
            </a:r>
            <a:endParaRPr lang="en-US" dirty="0">
              <a:solidFill>
                <a:schemeClr val="bg2"/>
              </a:solidFill>
              <a:latin typeface="Arial" panose="020B0604020202020204" pitchFamily="34" charset="0"/>
              <a:cs typeface="Arial" panose="020B0604020202020204" pitchFamily="34" charset="0"/>
            </a:endParaRPr>
          </a:p>
          <a:p>
            <a:pPr lvl="2"/>
            <a:endParaRPr lang="en-US" dirty="0">
              <a:solidFill>
                <a:schemeClr val="bg2"/>
              </a:solidFill>
              <a:latin typeface="Arial" panose="020B0604020202020204" pitchFamily="34" charset="0"/>
              <a:cs typeface="Arial" panose="020B0604020202020204" pitchFamily="34" charset="0"/>
            </a:endParaRPr>
          </a:p>
          <a:p>
            <a:pPr marL="914400" lvl="2" indent="0">
              <a:buNone/>
            </a:pPr>
            <a:endParaRPr lang="en-US" dirty="0" smtClean="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3866107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lnSpcReduction="10000"/>
          </a:bodyPr>
          <a:lstStyle/>
          <a:p>
            <a:r>
              <a:rPr lang="en-US" dirty="0">
                <a:solidFill>
                  <a:schemeClr val="bg2"/>
                </a:solidFill>
                <a:latin typeface="Arial" panose="020B0604020202020204" pitchFamily="34" charset="0"/>
                <a:cs typeface="Arial" panose="020B0604020202020204" pitchFamily="34" charset="0"/>
              </a:rPr>
              <a:t>Base Load Review Application or Combined Application </a:t>
            </a:r>
            <a:endParaRPr lang="en-US" dirty="0" smtClean="0">
              <a:solidFill>
                <a:schemeClr val="bg2"/>
              </a:solidFill>
              <a:latin typeface="Arial" panose="020B0604020202020204" pitchFamily="34" charset="0"/>
              <a:cs typeface="Arial" panose="020B0604020202020204" pitchFamily="34" charset="0"/>
            </a:endParaRPr>
          </a:p>
          <a:p>
            <a:endParaRPr lang="en-US" dirty="0">
              <a:solidFill>
                <a:schemeClr val="bg2"/>
              </a:solidFill>
              <a:latin typeface="Arial" panose="020B0604020202020204" pitchFamily="34" charset="0"/>
              <a:cs typeface="Arial" panose="020B0604020202020204" pitchFamily="34" charset="0"/>
            </a:endParaRPr>
          </a:p>
          <a:p>
            <a:r>
              <a:rPr lang="en-US" dirty="0" smtClean="0">
                <a:solidFill>
                  <a:schemeClr val="bg2"/>
                </a:solidFill>
                <a:latin typeface="Arial" panose="020B0604020202020204" pitchFamily="34" charset="0"/>
                <a:cs typeface="Arial" panose="020B0604020202020204" pitchFamily="34" charset="0"/>
              </a:rPr>
              <a:t>Base Load Review Order</a:t>
            </a:r>
            <a:endParaRPr lang="en-US" dirty="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“An order issued by the commission pursuant to Section 58-33-270 establishing that if a plant is constructed in accordance with an approved construction schedule, approved capital costs estimates, and approved projections of in-service expenses, as defined herein, the plant is considered to be used and useful for utility purposes such that its capital costs are prudent utility costs and are properly included in rates.”  Section 58-33-220 (4)</a:t>
            </a:r>
          </a:p>
          <a:p>
            <a:pPr lvl="1"/>
            <a:endParaRPr lang="en-US" dirty="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In-Service Expenses are defined in 58-33-220 (10)</a:t>
            </a:r>
            <a:endParaRPr lang="en-US" dirty="0">
              <a:solidFill>
                <a:schemeClr val="bg2"/>
              </a:solidFill>
              <a:latin typeface="Arial" panose="020B0604020202020204" pitchFamily="34" charset="0"/>
              <a:cs typeface="Arial" panose="020B0604020202020204" pitchFamily="34" charset="0"/>
            </a:endParaRPr>
          </a:p>
          <a:p>
            <a:pPr marL="914400" lvl="2" indent="0">
              <a:buNone/>
            </a:pPr>
            <a:endParaRPr lang="en-US" dirty="0" smtClean="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19231827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a:bodyPr>
          <a:lstStyle/>
          <a:p>
            <a:r>
              <a:rPr lang="en-US" dirty="0">
                <a:solidFill>
                  <a:schemeClr val="bg2"/>
                </a:solidFill>
                <a:latin typeface="Arial" panose="020B0604020202020204" pitchFamily="34" charset="0"/>
                <a:cs typeface="Arial" panose="020B0604020202020204" pitchFamily="34" charset="0"/>
              </a:rPr>
              <a:t>Base Load Review Application or Combined Application </a:t>
            </a:r>
          </a:p>
          <a:p>
            <a:pPr marL="0" indent="0">
              <a:buNone/>
            </a:pPr>
            <a:endParaRPr lang="en-US" dirty="0">
              <a:solidFill>
                <a:schemeClr val="bg2"/>
              </a:solidFill>
              <a:latin typeface="Arial" panose="020B0604020202020204" pitchFamily="34" charset="0"/>
              <a:cs typeface="Arial" panose="020B0604020202020204" pitchFamily="34" charset="0"/>
            </a:endParaRPr>
          </a:p>
          <a:p>
            <a:r>
              <a:rPr lang="en-US" dirty="0" smtClean="0">
                <a:solidFill>
                  <a:schemeClr val="bg2"/>
                </a:solidFill>
                <a:latin typeface="Arial" panose="020B0604020202020204" pitchFamily="34" charset="0"/>
                <a:cs typeface="Arial" panose="020B0604020202020204" pitchFamily="34" charset="0"/>
              </a:rPr>
              <a:t>Capital Costs or Plant Capital Costs</a:t>
            </a:r>
            <a:endParaRPr lang="en-US" dirty="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Means costs associated with the design, siting, selection, acquisition, licensing, construction, testing, and placing into service of a base load plant, and capital costs incurred to expand or upgrade the transmission grid in order to connect the plant to the transmission grid and includes costs that may be properly considered capital costs associated with a plant under generally accepted principles of regulatory or financial accounting, and specifically includes AFUDC associated with a plant and capital costs associated with facilities or investments for the transportation, delivery, storage, and handling of fuel.  Section 58-33-220 (5)</a:t>
            </a:r>
            <a:endParaRPr lang="en-US" dirty="0">
              <a:solidFill>
                <a:schemeClr val="bg2"/>
              </a:solidFill>
              <a:latin typeface="Arial" panose="020B0604020202020204" pitchFamily="34" charset="0"/>
              <a:cs typeface="Arial" panose="020B0604020202020204" pitchFamily="34" charset="0"/>
            </a:endParaRPr>
          </a:p>
          <a:p>
            <a:pPr marL="914400" lvl="2" indent="0">
              <a:buNone/>
            </a:pPr>
            <a:endParaRPr lang="en-US" dirty="0" smtClean="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29631193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5049" y="79168"/>
            <a:ext cx="9894179" cy="2387600"/>
          </a:xfrm>
        </p:spPr>
        <p:txBody>
          <a:bodyPr>
            <a:normAutofit/>
          </a:bodyPr>
          <a:lstStyle/>
          <a:p>
            <a:r>
              <a:rPr lang="en-US" sz="4800" dirty="0" smtClean="0">
                <a:ln w="12700">
                  <a:solidFill>
                    <a:schemeClr val="tx2">
                      <a:satMod val="155000"/>
                    </a:schemeClr>
                  </a:solidFill>
                  <a:prstDash val="solid"/>
                </a:ln>
                <a:solidFill>
                  <a:schemeClr val="bg2"/>
                </a:solidFill>
                <a:effectLst>
                  <a:outerShdw blurRad="50800" dist="38100" dir="2700000" algn="tl" rotWithShape="0">
                    <a:prstClr val="black">
                      <a:alpha val="40000"/>
                    </a:prstClr>
                  </a:outerShdw>
                </a:effectLst>
                <a:latin typeface="Arial"/>
                <a:cs typeface="Arial"/>
              </a:rPr>
              <a:t>Case-Related Procedures before The Public Service Commission</a:t>
            </a:r>
            <a:endParaRPr lang="en-US" sz="4800" dirty="0">
              <a:ln w="12700">
                <a:solidFill>
                  <a:schemeClr val="tx2">
                    <a:satMod val="155000"/>
                  </a:schemeClr>
                </a:solidFill>
                <a:prstDash val="solid"/>
              </a:ln>
              <a:solidFill>
                <a:schemeClr val="bg2"/>
              </a:solidFill>
              <a:effectLst>
                <a:outerShdw blurRad="50800" dist="38100" dir="2700000" algn="tl" rotWithShape="0">
                  <a:prstClr val="black">
                    <a:alpha val="40000"/>
                  </a:prstClr>
                </a:outerShdw>
              </a:effectLst>
              <a:latin typeface="Arial"/>
              <a:cs typeface="Arial"/>
            </a:endParaRPr>
          </a:p>
        </p:txBody>
      </p:sp>
      <p:sp>
        <p:nvSpPr>
          <p:cNvPr id="3" name="Footer Placeholder 2"/>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41746309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Application or Combined Application</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37829132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22932220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 Modifications to Base Load Review Order</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798169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23862333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 Requests for Revised Rates</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872465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17705933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South Carolina Code Title 58, Article 4</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Base Load Review Act Petition for Review of Revised Rates</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73799995"/>
              </p:ext>
            </p:extLst>
          </p:nvPr>
        </p:nvGraphicFramePr>
        <p:xfrm>
          <a:off x="603504" y="1690688"/>
          <a:ext cx="11283696" cy="48198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38013660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936004356"/>
              </p:ext>
            </p:extLst>
          </p:nvPr>
        </p:nvGraphicFramePr>
        <p:xfrm>
          <a:off x="2129134" y="1078471"/>
          <a:ext cx="8090406" cy="5189890"/>
        </p:xfrm>
        <a:graphic>
          <a:graphicData uri="http://schemas.openxmlformats.org/drawingml/2006/table">
            <a:tbl>
              <a:tblPr firstRow="1" bandRow="1">
                <a:tableStyleId>{5C22544A-7EE6-4342-B048-85BDC9FD1C3A}</a:tableStyleId>
              </a:tblPr>
              <a:tblGrid>
                <a:gridCol w="1348401"/>
                <a:gridCol w="1348401"/>
                <a:gridCol w="1348401"/>
                <a:gridCol w="1348401"/>
                <a:gridCol w="1348401"/>
                <a:gridCol w="1348401"/>
              </a:tblGrid>
              <a:tr h="1380744">
                <a:tc>
                  <a:txBody>
                    <a:bodyPr/>
                    <a:lstStyle/>
                    <a:p>
                      <a:endParaRPr lang="en-US" dirty="0"/>
                    </a:p>
                  </a:txBody>
                  <a:tcPr/>
                </a:tc>
                <a:tc>
                  <a:txBody>
                    <a:bodyPr/>
                    <a:lstStyle/>
                    <a:p>
                      <a:r>
                        <a:rPr lang="en-US" sz="1600" dirty="0" smtClean="0"/>
                        <a:t>Project Development Order Filings</a:t>
                      </a:r>
                      <a:endParaRPr lang="en-US" sz="1600" dirty="0"/>
                    </a:p>
                  </a:txBody>
                  <a:tcPr/>
                </a:tc>
                <a:tc>
                  <a:txBody>
                    <a:bodyPr/>
                    <a:lstStyle/>
                    <a:p>
                      <a:r>
                        <a:rPr lang="en-US" sz="1600" dirty="0" smtClean="0"/>
                        <a:t>Base Load Review Application or Combined Application</a:t>
                      </a:r>
                      <a:endParaRPr lang="en-US" sz="1600" dirty="0"/>
                    </a:p>
                  </a:txBody>
                  <a:tcPr/>
                </a:tc>
                <a:tc>
                  <a:txBody>
                    <a:bodyPr/>
                    <a:lstStyle/>
                    <a:p>
                      <a:r>
                        <a:rPr lang="en-US" sz="1600" dirty="0" smtClean="0"/>
                        <a:t>Petition</a:t>
                      </a:r>
                      <a:r>
                        <a:rPr lang="en-US" sz="1600" baseline="0" dirty="0" smtClean="0"/>
                        <a:t> for Modification</a:t>
                      </a:r>
                      <a:endParaRPr lang="en-US" sz="1600" dirty="0"/>
                    </a:p>
                  </a:txBody>
                  <a:tcPr/>
                </a:tc>
                <a:tc>
                  <a:txBody>
                    <a:bodyPr/>
                    <a:lstStyle/>
                    <a:p>
                      <a:r>
                        <a:rPr lang="en-US" sz="1800" dirty="0" smtClean="0"/>
                        <a:t>Revised Rate Filings</a:t>
                      </a:r>
                      <a:endParaRPr lang="en-US" sz="1800" dirty="0"/>
                    </a:p>
                  </a:txBody>
                  <a:tcPr/>
                </a:tc>
                <a:tc>
                  <a:txBody>
                    <a:bodyPr/>
                    <a:lstStyle/>
                    <a:p>
                      <a:r>
                        <a:rPr lang="en-US" sz="1800" dirty="0" smtClean="0"/>
                        <a:t>Aggrieved</a:t>
                      </a:r>
                      <a:r>
                        <a:rPr lang="en-US" sz="1800" baseline="0" dirty="0" smtClean="0"/>
                        <a:t> Party Filings</a:t>
                      </a:r>
                      <a:endParaRPr lang="en-US" sz="1800" dirty="0"/>
                    </a:p>
                  </a:txBody>
                  <a:tcPr/>
                </a:tc>
              </a:tr>
              <a:tr h="843997">
                <a:tc>
                  <a:txBody>
                    <a:bodyPr/>
                    <a:lstStyle/>
                    <a:p>
                      <a:r>
                        <a:rPr lang="en-US" dirty="0" smtClean="0"/>
                        <a:t>Prefiled Testimony</a:t>
                      </a:r>
                      <a:endParaRPr lang="en-US" dirty="0"/>
                    </a:p>
                  </a:txBody>
                  <a:tcPr/>
                </a:tc>
                <a:tc>
                  <a:txBody>
                    <a:bodyPr/>
                    <a:lstStyle/>
                    <a:p>
                      <a:pPr marL="0" indent="0" algn="ctr">
                        <a:buFont typeface="Wingdings" panose="05000000000000000000" pitchFamily="2" charset="2"/>
                        <a:buNone/>
                      </a:pPr>
                      <a:r>
                        <a:rPr lang="en-US" sz="2800" b="1" baseline="0" dirty="0" smtClean="0"/>
                        <a:t>x*</a:t>
                      </a:r>
                      <a:endParaRPr lang="en-US" sz="2800" b="1" baseline="0" dirty="0"/>
                    </a:p>
                  </a:txBody>
                  <a:tcPr/>
                </a:tc>
                <a:tc>
                  <a:txBody>
                    <a:bodyPr/>
                    <a:lstStyle/>
                    <a:p>
                      <a:pPr algn="ctr"/>
                      <a:r>
                        <a:rPr lang="en-US" sz="2800" b="1" dirty="0" smtClean="0"/>
                        <a:t>x</a:t>
                      </a:r>
                      <a:endParaRPr lang="en-US" sz="2800" b="1" dirty="0"/>
                    </a:p>
                  </a:txBody>
                  <a:tcPr/>
                </a:tc>
                <a:tc>
                  <a:txBody>
                    <a:bodyPr/>
                    <a:lstStyle/>
                    <a:p>
                      <a:pPr algn="ctr"/>
                      <a:r>
                        <a:rPr lang="en-US" sz="2800" b="1" dirty="0" smtClean="0"/>
                        <a:t>x</a:t>
                      </a:r>
                      <a:endParaRPr lang="en-US" sz="2800" b="1" dirty="0"/>
                    </a:p>
                  </a:txBody>
                  <a:tcPr/>
                </a:tc>
                <a:tc>
                  <a:txBody>
                    <a:bodyPr/>
                    <a:lstStyle/>
                    <a:p>
                      <a:pPr algn="ctr"/>
                      <a:endParaRPr lang="en-US" sz="28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b="1" dirty="0" smtClean="0"/>
                        <a:t>x</a:t>
                      </a:r>
                    </a:p>
                    <a:p>
                      <a:endParaRPr lang="en-US" sz="2800" dirty="0"/>
                    </a:p>
                  </a:txBody>
                  <a:tcPr/>
                </a:tc>
              </a:tr>
              <a:tr h="700613">
                <a:tc>
                  <a:txBody>
                    <a:bodyPr/>
                    <a:lstStyle/>
                    <a:p>
                      <a:r>
                        <a:rPr lang="en-US" dirty="0" smtClean="0"/>
                        <a:t>Hearing Scheduled</a:t>
                      </a:r>
                      <a:endParaRPr lang="en-US" dirty="0"/>
                    </a:p>
                  </a:txBody>
                  <a:tcPr/>
                </a:tc>
                <a:tc>
                  <a:txBody>
                    <a:bodyPr/>
                    <a:lstStyle/>
                    <a:p>
                      <a:pPr algn="ctr"/>
                      <a:r>
                        <a:rPr lang="en-US" sz="2800" b="1" dirty="0" smtClean="0"/>
                        <a:t>x*</a:t>
                      </a:r>
                      <a:endParaRPr lang="en-US" sz="2800" b="1" dirty="0"/>
                    </a:p>
                  </a:txBody>
                  <a:tcPr/>
                </a:tc>
                <a:tc>
                  <a:txBody>
                    <a:bodyPr/>
                    <a:lstStyle/>
                    <a:p>
                      <a:pPr algn="ctr"/>
                      <a:r>
                        <a:rPr lang="en-US" sz="2800" b="1" dirty="0" smtClean="0"/>
                        <a:t>x</a:t>
                      </a:r>
                      <a:endParaRPr lang="en-US" sz="2800" b="1" dirty="0"/>
                    </a:p>
                  </a:txBody>
                  <a:tcPr/>
                </a:tc>
                <a:tc>
                  <a:txBody>
                    <a:bodyPr/>
                    <a:lstStyle/>
                    <a:p>
                      <a:pPr algn="ctr"/>
                      <a:r>
                        <a:rPr lang="en-US" sz="2800" b="1" dirty="0" smtClean="0"/>
                        <a:t>x</a:t>
                      </a:r>
                      <a:endParaRPr lang="en-US" sz="2800" b="1" dirty="0"/>
                    </a:p>
                  </a:txBody>
                  <a:tcPr/>
                </a:tc>
                <a:tc>
                  <a:txBody>
                    <a:bodyPr/>
                    <a:lstStyle/>
                    <a:p>
                      <a:pPr algn="ctr"/>
                      <a:endParaRPr lang="en-US" sz="2800" b="1" dirty="0"/>
                    </a:p>
                  </a:txBody>
                  <a:tcPr/>
                </a:tc>
                <a:tc>
                  <a:txBody>
                    <a:bodyPr/>
                    <a:lstStyle/>
                    <a:p>
                      <a:pPr algn="ctr"/>
                      <a:r>
                        <a:rPr lang="en-US" sz="2800" b="1" dirty="0" smtClean="0"/>
                        <a:t>x</a:t>
                      </a:r>
                      <a:endParaRPr lang="en-US" sz="2800" b="1" dirty="0"/>
                    </a:p>
                  </a:txBody>
                  <a:tcPr/>
                </a:tc>
              </a:tr>
              <a:tr h="700613">
                <a:tc>
                  <a:txBody>
                    <a:bodyPr/>
                    <a:lstStyle/>
                    <a:p>
                      <a:r>
                        <a:rPr lang="en-US" dirty="0" smtClean="0"/>
                        <a:t>Statutory Deadlines</a:t>
                      </a:r>
                      <a:endParaRPr lang="en-US" dirty="0"/>
                    </a:p>
                  </a:txBody>
                  <a:tcPr/>
                </a:tc>
                <a:tc>
                  <a:txBody>
                    <a:bodyPr/>
                    <a:lstStyle/>
                    <a:p>
                      <a:pPr algn="ctr"/>
                      <a:r>
                        <a:rPr lang="en-US" sz="2800" b="1" dirty="0" smtClean="0"/>
                        <a:t>x</a:t>
                      </a:r>
                      <a:endParaRPr lang="en-US" sz="2800" b="1" dirty="0"/>
                    </a:p>
                  </a:txBody>
                  <a:tcPr/>
                </a:tc>
                <a:tc>
                  <a:txBody>
                    <a:bodyPr/>
                    <a:lstStyle/>
                    <a:p>
                      <a:pPr algn="ctr"/>
                      <a:r>
                        <a:rPr lang="en-US" sz="2800" b="1" dirty="0" smtClean="0"/>
                        <a:t>x**</a:t>
                      </a:r>
                      <a:endParaRPr lang="en-US" sz="2800" b="1" dirty="0"/>
                    </a:p>
                  </a:txBody>
                  <a:tcPr/>
                </a:tc>
                <a:tc>
                  <a:txBody>
                    <a:bodyPr/>
                    <a:lstStyle/>
                    <a:p>
                      <a:pPr algn="ctr"/>
                      <a:r>
                        <a:rPr lang="en-US" sz="2800" b="1" dirty="0" smtClean="0"/>
                        <a:t>x</a:t>
                      </a:r>
                      <a:endParaRPr lang="en-US" sz="2800" b="1" dirty="0"/>
                    </a:p>
                  </a:txBody>
                  <a:tcPr/>
                </a:tc>
                <a:tc>
                  <a:txBody>
                    <a:bodyPr/>
                    <a:lstStyle/>
                    <a:p>
                      <a:pPr algn="ctr"/>
                      <a:r>
                        <a:rPr lang="en-US" sz="2800" b="1" dirty="0" smtClean="0"/>
                        <a:t>x</a:t>
                      </a:r>
                    </a:p>
                  </a:txBody>
                  <a:tcPr/>
                </a:tc>
                <a:tc>
                  <a:txBody>
                    <a:bodyPr/>
                    <a:lstStyle/>
                    <a:p>
                      <a:pPr algn="ctr"/>
                      <a:r>
                        <a:rPr lang="en-US" sz="2800" b="1" dirty="0" smtClean="0"/>
                        <a:t>x</a:t>
                      </a:r>
                      <a:endParaRPr lang="en-US" sz="2800" b="1" dirty="0"/>
                    </a:p>
                  </a:txBody>
                  <a:tcPr/>
                </a:tc>
              </a:tr>
              <a:tr h="1175568">
                <a:tc gridSpan="6">
                  <a:txBody>
                    <a:bodyPr/>
                    <a:lstStyle/>
                    <a:p>
                      <a:pPr marL="0" indent="0">
                        <a:buFont typeface="Arial" panose="020B0604020202020204" pitchFamily="34" charset="0"/>
                        <a:buNone/>
                      </a:pPr>
                      <a:r>
                        <a:rPr lang="en-US" dirty="0" smtClean="0"/>
                        <a:t>*The commission shall issue a project development order affirming the prudency of the utility’s decision to incur preconstruction costs for the nuclear</a:t>
                      </a:r>
                      <a:r>
                        <a:rPr lang="en-US" baseline="0" dirty="0" smtClean="0"/>
                        <a:t> plant specified in the application if the utility demonstrates by a preponderance of the evidence that the decision to incur preconstruction costs for the plant is prudent.” 58-33-225 (D)</a:t>
                      </a:r>
                    </a:p>
                    <a:p>
                      <a:pPr marL="0" indent="0">
                        <a:buFont typeface="Arial" panose="020B0604020202020204" pitchFamily="34" charset="0"/>
                        <a:buNone/>
                      </a:pPr>
                      <a:r>
                        <a:rPr lang="en-US" baseline="0" dirty="0" smtClean="0"/>
                        <a:t>**If filed under 58-33-240(E)</a:t>
                      </a:r>
                      <a:endParaRPr lang="en-US" dirty="0"/>
                    </a:p>
                  </a:txBody>
                  <a:tcPr/>
                </a:tc>
                <a:tc hMerge="1">
                  <a:txBody>
                    <a:bodyPr/>
                    <a:lstStyle/>
                    <a:p>
                      <a:pPr algn="ctr"/>
                      <a:endParaRPr lang="en-US" sz="3200" b="1" dirty="0"/>
                    </a:p>
                  </a:txBody>
                  <a:tcPr/>
                </a:tc>
                <a:tc hMerge="1">
                  <a:txBody>
                    <a:bodyPr/>
                    <a:lstStyle/>
                    <a:p>
                      <a:pPr algn="ctr"/>
                      <a:endParaRPr lang="en-US" sz="3200" b="1" dirty="0"/>
                    </a:p>
                  </a:txBody>
                  <a:tcPr/>
                </a:tc>
                <a:tc hMerge="1">
                  <a:txBody>
                    <a:bodyPr/>
                    <a:lstStyle/>
                    <a:p>
                      <a:pPr algn="ctr"/>
                      <a:endParaRPr lang="en-US" sz="3200" b="1" dirty="0"/>
                    </a:p>
                  </a:txBody>
                  <a:tcPr/>
                </a:tc>
                <a:tc hMerge="1">
                  <a:txBody>
                    <a:bodyPr/>
                    <a:lstStyle/>
                    <a:p>
                      <a:pPr algn="ctr"/>
                      <a:endParaRPr lang="en-US" sz="3200" b="1" dirty="0" smtClean="0"/>
                    </a:p>
                  </a:txBody>
                  <a:tcPr/>
                </a:tc>
                <a:tc hMerge="1">
                  <a:txBody>
                    <a:bodyPr/>
                    <a:lstStyle/>
                    <a:p>
                      <a:pPr algn="ctr"/>
                      <a:endParaRPr lang="en-US" sz="3200" b="1" dirty="0"/>
                    </a:p>
                  </a:txBody>
                  <a:tcPr/>
                </a:tc>
              </a:tr>
            </a:tbl>
          </a:graphicData>
        </a:graphic>
      </p:graphicFrame>
      <p:sp>
        <p:nvSpPr>
          <p:cNvPr id="5" name="Title 4"/>
          <p:cNvSpPr>
            <a:spLocks noGrp="1"/>
          </p:cNvSpPr>
          <p:nvPr>
            <p:ph type="title"/>
          </p:nvPr>
        </p:nvSpPr>
        <p:spPr>
          <a:xfrm>
            <a:off x="838200" y="-126581"/>
            <a:ext cx="10515600" cy="1325563"/>
          </a:xfrm>
        </p:spPr>
        <p:txBody>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Summary</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29133312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Sections 58-27-920, 58-27-930 &amp; 58-27-940</a:t>
            </a:r>
            <a:endParaRPr lang="en-US" sz="4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77500" lnSpcReduction="20000"/>
          </a:bodyPr>
          <a:lstStyle/>
          <a:p>
            <a:r>
              <a:rPr lang="en-US" dirty="0" smtClean="0">
                <a:solidFill>
                  <a:schemeClr val="bg2"/>
                </a:solidFill>
                <a:latin typeface="Arial" panose="020B0604020202020204" pitchFamily="34" charset="0"/>
                <a:cs typeface="Arial" panose="020B0604020202020204" pitchFamily="34" charset="0"/>
              </a:rPr>
              <a:t>The commission may, after preliminary investigation by the Office of Regulatory Staff and upon such evidence as to the commission seems sufficient, order any electrical utility to put into effect a schedule of rates as shall be deemed fair and reasonable… (58-27-920)</a:t>
            </a:r>
          </a:p>
          <a:p>
            <a:pPr marL="0" indent="0">
              <a:buNone/>
            </a:pPr>
            <a:endParaRPr lang="en-US" dirty="0" smtClean="0">
              <a:solidFill>
                <a:schemeClr val="bg2"/>
              </a:solidFill>
              <a:latin typeface="Arial" panose="020B0604020202020204" pitchFamily="34" charset="0"/>
              <a:cs typeface="Arial" panose="020B0604020202020204" pitchFamily="34" charset="0"/>
            </a:endParaRPr>
          </a:p>
          <a:p>
            <a:r>
              <a:rPr lang="en-US" dirty="0" smtClean="0">
                <a:solidFill>
                  <a:schemeClr val="bg2"/>
                </a:solidFill>
                <a:latin typeface="Arial" panose="020B0604020202020204" pitchFamily="34" charset="0"/>
                <a:cs typeface="Arial" panose="020B0604020202020204" pitchFamily="34" charset="0"/>
              </a:rPr>
              <a:t>If any utility affected thereby objects to an order issued pursuant to Section 58-27-920, it may, within 10 days after service upon it of the copy of the order, file a petition with the commission stating the grounds of any such objection and demand a hearing thereon and it may require, if it so requests in the petition, that such schedule of rates be suspended pending the hearing….  Any member of the public adversely affected by any such order of the commission shall also have all the rights herein conferred on the utility affected.  (58-27-930)</a:t>
            </a:r>
          </a:p>
          <a:p>
            <a:endParaRPr lang="en-US" dirty="0">
              <a:solidFill>
                <a:schemeClr val="bg2"/>
              </a:solidFill>
              <a:latin typeface="Arial" panose="020B0604020202020204" pitchFamily="34" charset="0"/>
              <a:cs typeface="Arial" panose="020B0604020202020204" pitchFamily="34" charset="0"/>
            </a:endParaRPr>
          </a:p>
          <a:p>
            <a:r>
              <a:rPr lang="en-US" dirty="0" smtClean="0">
                <a:solidFill>
                  <a:schemeClr val="bg2"/>
                </a:solidFill>
                <a:latin typeface="Arial" panose="020B0604020202020204" pitchFamily="34" charset="0"/>
                <a:cs typeface="Arial" panose="020B0604020202020204" pitchFamily="34" charset="0"/>
              </a:rPr>
              <a:t>See Commission Order Nos. 2003-573 and 98-987</a:t>
            </a:r>
            <a:endParaRPr lang="en-US" dirty="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1992719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PRUDENCY</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17486582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PRUDENT	</a:t>
            </a:r>
            <a:endParaRPr lang="en-US" sz="40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p:txBody>
          <a:bodyPr/>
          <a:lstStyle/>
          <a:p>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Sagacious </a:t>
            </a:r>
            <a:r>
              <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adapting means to end; circumspect in action, or in determining any line of conduct.  Practically wise, judicious, careful, discreet, circumspect, sensible.  </a:t>
            </a:r>
            <a:r>
              <a:rPr lang="en-US" u="sng"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Tureen v. Peoples Motorbus Co. of St. Louis</a:t>
            </a:r>
            <a:r>
              <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Mo. App., 97 S.W.2d 847, 848.  In defining negligence, practically synonymous with cautious</a:t>
            </a: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endPar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1"/>
            <a:r>
              <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Black’s Law Dictionary, Sixth Edition</a:t>
            </a:r>
            <a:endParaRPr lang="en-US" dirty="0"/>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4081342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PRUDENT</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endParaRPr lang="en-US" sz="3200" dirty="0" smtClean="0">
              <a:solidFill>
                <a:schemeClr val="bg2"/>
              </a:solidFill>
              <a:latin typeface="Arial" panose="020B0604020202020204" pitchFamily="34" charset="0"/>
              <a:cs typeface="Arial" panose="020B0604020202020204" pitchFamily="34" charset="0"/>
            </a:endParaRPr>
          </a:p>
          <a:p>
            <a:r>
              <a:rPr lang="en-US" sz="3200" dirty="0" smtClean="0">
                <a:solidFill>
                  <a:schemeClr val="bg2"/>
                </a:solidFill>
                <a:latin typeface="Arial" panose="020B0604020202020204" pitchFamily="34" charset="0"/>
                <a:cs typeface="Arial" panose="020B0604020202020204" pitchFamily="34" charset="0"/>
              </a:rPr>
              <a:t> Circumspect or judicious in one’s dealings; cautious.</a:t>
            </a:r>
          </a:p>
          <a:p>
            <a:endParaRPr lang="en-US" sz="3200" dirty="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Black’s Law Dictionary, Eighth Edition</a:t>
            </a:r>
            <a:endParaRPr lang="en-US" dirty="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9042057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Number of Times “Prudent”, including Statute Title Caption, </a:t>
            </a:r>
            <a:br>
              <a:rPr lang="en-US" sz="31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31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Appears in the Base Load Review Act</a:t>
            </a:r>
            <a:r>
              <a:rPr lang="en-US" sz="4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40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en-US" sz="3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68112729"/>
              </p:ext>
            </p:extLst>
          </p:nvPr>
        </p:nvGraphicFramePr>
        <p:xfrm>
          <a:off x="1077488" y="1411799"/>
          <a:ext cx="9228440" cy="4944551"/>
        </p:xfrm>
        <a:graphic>
          <a:graphicData uri="http://schemas.openxmlformats.org/drawingml/2006/table">
            <a:tbl>
              <a:tblPr firstRow="1" bandRow="1">
                <a:tableStyleId>{5C22544A-7EE6-4342-B048-85BDC9FD1C3A}</a:tableStyleId>
              </a:tblPr>
              <a:tblGrid>
                <a:gridCol w="1153555"/>
                <a:gridCol w="1153555"/>
                <a:gridCol w="1153555"/>
                <a:gridCol w="1153555"/>
                <a:gridCol w="1153555"/>
                <a:gridCol w="1153555"/>
                <a:gridCol w="1153555"/>
                <a:gridCol w="1153555"/>
              </a:tblGrid>
              <a:tr h="431339">
                <a:tc>
                  <a:txBody>
                    <a:bodyPr/>
                    <a:lstStyle/>
                    <a:p>
                      <a:endParaRPr lang="en-US" dirty="0"/>
                    </a:p>
                  </a:txBody>
                  <a:tcPr/>
                </a:tc>
                <a:tc>
                  <a:txBody>
                    <a:bodyPr/>
                    <a:lstStyle/>
                    <a:p>
                      <a:r>
                        <a:rPr lang="en-US" sz="1600" dirty="0" smtClean="0"/>
                        <a:t>Prudence</a:t>
                      </a:r>
                      <a:endParaRPr lang="en-US" sz="1600" dirty="0"/>
                    </a:p>
                  </a:txBody>
                  <a:tcPr/>
                </a:tc>
                <a:tc>
                  <a:txBody>
                    <a:bodyPr/>
                    <a:lstStyle/>
                    <a:p>
                      <a:r>
                        <a:rPr lang="en-US" sz="1600" dirty="0" smtClean="0"/>
                        <a:t>Prudency</a:t>
                      </a:r>
                      <a:endParaRPr lang="en-US" sz="1600" dirty="0"/>
                    </a:p>
                  </a:txBody>
                  <a:tcPr/>
                </a:tc>
                <a:tc>
                  <a:txBody>
                    <a:bodyPr/>
                    <a:lstStyle/>
                    <a:p>
                      <a:r>
                        <a:rPr lang="en-US" sz="1600" dirty="0" smtClean="0"/>
                        <a:t>Prudent</a:t>
                      </a:r>
                      <a:endParaRPr lang="en-US" sz="1600" dirty="0"/>
                    </a:p>
                  </a:txBody>
                  <a:tcPr/>
                </a:tc>
                <a:tc>
                  <a:txBody>
                    <a:bodyPr/>
                    <a:lstStyle/>
                    <a:p>
                      <a:r>
                        <a:rPr lang="en-US" sz="1600" dirty="0" smtClean="0"/>
                        <a:t>Prudently</a:t>
                      </a:r>
                      <a:endParaRPr lang="en-US" sz="1600" dirty="0"/>
                    </a:p>
                  </a:txBody>
                  <a:tcPr/>
                </a:tc>
                <a:tc>
                  <a:txBody>
                    <a:bodyPr/>
                    <a:lstStyle/>
                    <a:p>
                      <a:r>
                        <a:rPr lang="en-US" sz="1400" dirty="0" smtClean="0"/>
                        <a:t>Imprudence</a:t>
                      </a:r>
                      <a:endParaRPr lang="en-US" sz="1400" dirty="0"/>
                    </a:p>
                  </a:txBody>
                  <a:tcPr/>
                </a:tc>
                <a:tc>
                  <a:txBody>
                    <a:bodyPr/>
                    <a:lstStyle/>
                    <a:p>
                      <a:r>
                        <a:rPr lang="en-US" sz="1600" dirty="0" smtClean="0"/>
                        <a:t>Imprudent</a:t>
                      </a:r>
                      <a:endParaRPr lang="en-US" sz="1600" dirty="0"/>
                    </a:p>
                  </a:txBody>
                  <a:tcPr/>
                </a:tc>
                <a:tc>
                  <a:txBody>
                    <a:bodyPr/>
                    <a:lstStyle/>
                    <a:p>
                      <a:r>
                        <a:rPr lang="en-US" sz="1400" dirty="0" smtClean="0"/>
                        <a:t>Imprudently</a:t>
                      </a:r>
                      <a:endParaRPr lang="en-US" sz="1400" dirty="0"/>
                    </a:p>
                  </a:txBody>
                  <a:tcPr/>
                </a:tc>
              </a:tr>
              <a:tr h="509106">
                <a:tc>
                  <a:txBody>
                    <a:bodyPr/>
                    <a:lstStyle/>
                    <a:p>
                      <a:r>
                        <a:rPr lang="en-US" sz="1400" dirty="0" smtClean="0"/>
                        <a:t>Editor’s Note</a:t>
                      </a:r>
                      <a:r>
                        <a:rPr lang="en-US" sz="1400" baseline="0" dirty="0" smtClean="0"/>
                        <a:t> </a:t>
                      </a:r>
                      <a:r>
                        <a:rPr lang="en-US" sz="1400" dirty="0" smtClean="0"/>
                        <a:t>58-33-210</a:t>
                      </a:r>
                      <a:endParaRPr lang="en-US" sz="1400"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r>
              <a:tr h="544340">
                <a:tc>
                  <a:txBody>
                    <a:bodyPr/>
                    <a:lstStyle/>
                    <a:p>
                      <a:r>
                        <a:rPr lang="en-US" dirty="0" smtClean="0"/>
                        <a:t>58-33-220</a:t>
                      </a:r>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431339">
                <a:tc>
                  <a:txBody>
                    <a:bodyPr/>
                    <a:lstStyle/>
                    <a:p>
                      <a:r>
                        <a:rPr lang="en-US" dirty="0" smtClean="0"/>
                        <a:t>58-33-225</a:t>
                      </a:r>
                      <a:endParaRPr lang="en-US" dirty="0"/>
                    </a:p>
                  </a:txBody>
                  <a:tcPr/>
                </a:tc>
                <a:tc>
                  <a:txBody>
                    <a:bodyPr/>
                    <a:lstStyle/>
                    <a:p>
                      <a:r>
                        <a:rPr lang="en-US" dirty="0" smtClean="0"/>
                        <a:t>1</a:t>
                      </a:r>
                      <a:endParaRPr lang="en-US" dirty="0"/>
                    </a:p>
                  </a:txBody>
                  <a:tcPr/>
                </a:tc>
                <a:tc>
                  <a:txBody>
                    <a:bodyPr/>
                    <a:lstStyle/>
                    <a:p>
                      <a:r>
                        <a:rPr lang="en-US" dirty="0"/>
                        <a:t>7</a:t>
                      </a:r>
                      <a:endParaRPr lang="en-US" dirty="0" smtClean="0"/>
                    </a:p>
                  </a:txBody>
                  <a:tcPr/>
                </a:tc>
                <a:tc>
                  <a:txBody>
                    <a:bodyPr/>
                    <a:lstStyle/>
                    <a:p>
                      <a:r>
                        <a:rPr lang="en-US" dirty="0" smtClean="0"/>
                        <a:t>4</a:t>
                      </a:r>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r>
              <a:tr h="431339">
                <a:tc>
                  <a:txBody>
                    <a:bodyPr/>
                    <a:lstStyle/>
                    <a:p>
                      <a:r>
                        <a:rPr lang="en-US" dirty="0" smtClean="0"/>
                        <a:t>58-33-240</a:t>
                      </a:r>
                      <a:endParaRPr lang="en-US" dirty="0"/>
                    </a:p>
                  </a:txBody>
                  <a:tcPr/>
                </a:tc>
                <a:tc>
                  <a:txBody>
                    <a:bodyPr/>
                    <a:lstStyle/>
                    <a:p>
                      <a:r>
                        <a:rPr lang="en-US" dirty="0" smtClean="0"/>
                        <a:t>2</a:t>
                      </a:r>
                      <a:endParaRPr lang="en-US" dirty="0"/>
                    </a:p>
                  </a:txBody>
                  <a:tcPr/>
                </a:tc>
                <a:tc>
                  <a:txBody>
                    <a:bodyPr/>
                    <a:lstStyle/>
                    <a:p>
                      <a:r>
                        <a:rPr lang="en-US" dirty="0" smtClean="0"/>
                        <a:t>1</a:t>
                      </a:r>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r>
              <a:tr h="431339">
                <a:tc>
                  <a:txBody>
                    <a:bodyPr/>
                    <a:lstStyle/>
                    <a:p>
                      <a:r>
                        <a:rPr lang="en-US" dirty="0" smtClean="0"/>
                        <a:t>58-33-270</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r>
              <a:tr h="431339">
                <a:tc>
                  <a:txBody>
                    <a:bodyPr/>
                    <a:lstStyle/>
                    <a:p>
                      <a:r>
                        <a:rPr lang="en-US" dirty="0" smtClean="0"/>
                        <a:t>58-33-275</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r>
              <a:tr h="431339">
                <a:tc>
                  <a:txBody>
                    <a:bodyPr/>
                    <a:lstStyle/>
                    <a:p>
                      <a:r>
                        <a:rPr lang="en-US" dirty="0" smtClean="0"/>
                        <a:t>58-33-280</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2</a:t>
                      </a:r>
                      <a:endParaRPr lang="en-US" dirty="0"/>
                    </a:p>
                  </a:txBody>
                  <a:tcPr/>
                </a:tc>
                <a:tc>
                  <a:txBody>
                    <a:bodyPr/>
                    <a:lstStyle/>
                    <a:p>
                      <a:endParaRPr lang="en-US" dirty="0"/>
                    </a:p>
                  </a:txBody>
                  <a:tcPr/>
                </a:tc>
              </a:tr>
              <a:tr h="431339">
                <a:tc>
                  <a:txBody>
                    <a:bodyPr/>
                    <a:lstStyle/>
                    <a:p>
                      <a:r>
                        <a:rPr lang="en-US" dirty="0" smtClean="0"/>
                        <a:t>58-33-287</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r>
                        <a:rPr lang="en-US" dirty="0" smtClean="0"/>
                        <a:t>1</a:t>
                      </a:r>
                      <a:endParaRPr lang="en-US" dirty="0"/>
                    </a:p>
                  </a:txBody>
                  <a:tcPr/>
                </a:tc>
              </a:tr>
              <a:tr h="431339">
                <a:tc>
                  <a:txBody>
                    <a:bodyPr/>
                    <a:lstStyle/>
                    <a:p>
                      <a:r>
                        <a:rPr lang="en-US" dirty="0" smtClean="0"/>
                        <a:t>58-33-290</a:t>
                      </a:r>
                      <a:endParaRPr lang="en-US" dirty="0"/>
                    </a:p>
                  </a:txBody>
                  <a:tcPr/>
                </a:tc>
                <a:tc>
                  <a:txBody>
                    <a:bodyPr/>
                    <a:lstStyle/>
                    <a:p>
                      <a:endParaRPr lang="en-US" dirty="0"/>
                    </a:p>
                  </a:txBody>
                  <a:tcPr/>
                </a:tc>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431339">
                <a:tc>
                  <a:txBody>
                    <a:bodyPr/>
                    <a:lstStyle/>
                    <a:p>
                      <a:r>
                        <a:rPr lang="en-US" b="1" dirty="0" smtClean="0"/>
                        <a:t>Total (36)</a:t>
                      </a:r>
                      <a:endParaRPr lang="en-US" b="1" dirty="0"/>
                    </a:p>
                  </a:txBody>
                  <a:tcPr/>
                </a:tc>
                <a:tc>
                  <a:txBody>
                    <a:bodyPr/>
                    <a:lstStyle/>
                    <a:p>
                      <a:r>
                        <a:rPr lang="en-US" b="1" dirty="0" smtClean="0"/>
                        <a:t>4</a:t>
                      </a:r>
                      <a:endParaRPr lang="en-US" b="1" dirty="0"/>
                    </a:p>
                  </a:txBody>
                  <a:tcPr/>
                </a:tc>
                <a:tc>
                  <a:txBody>
                    <a:bodyPr/>
                    <a:lstStyle/>
                    <a:p>
                      <a:r>
                        <a:rPr lang="en-US" b="1" dirty="0" smtClean="0"/>
                        <a:t>9</a:t>
                      </a:r>
                      <a:endParaRPr lang="en-US" b="1" dirty="0"/>
                    </a:p>
                  </a:txBody>
                  <a:tcPr/>
                </a:tc>
                <a:tc>
                  <a:txBody>
                    <a:bodyPr/>
                    <a:lstStyle/>
                    <a:p>
                      <a:r>
                        <a:rPr lang="en-US" b="1" dirty="0" smtClean="0"/>
                        <a:t>9</a:t>
                      </a:r>
                      <a:endParaRPr lang="en-US" b="1" dirty="0"/>
                    </a:p>
                  </a:txBody>
                  <a:tcPr/>
                </a:tc>
                <a:tc>
                  <a:txBody>
                    <a:bodyPr/>
                    <a:lstStyle/>
                    <a:p>
                      <a:r>
                        <a:rPr lang="en-US" b="1" dirty="0" smtClean="0"/>
                        <a:t>1</a:t>
                      </a:r>
                      <a:endParaRPr lang="en-US" b="1" dirty="0"/>
                    </a:p>
                  </a:txBody>
                  <a:tcPr/>
                </a:tc>
                <a:tc>
                  <a:txBody>
                    <a:bodyPr/>
                    <a:lstStyle/>
                    <a:p>
                      <a:r>
                        <a:rPr lang="en-US" b="1" dirty="0" smtClean="0"/>
                        <a:t>3</a:t>
                      </a:r>
                      <a:endParaRPr lang="en-US" b="1" dirty="0"/>
                    </a:p>
                  </a:txBody>
                  <a:tcPr/>
                </a:tc>
                <a:tc>
                  <a:txBody>
                    <a:bodyPr/>
                    <a:lstStyle/>
                    <a:p>
                      <a:r>
                        <a:rPr lang="en-US" b="1" dirty="0" smtClean="0"/>
                        <a:t>7</a:t>
                      </a:r>
                      <a:endParaRPr lang="en-US" b="1" dirty="0"/>
                    </a:p>
                  </a:txBody>
                  <a:tcPr/>
                </a:tc>
                <a:tc>
                  <a:txBody>
                    <a:bodyPr/>
                    <a:lstStyle/>
                    <a:p>
                      <a:r>
                        <a:rPr lang="en-US" b="1" dirty="0" smtClean="0"/>
                        <a:t>3</a:t>
                      </a:r>
                      <a:endParaRPr lang="en-US" b="1" dirty="0"/>
                    </a:p>
                  </a:txBody>
                  <a:tcPr/>
                </a:tc>
              </a:tr>
            </a:tbl>
          </a:graphicData>
        </a:graphic>
      </p:graphicFrame>
      <p:sp>
        <p:nvSpPr>
          <p:cNvPr id="4" name="Footer Placeholder 3"/>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2785882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Public Service Commission Mission</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en-US" sz="3200" dirty="0" smtClean="0">
                <a:solidFill>
                  <a:schemeClr val="bg2"/>
                </a:solidFill>
                <a:latin typeface="Arial" panose="020B0604020202020204" pitchFamily="34" charset="0"/>
                <a:cs typeface="Arial" panose="020B0604020202020204" pitchFamily="34" charset="0"/>
              </a:rPr>
              <a:t>To serve the public by providing open and effective regulation and adjudication of the state’s public utilities, through consistent administration of the law and regulatory process.</a:t>
            </a:r>
            <a:endParaRPr lang="en-US" sz="3200" dirty="0">
              <a:solidFill>
                <a:schemeClr val="bg2"/>
              </a:solidFill>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31248973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Base Load Review Act Orders That Reference a Variation of the Word “Prudent”</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Content Placeholder 3"/>
          <p:cNvSpPr>
            <a:spLocks noGrp="1"/>
          </p:cNvSpPr>
          <p:nvPr>
            <p:ph idx="1"/>
          </p:nvPr>
        </p:nvSpPr>
        <p:spPr/>
        <p:txBody>
          <a:bodyPr/>
          <a:lstStyle/>
          <a:p>
            <a:pPr algn="ctr"/>
            <a:endParaRPr lang="en-US" dirty="0" smtClean="0">
              <a:solidFill>
                <a:schemeClr val="bg2"/>
              </a:solidFill>
              <a:latin typeface="Arial" panose="020B0604020202020204" pitchFamily="34" charset="0"/>
              <a:cs typeface="Arial" panose="020B0604020202020204" pitchFamily="34" charset="0"/>
            </a:endParaRPr>
          </a:p>
          <a:p>
            <a:r>
              <a:rPr lang="en-US" dirty="0" smtClean="0">
                <a:solidFill>
                  <a:schemeClr val="bg2"/>
                </a:solidFill>
                <a:latin typeface="Arial" panose="020B0604020202020204" pitchFamily="34" charset="0"/>
                <a:cs typeface="Arial" panose="020B0604020202020204" pitchFamily="34" charset="0"/>
              </a:rPr>
              <a:t>Order No. 2009-104 (A)</a:t>
            </a:r>
          </a:p>
          <a:p>
            <a:r>
              <a:rPr lang="en-US" dirty="0" smtClean="0">
                <a:solidFill>
                  <a:schemeClr val="bg2"/>
                </a:solidFill>
                <a:latin typeface="Arial" panose="020B0604020202020204" pitchFamily="34" charset="0"/>
                <a:cs typeface="Arial" panose="020B0604020202020204" pitchFamily="34" charset="0"/>
              </a:rPr>
              <a:t>Order No. 2010-12   </a:t>
            </a:r>
          </a:p>
          <a:p>
            <a:r>
              <a:rPr lang="en-US" dirty="0" smtClean="0">
                <a:solidFill>
                  <a:schemeClr val="bg2"/>
                </a:solidFill>
                <a:latin typeface="Arial" panose="020B0604020202020204" pitchFamily="34" charset="0"/>
                <a:cs typeface="Arial" panose="020B0604020202020204" pitchFamily="34" charset="0"/>
              </a:rPr>
              <a:t>Order No. 2011-345</a:t>
            </a:r>
          </a:p>
          <a:p>
            <a:r>
              <a:rPr lang="en-US" dirty="0" smtClean="0">
                <a:solidFill>
                  <a:schemeClr val="bg2"/>
                </a:solidFill>
                <a:latin typeface="Arial" panose="020B0604020202020204" pitchFamily="34" charset="0"/>
                <a:cs typeface="Arial" panose="020B0604020202020204" pitchFamily="34" charset="0"/>
              </a:rPr>
              <a:t>Order No. 2012-884</a:t>
            </a:r>
          </a:p>
          <a:p>
            <a:r>
              <a:rPr lang="en-US" dirty="0" smtClean="0">
                <a:solidFill>
                  <a:schemeClr val="bg2"/>
                </a:solidFill>
                <a:latin typeface="Arial" panose="020B0604020202020204" pitchFamily="34" charset="0"/>
                <a:cs typeface="Arial" panose="020B0604020202020204" pitchFamily="34" charset="0"/>
              </a:rPr>
              <a:t>Order No. 2015-661</a:t>
            </a:r>
          </a:p>
          <a:p>
            <a:r>
              <a:rPr lang="en-US" dirty="0" smtClean="0">
                <a:solidFill>
                  <a:schemeClr val="bg2"/>
                </a:solidFill>
                <a:latin typeface="Arial" panose="020B0604020202020204" pitchFamily="34" charset="0"/>
                <a:cs typeface="Arial" panose="020B0604020202020204" pitchFamily="34" charset="0"/>
              </a:rPr>
              <a:t>Order No. 2016-794</a:t>
            </a:r>
            <a:endParaRPr lang="en-US" dirty="0">
              <a:solidFill>
                <a:schemeClr val="bg2"/>
              </a:solidFill>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Tree>
    <p:extLst>
      <p:ext uri="{BB962C8B-B14F-4D97-AF65-F5344CB8AC3E}">
        <p14:creationId xmlns:p14="http://schemas.microsoft.com/office/powerpoint/2010/main" val="26357258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solidFill>
                  <a:schemeClr val="bg2"/>
                </a:solidFill>
              </a:rPr>
              <a:t>Preponderance of the Evidence</a:t>
            </a:r>
            <a:endParaRPr lang="en-US" b="1" dirty="0">
              <a:solidFill>
                <a:schemeClr val="bg2"/>
              </a:solidFill>
            </a:endParaRPr>
          </a:p>
        </p:txBody>
      </p:sp>
      <p:sp>
        <p:nvSpPr>
          <p:cNvPr id="6" name="Content Placeholder 5"/>
          <p:cNvSpPr>
            <a:spLocks noGrp="1"/>
          </p:cNvSpPr>
          <p:nvPr>
            <p:ph idx="1"/>
          </p:nvPr>
        </p:nvSpPr>
        <p:spPr/>
        <p:txBody>
          <a:bodyPr>
            <a:normAutofit lnSpcReduction="10000"/>
          </a:bodyPr>
          <a:lstStyle/>
          <a:p>
            <a:r>
              <a:rPr lang="en-US" dirty="0" smtClean="0">
                <a:solidFill>
                  <a:schemeClr val="bg2"/>
                </a:solidFill>
                <a:latin typeface="Arial" panose="020B0604020202020204" pitchFamily="34" charset="0"/>
                <a:cs typeface="Arial" panose="020B0604020202020204" pitchFamily="34" charset="0"/>
              </a:rPr>
              <a:t>The greater weight of the evidence, not necessarily established by the greater number of witnesses testifying to a fact but by evidence that has the most convincing force; superior evidentiary weight that, though not sufficient to free the mind wholly from all reasonable doubt, is still sufficient to incline a fair and impartial mind to one side of the issue rather than the other.  This is the burden of proof in most civil trials, in which the jury is instructed to find for the party, that, on the whole, has the stronger evidence, however slight the edge may be.</a:t>
            </a:r>
          </a:p>
          <a:p>
            <a:pPr marL="0" indent="0">
              <a:buNone/>
            </a:pPr>
            <a:endParaRPr lang="en-US" dirty="0">
              <a:solidFill>
                <a:schemeClr val="bg2"/>
              </a:solidFill>
              <a:latin typeface="Arial" panose="020B0604020202020204" pitchFamily="34" charset="0"/>
              <a:cs typeface="Arial" panose="020B0604020202020204" pitchFamily="34" charset="0"/>
            </a:endParaRPr>
          </a:p>
          <a:p>
            <a:pPr lvl="1"/>
            <a:r>
              <a:rPr lang="en-US" dirty="0" smtClean="0">
                <a:solidFill>
                  <a:schemeClr val="bg2"/>
                </a:solidFill>
                <a:latin typeface="Arial" panose="020B0604020202020204" pitchFamily="34" charset="0"/>
                <a:cs typeface="Arial" panose="020B0604020202020204" pitchFamily="34" charset="0"/>
              </a:rPr>
              <a:t>Black’s Law Dictionary, Eighth Edition</a:t>
            </a:r>
          </a:p>
          <a:p>
            <a:pPr marL="0" indent="0">
              <a:buNone/>
            </a:pPr>
            <a:endParaRPr lang="en-US" dirty="0"/>
          </a:p>
        </p:txBody>
      </p:sp>
      <p:sp>
        <p:nvSpPr>
          <p:cNvPr id="2" name="Footer Placeholder 1"/>
          <p:cNvSpPr>
            <a:spLocks noGrp="1"/>
          </p:cNvSpPr>
          <p:nvPr>
            <p:ph type="ftr" sz="quarter" idx="11"/>
          </p:nvPr>
        </p:nvSpPr>
        <p:spPr/>
        <p:txBody>
          <a:bodyPr/>
          <a:lstStyle/>
          <a:p>
            <a:r>
              <a:rPr lang="en-US" dirty="0" smtClean="0">
                <a:solidFill>
                  <a:prstClr val="black">
                    <a:tint val="75000"/>
                  </a:prstClr>
                </a:solidFill>
              </a:rPr>
              <a:t>Public Service Commission of South Carolina</a:t>
            </a:r>
            <a:endParaRPr lang="en-US" dirty="0">
              <a:solidFill>
                <a:prstClr val="black">
                  <a:tint val="75000"/>
                </a:prstClr>
              </a:solidFill>
            </a:endParaRPr>
          </a:p>
        </p:txBody>
      </p:sp>
      <p:sp>
        <p:nvSpPr>
          <p:cNvPr id="4" name="Rectangle 3"/>
          <p:cNvSpPr/>
          <p:nvPr/>
        </p:nvSpPr>
        <p:spPr>
          <a:xfrm>
            <a:off x="3801044" y="3244334"/>
            <a:ext cx="237566" cy="369332"/>
          </a:xfrm>
          <a:prstGeom prst="rect">
            <a:avLst/>
          </a:prstGeom>
        </p:spPr>
        <p:txBody>
          <a:bodyPr wrap="none">
            <a:spAutoFit/>
          </a:bodyPr>
          <a:lstStyle/>
          <a:p>
            <a:r>
              <a:rPr lang="en-US" dirty="0">
                <a:solidFill>
                  <a:prstClr val="black"/>
                </a:solidFill>
              </a:rPr>
              <a:t> </a:t>
            </a:r>
          </a:p>
        </p:txBody>
      </p:sp>
    </p:spTree>
    <p:extLst>
      <p:ext uri="{BB962C8B-B14F-4D97-AF65-F5344CB8AC3E}">
        <p14:creationId xmlns:p14="http://schemas.microsoft.com/office/powerpoint/2010/main" val="2884588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Pleading Filed with the Commission</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584085"/>
            <a:ext cx="10515600" cy="4351338"/>
          </a:xfrm>
        </p:spPr>
        <p:txBody>
          <a:bodyPr/>
          <a:lstStyle/>
          <a:p>
            <a:pPr marL="0" indent="0">
              <a:buNone/>
            </a:pPr>
            <a:endPar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1"/>
            <a:r>
              <a:rPr lang="en-US" sz="28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 document seeking relief in a proceeding before the Commission, including complaint, answer, application, protest, request, motion (other than an oral motion made during a proceeding) or petition.  Regulation 103-804 (O).</a:t>
            </a:r>
            <a:endParaRPr lang="en-US" sz="28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6097958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Commission Proceedings</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general process of the Commission’s determination of the relevant facts and the applicable law, the consideration thereof and the action thereupon in regard to a particular subject matter within the Commission’s jurisdiction, </a:t>
            </a:r>
            <a:r>
              <a:rPr lang="en-US" u="sng"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initiated by the filing of an appropriate pleading or issuance of a Commission order or rule to show cause</a:t>
            </a:r>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Regulation 103-804 (Q).</a:t>
            </a:r>
          </a:p>
          <a:p>
            <a:pPr marL="0" indent="0">
              <a:buNone/>
            </a:pPr>
            <a:endParaRPr lang="en-US" dirty="0"/>
          </a:p>
        </p:txBody>
      </p:sp>
      <p:sp>
        <p:nvSpPr>
          <p:cNvPr id="4" name="Footer Placeholder 3"/>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17806715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dirty="0" smtClean="0"/>
              <a:t> </a:t>
            </a:r>
            <a:r>
              <a:rPr lang="en-US" sz="32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Gas, Heat, Water, and Electric Rate Cases</a:t>
            </a:r>
            <a:endParaRPr lang="en-US" sz="32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4135483"/>
              </p:ext>
            </p:extLst>
          </p:nvPr>
        </p:nvGraphicFramePr>
        <p:xfrm>
          <a:off x="1164771" y="1215183"/>
          <a:ext cx="10515600" cy="51411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2031772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003"/>
            <a:ext cx="10515600" cy="1325563"/>
          </a:xfrm>
        </p:spPr>
        <p:txBody>
          <a:bodyPr>
            <a:normAutofit/>
          </a:bodyPr>
          <a:lstStyle/>
          <a:p>
            <a:pPr algn="ctr"/>
            <a:r>
              <a:rPr lang="en-US" dirty="0" smtClean="0"/>
              <a:t> </a:t>
            </a:r>
            <a:r>
              <a:rPr lang="en-US" sz="31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Fuel Cost Cases, Including Incremental or Avoided Costs of Distributed Energy Resource Programs</a:t>
            </a:r>
            <a:endParaRPr lang="en-US" sz="31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7360517"/>
              </p:ext>
            </p:extLst>
          </p:nvPr>
        </p:nvGraphicFramePr>
        <p:xfrm>
          <a:off x="838200" y="1324947"/>
          <a:ext cx="10515600" cy="4852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2404104395"/>
              </p:ext>
            </p:extLst>
          </p:nvPr>
        </p:nvGraphicFramePr>
        <p:xfrm>
          <a:off x="1164566" y="1107533"/>
          <a:ext cx="10499070" cy="51411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3" name="Footer Placeholder 2"/>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924534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3600"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Utility Facility Siting and Environmental Protection Act</a:t>
            </a:r>
            <a:endParaRPr lang="en-US" sz="3600"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4627320"/>
              </p:ext>
            </p:extLst>
          </p:nvPr>
        </p:nvGraphicFramePr>
        <p:xfrm>
          <a:off x="838200" y="1324947"/>
          <a:ext cx="10515600" cy="4852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618961196"/>
              </p:ext>
            </p:extLst>
          </p:nvPr>
        </p:nvGraphicFramePr>
        <p:xfrm>
          <a:off x="1183059" y="1215183"/>
          <a:ext cx="10515600" cy="51411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Footer Placeholder 5"/>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2399228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816" y="439266"/>
            <a:ext cx="10515600" cy="1325563"/>
          </a:xfrm>
        </p:spPr>
        <p:txBody>
          <a:bodyPr/>
          <a:lstStyle/>
          <a:p>
            <a:r>
              <a:rPr lang="en-US" dirty="0" smtClean="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Purchased Gas Adjustment Proceedings</a:t>
            </a:r>
            <a:endParaRPr lang="en-US" dirty="0">
              <a:solidFill>
                <a:schemeClr val="bg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52330919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ooter Placeholder 6"/>
          <p:cNvSpPr>
            <a:spLocks noGrp="1"/>
          </p:cNvSpPr>
          <p:nvPr>
            <p:ph type="ftr" sz="quarter" idx="11"/>
          </p:nvPr>
        </p:nvSpPr>
        <p:spPr/>
        <p:txBody>
          <a:bodyPr/>
          <a:lstStyle/>
          <a:p>
            <a:r>
              <a:rPr lang="en-US" dirty="0" smtClean="0"/>
              <a:t>Public Service Commission of South Carolina</a:t>
            </a:r>
            <a:endParaRPr lang="en-US" dirty="0"/>
          </a:p>
        </p:txBody>
      </p:sp>
    </p:spTree>
    <p:extLst>
      <p:ext uri="{BB962C8B-B14F-4D97-AF65-F5344CB8AC3E}">
        <p14:creationId xmlns:p14="http://schemas.microsoft.com/office/powerpoint/2010/main" val="14554731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3431</TotalTime>
  <Words>2440</Words>
  <Application>Microsoft Office PowerPoint</Application>
  <PresentationFormat>Widescreen</PresentationFormat>
  <Paragraphs>261</Paragraphs>
  <Slides>31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31</vt:i4>
      </vt:variant>
    </vt:vector>
  </HeadingPairs>
  <TitlesOfParts>
    <vt:vector size="38" baseType="lpstr">
      <vt:lpstr>Arial</vt:lpstr>
      <vt:lpstr>Calibri</vt:lpstr>
      <vt:lpstr>Calibri Light</vt:lpstr>
      <vt:lpstr>Wingdings</vt:lpstr>
      <vt:lpstr>Office Theme</vt:lpstr>
      <vt:lpstr>1_Office Theme</vt:lpstr>
      <vt:lpstr>2_Office Theme</vt:lpstr>
      <vt:lpstr>PowerPoint Presentation</vt:lpstr>
      <vt:lpstr>Case-Related Procedures before The Public Service Commission</vt:lpstr>
      <vt:lpstr>Public Service Commission Mission</vt:lpstr>
      <vt:lpstr>Pleading Filed with the Commission</vt:lpstr>
      <vt:lpstr>Commission Proceedings</vt:lpstr>
      <vt:lpstr> Gas, Heat, Water, and Electric Rate Cases</vt:lpstr>
      <vt:lpstr> Fuel Cost Cases, Including Incremental or Avoided Costs of Distributed Energy Resource Programs</vt:lpstr>
      <vt:lpstr>Utility Facility Siting and Environmental Protection Act</vt:lpstr>
      <vt:lpstr>Purchased Gas Adjustment Proceedings</vt:lpstr>
      <vt:lpstr> South Carolina Code Title 58, Article 4 Natural Gas Rate Stabilization Act</vt:lpstr>
      <vt:lpstr>Summary</vt:lpstr>
      <vt:lpstr>Transitioning from Traditional Cases to The Base Load Review Act </vt:lpstr>
      <vt:lpstr>South Carolina Code Title 58, Article 4 Base Load Review Act</vt:lpstr>
      <vt:lpstr>South Carolina Code Title 58, Article 4 Base Load Review Act</vt:lpstr>
      <vt:lpstr>South Carolina Code Title 58, Article 4 Base Load Review Act</vt:lpstr>
      <vt:lpstr>South Carolina Code Title 58, Article 4 Base Load Review Act</vt:lpstr>
      <vt:lpstr>South Carolina Code Title 58, Article 4 Base Load Review Act</vt:lpstr>
      <vt:lpstr>Title 58, Article 4 Base Load Review Act</vt:lpstr>
      <vt:lpstr>Title 58, Article 4 Base Load Review Act</vt:lpstr>
      <vt:lpstr>South Carolina Code Title 58, Article 4 Base Load Review Application or Combined Application</vt:lpstr>
      <vt:lpstr>South Carolina Code Title 58, Article 4 Base Load Review Act Modifications to Base Load Review Order</vt:lpstr>
      <vt:lpstr>South Carolina Code Title 58, Article 4 Base Load Review Act Requests for Revised Rates</vt:lpstr>
      <vt:lpstr>South Carolina Code Title 58, Article 4 Base Load Review Act Petition for Review of Revised Rates</vt:lpstr>
      <vt:lpstr>Summary</vt:lpstr>
      <vt:lpstr>Sections 58-27-920, 58-27-930 &amp; 58-27-940</vt:lpstr>
      <vt:lpstr>PRUDENCY</vt:lpstr>
      <vt:lpstr> PRUDENT </vt:lpstr>
      <vt:lpstr>PRUDENT</vt:lpstr>
      <vt:lpstr>Number of Times “Prudent”, including Statute Title Caption,  Appears in the Base Load Review Act </vt:lpstr>
      <vt:lpstr>Commission Base Load Review Act Orders That Reference a Variation of the Word “Prudent”</vt:lpstr>
      <vt:lpstr>Preponderance of the Evidence</vt:lpstr>
    </vt:vector>
  </TitlesOfParts>
  <Company>SC Division of Technology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Boyd, Jocelyn</dc:creator>
  <cp:lastModifiedBy>Boyd, Jocelyn</cp:lastModifiedBy>
  <cp:revision>135</cp:revision>
  <cp:lastPrinted>2017-08-21T12:14:31Z</cp:lastPrinted>
  <dcterms:created xsi:type="dcterms:W3CDTF">2017-08-16T15:48:15Z</dcterms:created>
  <dcterms:modified xsi:type="dcterms:W3CDTF">2017-08-21T21:14:56Z</dcterms:modified>
</cp:coreProperties>
</file>